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60" r:id="rId2"/>
    <p:sldId id="256" r:id="rId3"/>
    <p:sldId id="257" r:id="rId4"/>
    <p:sldId id="258" r:id="rId5"/>
    <p:sldId id="259" r:id="rId6"/>
  </p:sldIdLst>
  <p:sldSz cx="12192000" cy="6858000"/>
  <p:notesSz cx="7010400" cy="9296400"/>
  <p:embeddedFontLst>
    <p:embeddedFont>
      <p:font typeface="Acme" panose="02000706050000020004" pitchFamily="2" charset="0"/>
      <p:regular r:id="rId9"/>
    </p:embeddedFont>
    <p:embeddedFont>
      <p:font typeface="Antique No 14" panose="020B0604020202020204"/>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30AB8E-E919-4919-AF3B-03619258C07C}">
          <p14:sldIdLst>
            <p14:sldId id="260"/>
            <p14:sldId id="256"/>
            <p14:sldId id="257"/>
          </p14:sldIdLst>
        </p14:section>
        <p14:section name="Untitled Section" id="{3FF50FAB-8935-4B37-80FD-FA09B613DA28}">
          <p14:sldIdLst>
            <p14:sldId id="258"/>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788C9-D721-480F-8C39-FEA84E45500E}" v="1" dt="2021-07-24T18:25:02.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5351" autoAdjust="0"/>
  </p:normalViewPr>
  <p:slideViewPr>
    <p:cSldViewPr snapToGrid="0">
      <p:cViewPr varScale="1">
        <p:scale>
          <a:sx n="44" d="100"/>
          <a:sy n="44" d="100"/>
        </p:scale>
        <p:origin x="2117" y="48"/>
      </p:cViewPr>
      <p:guideLst/>
    </p:cSldViewPr>
  </p:slideViewPr>
  <p:notesTextViewPr>
    <p:cViewPr>
      <p:scale>
        <a:sx n="1" d="1"/>
        <a:sy n="1" d="1"/>
      </p:scale>
      <p:origin x="0" y="0"/>
    </p:cViewPr>
  </p:notesTextViewPr>
  <p:notesViewPr>
    <p:cSldViewPr snapToGrid="0">
      <p:cViewPr varScale="1">
        <p:scale>
          <a:sx n="61" d="100"/>
          <a:sy n="61" d="100"/>
        </p:scale>
        <p:origin x="3134"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6E788C9-D721-480F-8C39-FEA84E45500E}"/>
    <pc:docChg chg="custSel addSld modSld modSection">
      <pc:chgData name="Stan Cox" userId="9376f276357bfffd" providerId="LiveId" clId="{66E788C9-D721-480F-8C39-FEA84E45500E}" dt="2021-07-24T18:25:02.191" v="2"/>
      <pc:docMkLst>
        <pc:docMk/>
      </pc:docMkLst>
      <pc:sldChg chg="delSp new mod setBg modClrScheme chgLayout">
        <pc:chgData name="Stan Cox" userId="9376f276357bfffd" providerId="LiveId" clId="{66E788C9-D721-480F-8C39-FEA84E45500E}" dt="2021-07-24T18:25:02.191" v="2"/>
        <pc:sldMkLst>
          <pc:docMk/>
          <pc:sldMk cId="2352540329" sldId="260"/>
        </pc:sldMkLst>
        <pc:spChg chg="del">
          <ac:chgData name="Stan Cox" userId="9376f276357bfffd" providerId="LiveId" clId="{66E788C9-D721-480F-8C39-FEA84E45500E}" dt="2021-07-24T18:24:55.596" v="1" actId="700"/>
          <ac:spMkLst>
            <pc:docMk/>
            <pc:sldMk cId="2352540329" sldId="260"/>
            <ac:spMk id="2" creationId="{1BD2A1DD-EBD7-4FD0-BE70-ADD355B91552}"/>
          </ac:spMkLst>
        </pc:spChg>
        <pc:spChg chg="del">
          <ac:chgData name="Stan Cox" userId="9376f276357bfffd" providerId="LiveId" clId="{66E788C9-D721-480F-8C39-FEA84E45500E}" dt="2021-07-24T18:24:55.596" v="1" actId="700"/>
          <ac:spMkLst>
            <pc:docMk/>
            <pc:sldMk cId="2352540329" sldId="260"/>
            <ac:spMk id="3" creationId="{00431580-B5C3-4E12-B72B-D4FF6B27E41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807133" cy="466435"/>
          </a:xfrm>
          <a:prstGeom prst="rect">
            <a:avLst/>
          </a:prstGeom>
        </p:spPr>
        <p:txBody>
          <a:bodyPr vert="horz" lIns="93179" tIns="46590" rIns="93179" bIns="46590" rtlCol="0"/>
          <a:lstStyle>
            <a:lvl1pPr algn="l">
              <a:defRPr sz="1200"/>
            </a:lvl1pPr>
          </a:lstStyle>
          <a:p>
            <a:r>
              <a:rPr lang="en-US" sz="2000" dirty="0" err="1">
                <a:latin typeface="Antique No 14" panose="02000507020000020003" pitchFamily="2" charset="0"/>
              </a:rPr>
              <a:t>Jehoiakim’s</a:t>
            </a:r>
            <a:r>
              <a:rPr lang="en-US" sz="2000" dirty="0">
                <a:latin typeface="Antique No 14" panose="02000507020000020003" pitchFamily="2" charset="0"/>
              </a:rPr>
              <a:t> Knife </a:t>
            </a:r>
            <a:r>
              <a:rPr lang="en-US" sz="2000" dirty="0"/>
              <a:t>(Jeremiah 36)</a:t>
            </a:r>
          </a:p>
        </p:txBody>
      </p:sp>
      <p:sp>
        <p:nvSpPr>
          <p:cNvPr id="3" name="Date Placeholder 2"/>
          <p:cNvSpPr>
            <a:spLocks noGrp="1"/>
          </p:cNvSpPr>
          <p:nvPr>
            <p:ph type="dt" sz="quarter" idx="1"/>
          </p:nvPr>
        </p:nvSpPr>
        <p:spPr>
          <a:xfrm>
            <a:off x="4807133" y="0"/>
            <a:ext cx="2201646" cy="466435"/>
          </a:xfrm>
          <a:prstGeom prst="rect">
            <a:avLst/>
          </a:prstGeom>
        </p:spPr>
        <p:txBody>
          <a:bodyPr vert="horz" lIns="93179" tIns="46590" rIns="93179" bIns="46590" rtlCol="0"/>
          <a:lstStyle>
            <a:lvl1pPr algn="r">
              <a:defRPr sz="1200"/>
            </a:lvl1pPr>
          </a:lstStyle>
          <a:p>
            <a:r>
              <a:rPr lang="en-US" dirty="0"/>
              <a:t>July 25, 2021 @ 11am</a:t>
            </a:r>
          </a:p>
        </p:txBody>
      </p:sp>
      <p:sp>
        <p:nvSpPr>
          <p:cNvPr id="4" name="Footer Placeholder 3"/>
          <p:cNvSpPr>
            <a:spLocks noGrp="1"/>
          </p:cNvSpPr>
          <p:nvPr>
            <p:ph type="ftr" sz="quarter" idx="2"/>
          </p:nvPr>
        </p:nvSpPr>
        <p:spPr>
          <a:xfrm>
            <a:off x="0" y="8829968"/>
            <a:ext cx="3037840" cy="466434"/>
          </a:xfrm>
          <a:prstGeom prst="rect">
            <a:avLst/>
          </a:prstGeom>
        </p:spPr>
        <p:txBody>
          <a:bodyPr vert="horz" lIns="93179" tIns="46590" rIns="93179" bIns="4659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3179" tIns="46590" rIns="93179" bIns="46590" rtlCol="0" anchor="b"/>
          <a:lstStyle>
            <a:lvl1pPr algn="r">
              <a:defRPr sz="1200"/>
            </a:lvl1pPr>
          </a:lstStyle>
          <a:p>
            <a:r>
              <a:rPr lang="en-US" dirty="0"/>
              <a:t>      soundteaching.org        </a:t>
            </a:r>
            <a:fld id="{2B5CD8D3-721B-45CC-991F-08DF613F3E49}" type="slidenum">
              <a:rPr lang="en-US" smtClean="0"/>
              <a:t>‹#›</a:t>
            </a:fld>
            <a:endParaRPr lang="en-US" dirty="0"/>
          </a:p>
        </p:txBody>
      </p:sp>
    </p:spTree>
    <p:extLst>
      <p:ext uri="{BB962C8B-B14F-4D97-AF65-F5344CB8AC3E}">
        <p14:creationId xmlns:p14="http://schemas.microsoft.com/office/powerpoint/2010/main" val="265639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9" tIns="46590" rIns="93179" bIns="46590" rtlCol="0"/>
          <a:lstStyle>
            <a:lvl1pPr algn="r">
              <a:defRPr sz="1200"/>
            </a:lvl1pPr>
          </a:lstStyle>
          <a:p>
            <a:fld id="{7C40DCF8-6B8E-45F2-93E7-4C4E9DBDC560}" type="datetimeFigureOut">
              <a:rPr lang="en-US" smtClean="0"/>
              <a:t>7/24/2021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9" tIns="46590" rIns="93179" bIns="4659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9" tIns="46590" rIns="93179" bIns="46590" rtlCol="0" anchor="b"/>
          <a:lstStyle>
            <a:lvl1pPr algn="r">
              <a:defRPr sz="1200"/>
            </a:lvl1pPr>
          </a:lstStyle>
          <a:p>
            <a:fld id="{846E8A6F-529C-4F0F-83E2-98569D762BC1}" type="slidenum">
              <a:rPr lang="en-US" smtClean="0"/>
              <a:t>‹#›</a:t>
            </a:fld>
            <a:endParaRPr lang="en-US"/>
          </a:p>
        </p:txBody>
      </p:sp>
    </p:spTree>
    <p:extLst>
      <p:ext uri="{BB962C8B-B14F-4D97-AF65-F5344CB8AC3E}">
        <p14:creationId xmlns:p14="http://schemas.microsoft.com/office/powerpoint/2010/main" val="115904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Jehoiakim</a:t>
            </a:r>
            <a:r>
              <a:rPr lang="en-US" dirty="0"/>
              <a:t> was the son of the good king Josiah</a:t>
            </a:r>
          </a:p>
          <a:p>
            <a:r>
              <a:rPr lang="en-US" b="1" dirty="0" err="1"/>
              <a:t>Jehoiakim</a:t>
            </a:r>
            <a:r>
              <a:rPr lang="en-US" b="1" dirty="0"/>
              <a:t> was an evil king</a:t>
            </a:r>
          </a:p>
          <a:p>
            <a:r>
              <a:rPr lang="en-US" b="1" dirty="0"/>
              <a:t>(2 Chronicles 36:5), </a:t>
            </a:r>
            <a:r>
              <a:rPr lang="en-US" i="1" dirty="0"/>
              <a:t>“</a:t>
            </a:r>
            <a:r>
              <a:rPr lang="en-US" i="1" dirty="0" err="1"/>
              <a:t>Jehoiakim</a:t>
            </a:r>
            <a:r>
              <a:rPr lang="en-US" i="1" dirty="0"/>
              <a:t> was twenty-five years old when he became king, and he reigned eleven years in Jerusalem. And he did evil in the sight of the Lord his God.”</a:t>
            </a:r>
          </a:p>
          <a:p>
            <a:endParaRPr lang="en-US" i="1" dirty="0"/>
          </a:p>
          <a:p>
            <a:r>
              <a:rPr lang="en-US" b="1" i="0" dirty="0"/>
              <a:t>Jeremiah’s Prophecy </a:t>
            </a:r>
          </a:p>
          <a:p>
            <a:r>
              <a:rPr lang="en-US" b="1" i="0" dirty="0"/>
              <a:t>(Jeremiah 36:1-8), </a:t>
            </a:r>
            <a:r>
              <a:rPr lang="en-US" b="1" i="1" u="none" dirty="0"/>
              <a:t>“</a:t>
            </a:r>
            <a:r>
              <a:rPr lang="en-US" i="1" u="none" dirty="0"/>
              <a:t>Now it came to pass in the fourth year of Jehoiakim the son of Josiah, king of Judah, that this word came to Jeremiah from the Lord, saying:</a:t>
            </a:r>
            <a:r>
              <a:rPr lang="en-US" i="1" u="none" baseline="30000" dirty="0"/>
              <a:t> 2</a:t>
            </a:r>
            <a:r>
              <a:rPr lang="en-US" i="1" u="none" dirty="0"/>
              <a:t> “Take a scroll of a book and write on it all the words that I have spoken to you against Israel, against Judah, and against all the nations, from the day I spoke to you, from the days of Josiah even to this day.</a:t>
            </a:r>
            <a:r>
              <a:rPr lang="en-US" i="1" u="none" baseline="30000" dirty="0"/>
              <a:t> 3</a:t>
            </a:r>
            <a:r>
              <a:rPr lang="en-US" i="1" u="none" dirty="0"/>
              <a:t> It may be that the house of Judah will hear all the adversities which I purpose to bring upon them, that everyone may turn from his evil way, that I may forgive their iniquity and their sin.” </a:t>
            </a:r>
            <a:r>
              <a:rPr lang="en-US" i="1" u="none" baseline="30000" dirty="0"/>
              <a:t>4</a:t>
            </a:r>
            <a:r>
              <a:rPr lang="en-US" i="1" u="none" dirty="0"/>
              <a:t> Then Jeremiah called Baruch the son of Neriah; and Baruch wrote on a scroll of a book, at the instruction of Jeremiah, all the words of the Lord which He had spoken to him.</a:t>
            </a:r>
            <a:r>
              <a:rPr lang="en-US" i="1" u="none" baseline="30000" dirty="0"/>
              <a:t> 5</a:t>
            </a:r>
            <a:r>
              <a:rPr lang="en-US" i="1" u="none" dirty="0"/>
              <a:t> And Jeremiah commanded Baruch, saying, “I am confined, I cannot go into the house of the Lord.</a:t>
            </a:r>
            <a:r>
              <a:rPr lang="en-US" i="1" u="none" baseline="30000" dirty="0"/>
              <a:t> 6</a:t>
            </a:r>
            <a:r>
              <a:rPr lang="en-US" i="1" u="none" dirty="0"/>
              <a:t> You go, therefore, and read from the scroll which you have written at my instruction, the words of the Lord, in the hearing of the people in the Lord's house on the day of fasting. And you shall also read them in the hearing of all Judah who come from their cities.</a:t>
            </a:r>
            <a:r>
              <a:rPr lang="en-US" i="1" u="none" baseline="30000" dirty="0"/>
              <a:t> 7</a:t>
            </a:r>
            <a:r>
              <a:rPr lang="en-US" i="1" u="none" dirty="0"/>
              <a:t> It may be that they will present their supplication before the Lord, and everyone will turn from his evil way. For great is the anger and the fury that the Lord has pronounced against this people.”</a:t>
            </a:r>
            <a:r>
              <a:rPr lang="en-US" i="1" u="none" baseline="30000" dirty="0"/>
              <a:t> 8</a:t>
            </a:r>
            <a:r>
              <a:rPr lang="en-US" i="1" u="none" dirty="0"/>
              <a:t> And Baruch the son of Neriah did according to all that Jeremiah the prophet commanded him, reading from the book the words of the Lord in the Lord's house.”</a:t>
            </a:r>
          </a:p>
          <a:p>
            <a:pPr marL="628650" lvl="1" indent="-171450">
              <a:buFont typeface="Arial" panose="020B0604020202020204" pitchFamily="34" charset="0"/>
              <a:buChar char="•"/>
            </a:pPr>
            <a:r>
              <a:rPr lang="en-US" i="0" dirty="0"/>
              <a:t>The scroll was read to the princes in the King’s house, who brought it to the attention of the King</a:t>
            </a:r>
          </a:p>
          <a:p>
            <a:r>
              <a:rPr lang="en-US" b="1" i="0" dirty="0"/>
              <a:t>The King’s hears the reading of the scroll and responds</a:t>
            </a:r>
          </a:p>
          <a:p>
            <a:r>
              <a:rPr lang="en-US" b="1" i="0" dirty="0"/>
              <a:t>(Jeremiah 36:20-26), </a:t>
            </a:r>
            <a:r>
              <a:rPr lang="en-US" b="1" i="1" dirty="0"/>
              <a:t>“</a:t>
            </a:r>
            <a:r>
              <a:rPr lang="en-US" i="1" dirty="0"/>
              <a:t>And they went to the king, into the court; but they stored the scroll in the chamber of </a:t>
            </a:r>
            <a:r>
              <a:rPr lang="en-US" i="1" dirty="0" err="1"/>
              <a:t>Elishama</a:t>
            </a:r>
            <a:r>
              <a:rPr lang="en-US" i="1" dirty="0"/>
              <a:t> the scribe, and told all the words in the hearing of the king.</a:t>
            </a:r>
            <a:r>
              <a:rPr lang="en-US" i="1" baseline="30000" dirty="0"/>
              <a:t> 21</a:t>
            </a:r>
            <a:r>
              <a:rPr lang="en-US" i="1" dirty="0"/>
              <a:t> So the king sent </a:t>
            </a:r>
            <a:r>
              <a:rPr lang="en-US" i="1" dirty="0" err="1"/>
              <a:t>Jehudi</a:t>
            </a:r>
            <a:r>
              <a:rPr lang="en-US" i="1" dirty="0"/>
              <a:t> to bring the scroll, and he took it from </a:t>
            </a:r>
            <a:r>
              <a:rPr lang="en-US" i="1" dirty="0" err="1"/>
              <a:t>Elishama</a:t>
            </a:r>
            <a:r>
              <a:rPr lang="en-US" i="1" dirty="0"/>
              <a:t> the scribe's chamber. And </a:t>
            </a:r>
            <a:r>
              <a:rPr lang="en-US" i="1" dirty="0" err="1"/>
              <a:t>Jehudi</a:t>
            </a:r>
            <a:r>
              <a:rPr lang="en-US" i="1" dirty="0"/>
              <a:t> read it in the hearing of the king and in the hearing of all the princes who stood beside the king.</a:t>
            </a:r>
            <a:r>
              <a:rPr lang="en-US" i="1" baseline="30000" dirty="0"/>
              <a:t> 22</a:t>
            </a:r>
            <a:r>
              <a:rPr lang="en-US" i="1" dirty="0"/>
              <a:t> Now the king was sitting in the winter house in the ninth month, with a fire burning on the hearth before him.</a:t>
            </a:r>
            <a:r>
              <a:rPr lang="en-US" i="1" baseline="30000" dirty="0"/>
              <a:t> 23</a:t>
            </a:r>
            <a:r>
              <a:rPr lang="en-US" i="1" dirty="0"/>
              <a:t> And it happened, when </a:t>
            </a:r>
            <a:r>
              <a:rPr lang="en-US" i="1" dirty="0" err="1"/>
              <a:t>Jehudi</a:t>
            </a:r>
            <a:r>
              <a:rPr lang="en-US" i="1" dirty="0"/>
              <a:t> had read three or four columns, that the king cut it with the scribe's knife and cast it into the fire that was on the hearth, until all the scroll was consumed in the fire that was on the hearth.</a:t>
            </a:r>
            <a:r>
              <a:rPr lang="en-US" i="1" baseline="30000" dirty="0"/>
              <a:t> 24</a:t>
            </a:r>
            <a:r>
              <a:rPr lang="en-US" i="1" dirty="0"/>
              <a:t> Yet they were not afraid, nor did they tear their garments, the king nor any of his servants who heard all these words.</a:t>
            </a:r>
            <a:r>
              <a:rPr lang="en-US" i="1" baseline="30000" dirty="0"/>
              <a:t> 25</a:t>
            </a:r>
            <a:r>
              <a:rPr lang="en-US" i="1" dirty="0"/>
              <a:t> Nevertheless Elnathan, </a:t>
            </a:r>
            <a:r>
              <a:rPr lang="en-US" i="1" dirty="0" err="1"/>
              <a:t>Delaiah</a:t>
            </a:r>
            <a:r>
              <a:rPr lang="en-US" i="1" dirty="0"/>
              <a:t>, and </a:t>
            </a:r>
            <a:r>
              <a:rPr lang="en-US" i="1" dirty="0" err="1"/>
              <a:t>Gemariah</a:t>
            </a:r>
            <a:r>
              <a:rPr lang="en-US" i="1" dirty="0"/>
              <a:t> implored the king not to burn the scroll; but he would not listen to them.</a:t>
            </a:r>
            <a:r>
              <a:rPr lang="en-US" i="1" baseline="30000" dirty="0"/>
              <a:t> 26</a:t>
            </a:r>
            <a:r>
              <a:rPr lang="en-US" i="1" dirty="0"/>
              <a:t> And the king commanded </a:t>
            </a:r>
            <a:r>
              <a:rPr lang="en-US" i="1" dirty="0" err="1"/>
              <a:t>Jerahmeel</a:t>
            </a:r>
            <a:r>
              <a:rPr lang="en-US" i="1" dirty="0"/>
              <a:t> the kings son, </a:t>
            </a:r>
            <a:r>
              <a:rPr lang="en-US" i="1" dirty="0" err="1"/>
              <a:t>Seraiah</a:t>
            </a:r>
            <a:r>
              <a:rPr lang="en-US" i="1" dirty="0"/>
              <a:t> the son of </a:t>
            </a:r>
            <a:r>
              <a:rPr lang="en-US" i="1" dirty="0" err="1"/>
              <a:t>Azriel</a:t>
            </a:r>
            <a:r>
              <a:rPr lang="en-US" i="1" dirty="0"/>
              <a:t>, and </a:t>
            </a:r>
            <a:r>
              <a:rPr lang="en-US" i="1" dirty="0" err="1"/>
              <a:t>Shelemiah</a:t>
            </a:r>
            <a:r>
              <a:rPr lang="en-US" i="1" dirty="0"/>
              <a:t> the son of </a:t>
            </a:r>
            <a:r>
              <a:rPr lang="en-US" i="1" dirty="0" err="1"/>
              <a:t>Abdeel</a:t>
            </a:r>
            <a:r>
              <a:rPr lang="en-US" i="1" dirty="0"/>
              <a:t>, to seize Baruch the scribe and Jeremiah the prophet, but the Lord hid them.”</a:t>
            </a:r>
            <a:endParaRPr lang="en-US" b="1" i="1" dirty="0"/>
          </a:p>
          <a:p>
            <a:pPr marL="640609" lvl="1" indent="-174712">
              <a:buFont typeface="Arial" panose="020B0604020202020204" pitchFamily="34" charset="0"/>
              <a:buChar char="•"/>
            </a:pPr>
            <a:r>
              <a:rPr lang="en-US" b="0" i="0" dirty="0"/>
              <a:t>Didn’t like what he heard, took a knife to it!</a:t>
            </a:r>
          </a:p>
          <a:p>
            <a:r>
              <a:rPr lang="en-US" b="0" i="1" dirty="0"/>
              <a:t>(KJV – penknife; NKJV – scribe’s knife) Hebrew word indicates a razor or sharp knife</a:t>
            </a:r>
          </a:p>
        </p:txBody>
      </p:sp>
      <p:sp>
        <p:nvSpPr>
          <p:cNvPr id="4" name="Slide Number Placeholder 3"/>
          <p:cNvSpPr>
            <a:spLocks noGrp="1"/>
          </p:cNvSpPr>
          <p:nvPr>
            <p:ph type="sldNum" sz="quarter" idx="10"/>
          </p:nvPr>
        </p:nvSpPr>
        <p:spPr/>
        <p:txBody>
          <a:bodyPr/>
          <a:lstStyle/>
          <a:p>
            <a:fld id="{846E8A6F-529C-4F0F-83E2-98569D762BC1}" type="slidenum">
              <a:rPr lang="en-US" smtClean="0"/>
              <a:t>2</a:t>
            </a:fld>
            <a:endParaRPr lang="en-US"/>
          </a:p>
        </p:txBody>
      </p:sp>
    </p:spTree>
    <p:extLst>
      <p:ext uri="{BB962C8B-B14F-4D97-AF65-F5344CB8AC3E}">
        <p14:creationId xmlns:p14="http://schemas.microsoft.com/office/powerpoint/2010/main" val="380960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(Jeremiah 36:27-28), </a:t>
            </a:r>
            <a:r>
              <a:rPr lang="en-US" b="0" i="1" dirty="0"/>
              <a:t>“Now after the king had burned the scroll with the words which Baruch had written at the instruction of Jeremiah, the word of the Lord came to Jeremiah, saying:</a:t>
            </a:r>
            <a:r>
              <a:rPr lang="en-US" b="0" i="1" baseline="30000" dirty="0"/>
              <a:t> 28</a:t>
            </a:r>
            <a:r>
              <a:rPr lang="en-US" b="0" i="1" dirty="0"/>
              <a:t> “Take yet another scroll, and write on it all the former words that were in the first scroll which Jehoiakim the king of Judah has burned.”</a:t>
            </a:r>
          </a:p>
          <a:p>
            <a:r>
              <a:rPr lang="en-US" b="1" dirty="0"/>
              <a:t>You can take a knife, and cut out the parts of the Bible you don’t want to consider</a:t>
            </a:r>
          </a:p>
          <a:p>
            <a:pPr marL="640609" lvl="1" indent="-174712">
              <a:buFont typeface="Arial" panose="020B0604020202020204" pitchFamily="34" charset="0"/>
              <a:buChar char="•"/>
            </a:pPr>
            <a:r>
              <a:rPr lang="en-US" dirty="0"/>
              <a:t>You can even burn the Bible in its entirety</a:t>
            </a:r>
          </a:p>
          <a:p>
            <a:pPr marL="640609" lvl="1" indent="-174712">
              <a:buFont typeface="Arial" panose="020B0604020202020204" pitchFamily="34" charset="0"/>
              <a:buChar char="•"/>
            </a:pPr>
            <a:r>
              <a:rPr lang="en-US" dirty="0"/>
              <a:t>The words remain!</a:t>
            </a:r>
          </a:p>
          <a:p>
            <a:r>
              <a:rPr lang="en-US" b="1" dirty="0"/>
              <a:t>Examples: (list could go on indefinitely)</a:t>
            </a:r>
          </a:p>
          <a:p>
            <a:pPr marL="640609" lvl="1" indent="-174712">
              <a:buFont typeface="Arial" panose="020B0604020202020204" pitchFamily="34" charset="0"/>
              <a:buChar char="•"/>
            </a:pPr>
            <a:r>
              <a:rPr lang="en-US" dirty="0"/>
              <a:t>The words that condemn Homosexuality (Romans 1)</a:t>
            </a:r>
          </a:p>
          <a:p>
            <a:pPr marL="640609" lvl="1" indent="-174712">
              <a:buFont typeface="Arial" panose="020B0604020202020204" pitchFamily="34" charset="0"/>
              <a:buChar char="•"/>
            </a:pPr>
            <a:r>
              <a:rPr lang="en-US" dirty="0"/>
              <a:t>The words that teach the lifetime covenant of marriage</a:t>
            </a:r>
          </a:p>
          <a:p>
            <a:r>
              <a:rPr lang="en-US" b="1" dirty="0"/>
              <a:t>(Romans 7:2), </a:t>
            </a:r>
            <a:r>
              <a:rPr lang="en-US" i="1" dirty="0"/>
              <a:t>“For the woman who has a husband is bound by the law to her husband as long as he lives. But if the husband dies, she is released from the law of her husband.”</a:t>
            </a:r>
          </a:p>
          <a:p>
            <a:pPr marL="640609" lvl="1" indent="-174712">
              <a:buFont typeface="Arial" panose="020B0604020202020204" pitchFamily="34" charset="0"/>
              <a:buChar char="•"/>
            </a:pPr>
            <a:r>
              <a:rPr lang="en-US" dirty="0"/>
              <a:t>The words that proclaim Jesus as the unique Savior of mankind</a:t>
            </a:r>
          </a:p>
          <a:p>
            <a:r>
              <a:rPr lang="en-US" b="1" dirty="0"/>
              <a:t>(John 4:24), </a:t>
            </a:r>
            <a:r>
              <a:rPr lang="en-US" i="1" dirty="0"/>
              <a:t>“Jesus said to him, " I am the way, the truth, and the life. No one comes to the Father except through Me.”</a:t>
            </a:r>
          </a:p>
          <a:p>
            <a:pPr marL="640609" lvl="1" indent="-174712">
              <a:buFont typeface="Arial" panose="020B0604020202020204" pitchFamily="34" charset="0"/>
              <a:buChar char="•"/>
            </a:pPr>
            <a:r>
              <a:rPr lang="en-US" dirty="0"/>
              <a:t>The words that teach the necessity of Baptism</a:t>
            </a:r>
          </a:p>
          <a:p>
            <a:r>
              <a:rPr lang="en-US" b="1" dirty="0"/>
              <a:t>(Mark 16:16), </a:t>
            </a:r>
            <a:r>
              <a:rPr lang="en-US" i="1" dirty="0"/>
              <a:t>“He who believes and is baptized will be saved; but he who does not believe will be condemned.”</a:t>
            </a:r>
          </a:p>
          <a:p>
            <a:pPr marL="640609" lvl="1" indent="-174712">
              <a:buFont typeface="Arial" panose="020B0604020202020204" pitchFamily="34" charset="0"/>
              <a:buChar char="•"/>
            </a:pPr>
            <a:r>
              <a:rPr lang="en-US" dirty="0"/>
              <a:t>The words that promise condemnation to the rebellious</a:t>
            </a:r>
          </a:p>
          <a:p>
            <a:r>
              <a:rPr lang="en-US" b="1" dirty="0"/>
              <a:t>(2 Thessalonians 1:8-9), </a:t>
            </a:r>
            <a:r>
              <a:rPr lang="en-US" i="1" dirty="0"/>
              <a:t>“in flaming fire taking vengeance on those who do not know God, and on those who do not obey the gospel of our Lord Jesus Christ. </a:t>
            </a:r>
            <a:r>
              <a:rPr lang="en-US" i="1" baseline="30000" dirty="0"/>
              <a:t>9</a:t>
            </a:r>
            <a:r>
              <a:rPr lang="en-US" i="1" dirty="0"/>
              <a:t> These shall be punished with everlasting destruction from the presence of the Lord and from the glory of His power”</a:t>
            </a:r>
          </a:p>
          <a:p>
            <a:pPr marL="640609" lvl="1" indent="-17471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46E8A6F-529C-4F0F-83E2-98569D762BC1}" type="slidenum">
              <a:rPr lang="en-US" smtClean="0"/>
              <a:t>3</a:t>
            </a:fld>
            <a:endParaRPr lang="en-US"/>
          </a:p>
        </p:txBody>
      </p:sp>
    </p:spTree>
    <p:extLst>
      <p:ext uri="{BB962C8B-B14F-4D97-AF65-F5344CB8AC3E}">
        <p14:creationId xmlns:p14="http://schemas.microsoft.com/office/powerpoint/2010/main" val="44102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(Jeremiah 36:29-32), </a:t>
            </a:r>
            <a:r>
              <a:rPr lang="en-US" b="0" i="1" dirty="0"/>
              <a:t>“And you shall say to Jehoiakim king of Judah, ‘Thus says the Lord: “You have burned this scroll, saying, ‘Why have you written in it that the king of Babylon will certainly come and destroy this land, and cause man and beast to cease from here?’ ”</a:t>
            </a:r>
            <a:r>
              <a:rPr lang="en-US" b="0" i="1" baseline="30000" dirty="0"/>
              <a:t> 30</a:t>
            </a:r>
            <a:r>
              <a:rPr lang="en-US" b="0" i="1" dirty="0"/>
              <a:t> Therefore thus says the Lord concerning Jehoiakim king of Judah: “He shall have no one to sit on the throne of David, and his dead body shall be cast out to the heat of the day and the frost of the night.</a:t>
            </a:r>
            <a:r>
              <a:rPr lang="en-US" b="0" i="1" baseline="30000" dirty="0"/>
              <a:t> 31</a:t>
            </a:r>
            <a:r>
              <a:rPr lang="en-US" b="0" i="1" dirty="0"/>
              <a:t> I will punish him, his family, and his servants for their iniquity; and I will bring on them, on the inhabitants of Jerusalem, and on the men of Judah all the doom that I have pronounced against them; but they did not heed.” ’ ” </a:t>
            </a:r>
            <a:r>
              <a:rPr lang="en-US" b="0" i="1" baseline="30000" dirty="0"/>
              <a:t>32</a:t>
            </a:r>
            <a:r>
              <a:rPr lang="en-US" b="0" i="1" dirty="0"/>
              <a:t> Then Jeremiah took another scroll and gave it to Baruch the scribe, the son of Neriah, who wrote on it at the instruction of Jeremiah all the words of the book which Jehoiakim king of Judah had burned in the fire. And besides, there were added to them many similar words.”</a:t>
            </a:r>
          </a:p>
          <a:p>
            <a:r>
              <a:rPr lang="en-US" b="1" dirty="0"/>
              <a:t>The purpose of the scroll was to bring repentance.</a:t>
            </a:r>
          </a:p>
          <a:p>
            <a:pPr lvl="1"/>
            <a:r>
              <a:rPr lang="en-US" b="1" i="0" dirty="0"/>
              <a:t>[Jeremiah to Baruch], </a:t>
            </a:r>
            <a:r>
              <a:rPr lang="en-US" i="1" dirty="0"/>
              <a:t>“It may be that they will present their supplication before the Lord, and everyone will turn from his evil way.  For great is the anger and the fury that the Lord has pronounced against this people” </a:t>
            </a:r>
            <a:r>
              <a:rPr lang="en-US" b="1" dirty="0"/>
              <a:t>(36:7)</a:t>
            </a:r>
          </a:p>
          <a:p>
            <a:r>
              <a:rPr lang="en-US" b="1" dirty="0"/>
              <a:t>By refusing God’s word, </a:t>
            </a:r>
            <a:r>
              <a:rPr lang="en-US" b="1" dirty="0" err="1"/>
              <a:t>Jeoiakim</a:t>
            </a:r>
            <a:r>
              <a:rPr lang="en-US" b="1" dirty="0"/>
              <a:t> brought upon himself the fury and anger of God!</a:t>
            </a:r>
          </a:p>
          <a:p>
            <a:r>
              <a:rPr lang="en-US" b="1" dirty="0"/>
              <a:t>(2 Chronicles 36:5-8), </a:t>
            </a:r>
            <a:r>
              <a:rPr lang="en-US" b="0" i="1" dirty="0"/>
              <a:t>“</a:t>
            </a:r>
            <a:r>
              <a:rPr lang="en-US" b="0" i="1" dirty="0" err="1"/>
              <a:t>Jehoiakim</a:t>
            </a:r>
            <a:r>
              <a:rPr lang="en-US" b="0" i="1" dirty="0"/>
              <a:t> was twenty- five years old when he became king, and he reigned eleven years in Jerusalem. And he did evil in the sight of the Lord his God. </a:t>
            </a:r>
            <a:r>
              <a:rPr lang="en-US" b="0" i="1" baseline="30000" dirty="0"/>
              <a:t>6</a:t>
            </a:r>
            <a:r>
              <a:rPr lang="en-US" b="0" i="1" dirty="0"/>
              <a:t> Nebuchadnezzar king of Babylon came up against him, and bound him in bronze fetters to carry him off to Babylon. </a:t>
            </a:r>
            <a:r>
              <a:rPr lang="en-US" b="0" i="1" baseline="30000" dirty="0"/>
              <a:t>7</a:t>
            </a:r>
            <a:r>
              <a:rPr lang="en-US" b="0" i="1" dirty="0"/>
              <a:t> Nebuchadnezzar also carried off some of the articles from the house of the Lord to Babylon, and put them in his temple at Babylon. </a:t>
            </a:r>
            <a:r>
              <a:rPr lang="en-US" b="0" i="1" baseline="30000" dirty="0"/>
              <a:t>8</a:t>
            </a:r>
            <a:r>
              <a:rPr lang="en-US" b="0" i="1" dirty="0"/>
              <a:t> Now the rest of the acts of </a:t>
            </a:r>
            <a:r>
              <a:rPr lang="en-US" b="0" i="1" dirty="0" err="1"/>
              <a:t>Jehoiakim</a:t>
            </a:r>
            <a:r>
              <a:rPr lang="en-US" b="0" i="1" dirty="0"/>
              <a:t>, the abominations which he did, and what was found against him, indeed they are written in the book of the kings of Israel and Judah. Then </a:t>
            </a:r>
            <a:r>
              <a:rPr lang="en-US" b="0" i="1" dirty="0" err="1"/>
              <a:t>Jehoiachin</a:t>
            </a:r>
            <a:r>
              <a:rPr lang="en-US" b="0" i="1" dirty="0"/>
              <a:t> his son reigned in his place.”</a:t>
            </a:r>
          </a:p>
          <a:p>
            <a:pPr marL="640609" lvl="1" indent="-174712">
              <a:buFont typeface="Arial" panose="020B0604020202020204" pitchFamily="34" charset="0"/>
              <a:buChar char="•"/>
            </a:pPr>
            <a:r>
              <a:rPr lang="en-US" b="0" i="0" dirty="0"/>
              <a:t>People taken away into Babylonian captivity</a:t>
            </a:r>
          </a:p>
          <a:p>
            <a:pPr marL="640609" lvl="1" indent="-174712">
              <a:buFont typeface="Arial" panose="020B0604020202020204" pitchFamily="34" charset="0"/>
              <a:buChar char="•"/>
            </a:pPr>
            <a:endParaRPr lang="en-US" b="0" i="0" dirty="0"/>
          </a:p>
          <a:p>
            <a:r>
              <a:rPr lang="en-US" b="1" i="0" dirty="0"/>
              <a:t>So shall it be to all who do not take heed to the admonitions of the Lord!</a:t>
            </a:r>
          </a:p>
          <a:p>
            <a:r>
              <a:rPr lang="en-US" b="1" i="0" dirty="0"/>
              <a:t>(Proverbs 10:29), </a:t>
            </a:r>
            <a:r>
              <a:rPr lang="en-US" b="0" i="1" dirty="0"/>
              <a:t>“The way of the Lord is strength for the upright, but destruction will come to the workers of iniquity.”</a:t>
            </a:r>
          </a:p>
          <a:p>
            <a:endParaRPr lang="en-US" b="1" dirty="0"/>
          </a:p>
        </p:txBody>
      </p:sp>
      <p:sp>
        <p:nvSpPr>
          <p:cNvPr id="4" name="Slide Number Placeholder 3"/>
          <p:cNvSpPr>
            <a:spLocks noGrp="1"/>
          </p:cNvSpPr>
          <p:nvPr>
            <p:ph type="sldNum" sz="quarter" idx="10"/>
          </p:nvPr>
        </p:nvSpPr>
        <p:spPr/>
        <p:txBody>
          <a:bodyPr/>
          <a:lstStyle/>
          <a:p>
            <a:fld id="{846E8A6F-529C-4F0F-83E2-98569D762BC1}" type="slidenum">
              <a:rPr lang="en-US" smtClean="0"/>
              <a:t>4</a:t>
            </a:fld>
            <a:endParaRPr lang="en-US"/>
          </a:p>
        </p:txBody>
      </p:sp>
    </p:spTree>
    <p:extLst>
      <p:ext uri="{BB962C8B-B14F-4D97-AF65-F5344CB8AC3E}">
        <p14:creationId xmlns:p14="http://schemas.microsoft.com/office/powerpoint/2010/main" val="407356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(Revelation 22:18-19), </a:t>
            </a:r>
            <a:r>
              <a:rPr lang="en-US" b="0" i="1" dirty="0"/>
              <a:t>“For I testify to everyone who hears the words of the prophecy of this </a:t>
            </a:r>
            <a:r>
              <a:rPr lang="en-US" b="0" i="1" dirty="0" err="1"/>
              <a:t>book:If</a:t>
            </a:r>
            <a:r>
              <a:rPr lang="en-US" b="0" i="1" dirty="0"/>
              <a:t> anyone adds to these things, God will add to him the plagues that are written in this book; </a:t>
            </a:r>
            <a:r>
              <a:rPr lang="en-US" b="0" i="1" baseline="30000" dirty="0"/>
              <a:t>19</a:t>
            </a:r>
            <a:r>
              <a:rPr lang="en-US" b="0" i="1" dirty="0"/>
              <a:t> and if anyone takes away from the words of the book of this prophecy, God shall take away his part from the Book of Life, from the holy city, and from the things which are written in this book.”</a:t>
            </a:r>
          </a:p>
          <a:p>
            <a:endParaRPr lang="en-US" b="1" i="0" dirty="0"/>
          </a:p>
          <a:p>
            <a:r>
              <a:rPr lang="en-US" b="1" i="0" dirty="0"/>
              <a:t>May we never be  guilty of destroying, altering, or ignoring God’s word!</a:t>
            </a:r>
          </a:p>
          <a:p>
            <a:endParaRPr lang="en-US" b="1" i="0" dirty="0"/>
          </a:p>
          <a:p>
            <a:r>
              <a:rPr lang="en-US" b="1" i="0" dirty="0"/>
              <a:t>God said it, that settles it, whether I believe it or not!</a:t>
            </a:r>
          </a:p>
        </p:txBody>
      </p:sp>
      <p:sp>
        <p:nvSpPr>
          <p:cNvPr id="4" name="Slide Number Placeholder 3"/>
          <p:cNvSpPr>
            <a:spLocks noGrp="1"/>
          </p:cNvSpPr>
          <p:nvPr>
            <p:ph type="sldNum" sz="quarter" idx="10"/>
          </p:nvPr>
        </p:nvSpPr>
        <p:spPr/>
        <p:txBody>
          <a:bodyPr/>
          <a:lstStyle/>
          <a:p>
            <a:fld id="{846E8A6F-529C-4F0F-83E2-98569D762BC1}" type="slidenum">
              <a:rPr lang="en-US" smtClean="0"/>
              <a:t>5</a:t>
            </a:fld>
            <a:endParaRPr lang="en-US"/>
          </a:p>
        </p:txBody>
      </p:sp>
    </p:spTree>
    <p:extLst>
      <p:ext uri="{BB962C8B-B14F-4D97-AF65-F5344CB8AC3E}">
        <p14:creationId xmlns:p14="http://schemas.microsoft.com/office/powerpoint/2010/main" val="30610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B37F09-8882-4DD4-814A-40D620310EDD}"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176663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B37F09-8882-4DD4-814A-40D620310EDD}"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103502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B37F09-8882-4DD4-814A-40D620310EDD}"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291948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B37F09-8882-4DD4-814A-40D620310EDD}"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5558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B37F09-8882-4DD4-814A-40D620310EDD}"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134724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B37F09-8882-4DD4-814A-40D620310EDD}"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55085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B37F09-8882-4DD4-814A-40D620310EDD}" type="datetimeFigureOut">
              <a:rPr lang="en-US" smtClean="0"/>
              <a:t>7/24/2021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186173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B37F09-8882-4DD4-814A-40D620310EDD}" type="datetimeFigureOut">
              <a:rPr lang="en-US" smtClean="0"/>
              <a:t>7/24/2021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390785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37F09-8882-4DD4-814A-40D620310EDD}" type="datetimeFigureOut">
              <a:rPr lang="en-US" smtClean="0"/>
              <a:t>7/24/2021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199790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B37F09-8882-4DD4-814A-40D620310EDD}"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378369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B37F09-8882-4DD4-814A-40D620310EDD}"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268348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37F09-8882-4DD4-814A-40D620310EDD}" type="datetimeFigureOut">
              <a:rPr lang="en-US" smtClean="0"/>
              <a:t>7/24/2021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4DD2E-A906-4EC6-9C92-2CB5B181B356}" type="slidenum">
              <a:rPr lang="en-US" smtClean="0"/>
              <a:t>‹#›</a:t>
            </a:fld>
            <a:endParaRPr lang="en-US"/>
          </a:p>
        </p:txBody>
      </p:sp>
    </p:spTree>
    <p:extLst>
      <p:ext uri="{BB962C8B-B14F-4D97-AF65-F5344CB8AC3E}">
        <p14:creationId xmlns:p14="http://schemas.microsoft.com/office/powerpoint/2010/main" val="149459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54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
            <a:ext cx="12398189" cy="6977340"/>
          </a:xfrm>
          <a:prstGeom prst="rect">
            <a:avLst/>
          </a:prstGeom>
        </p:spPr>
      </p:pic>
      <p:sp>
        <p:nvSpPr>
          <p:cNvPr id="2" name="Title 1"/>
          <p:cNvSpPr>
            <a:spLocks noGrp="1"/>
          </p:cNvSpPr>
          <p:nvPr>
            <p:ph type="ctrTitle"/>
          </p:nvPr>
        </p:nvSpPr>
        <p:spPr>
          <a:xfrm>
            <a:off x="5611092" y="3429000"/>
            <a:ext cx="5888182" cy="2161309"/>
          </a:xfrm>
        </p:spPr>
        <p:txBody>
          <a:bodyPr>
            <a:normAutofit/>
          </a:bodyPr>
          <a:lstStyle/>
          <a:p>
            <a:r>
              <a:rPr lang="en-US" sz="6600" dirty="0" err="1">
                <a:latin typeface="Acme" panose="02000706050000020004" pitchFamily="2" charset="0"/>
              </a:rPr>
              <a:t>Jehoiakim’s</a:t>
            </a:r>
            <a:br>
              <a:rPr lang="en-US" sz="6600" dirty="0">
                <a:latin typeface="Acme" panose="02000706050000020004" pitchFamily="2" charset="0"/>
              </a:rPr>
            </a:br>
            <a:r>
              <a:rPr lang="en-US" sz="6600" dirty="0">
                <a:latin typeface="Acme" panose="02000706050000020004" pitchFamily="2" charset="0"/>
              </a:rPr>
              <a:t>Knife</a:t>
            </a:r>
          </a:p>
        </p:txBody>
      </p:sp>
      <p:sp>
        <p:nvSpPr>
          <p:cNvPr id="3" name="Subtitle 2"/>
          <p:cNvSpPr>
            <a:spLocks noGrp="1"/>
          </p:cNvSpPr>
          <p:nvPr>
            <p:ph type="subTitle" idx="1"/>
          </p:nvPr>
        </p:nvSpPr>
        <p:spPr>
          <a:xfrm>
            <a:off x="6913418" y="5888182"/>
            <a:ext cx="3629891" cy="685800"/>
          </a:xfrm>
        </p:spPr>
        <p:txBody>
          <a:bodyPr>
            <a:normAutofit lnSpcReduction="10000"/>
          </a:bodyPr>
          <a:lstStyle/>
          <a:p>
            <a:r>
              <a:rPr lang="en-US" sz="4400" dirty="0"/>
              <a:t>Jeremiah 36</a:t>
            </a:r>
          </a:p>
        </p:txBody>
      </p:sp>
    </p:spTree>
    <p:extLst>
      <p:ext uri="{BB962C8B-B14F-4D97-AF65-F5344CB8AC3E}">
        <p14:creationId xmlns:p14="http://schemas.microsoft.com/office/powerpoint/2010/main" val="13031218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31236" cy="3576918"/>
          </a:xfrm>
          <a:prstGeom prst="rect">
            <a:avLst/>
          </a:prstGeom>
        </p:spPr>
      </p:pic>
      <p:sp>
        <p:nvSpPr>
          <p:cNvPr id="2" name="Title 1"/>
          <p:cNvSpPr>
            <a:spLocks noGrp="1"/>
          </p:cNvSpPr>
          <p:nvPr>
            <p:ph type="title"/>
          </p:nvPr>
        </p:nvSpPr>
        <p:spPr>
          <a:xfrm>
            <a:off x="857818" y="1002833"/>
            <a:ext cx="10515600" cy="1571251"/>
          </a:xfrm>
        </p:spPr>
        <p:txBody>
          <a:bodyPr>
            <a:noAutofit/>
          </a:bodyPr>
          <a:lstStyle/>
          <a:p>
            <a:pPr algn="ctr"/>
            <a:r>
              <a:rPr lang="en-US" sz="5400" dirty="0">
                <a:solidFill>
                  <a:schemeClr val="bg1"/>
                </a:solidFill>
                <a:effectLst>
                  <a:outerShdw blurRad="38100" dist="38100" dir="2700000" algn="tl">
                    <a:srgbClr val="000000">
                      <a:alpha val="43137"/>
                    </a:srgbClr>
                  </a:outerShdw>
                </a:effectLst>
                <a:latin typeface="Acme" panose="02000706050000020004" pitchFamily="2" charset="0"/>
              </a:rPr>
              <a:t>What Did Jehoiakim Accomplish</a:t>
            </a:r>
            <a:br>
              <a:rPr lang="en-US" sz="5400" dirty="0">
                <a:solidFill>
                  <a:schemeClr val="bg1"/>
                </a:solidFill>
                <a:effectLst>
                  <a:outerShdw blurRad="38100" dist="38100" dir="2700000" algn="tl">
                    <a:srgbClr val="000000">
                      <a:alpha val="43137"/>
                    </a:srgbClr>
                  </a:outerShdw>
                </a:effectLst>
                <a:latin typeface="Acme" panose="02000706050000020004" pitchFamily="2" charset="0"/>
              </a:rPr>
            </a:br>
            <a:r>
              <a:rPr lang="en-US" sz="5400" dirty="0">
                <a:solidFill>
                  <a:schemeClr val="bg1"/>
                </a:solidFill>
                <a:effectLst>
                  <a:outerShdw blurRad="38100" dist="38100" dir="2700000" algn="tl">
                    <a:srgbClr val="000000">
                      <a:alpha val="43137"/>
                    </a:srgbClr>
                  </a:outerShdw>
                </a:effectLst>
                <a:latin typeface="Acme" panose="02000706050000020004" pitchFamily="2" charset="0"/>
              </a:rPr>
              <a:t>with the Knife?</a:t>
            </a:r>
          </a:p>
        </p:txBody>
      </p:sp>
      <p:sp>
        <p:nvSpPr>
          <p:cNvPr id="3" name="Content Placeholder 2"/>
          <p:cNvSpPr>
            <a:spLocks noGrp="1"/>
          </p:cNvSpPr>
          <p:nvPr>
            <p:ph idx="1"/>
          </p:nvPr>
        </p:nvSpPr>
        <p:spPr>
          <a:xfrm>
            <a:off x="838200" y="3942042"/>
            <a:ext cx="10515600" cy="2431863"/>
          </a:xfrm>
        </p:spPr>
        <p:txBody>
          <a:bodyPr>
            <a:normAutofit/>
          </a:bodyPr>
          <a:lstStyle/>
          <a:p>
            <a:pPr marL="0" indent="0" algn="ctr">
              <a:buNone/>
            </a:pPr>
            <a:r>
              <a:rPr lang="en-US" sz="4800" b="1" dirty="0"/>
              <a:t>He didn’t rid himself of God’s prophecy!</a:t>
            </a:r>
          </a:p>
          <a:p>
            <a:pPr marL="0" indent="0" algn="ctr">
              <a:buNone/>
            </a:pPr>
            <a:endParaRPr lang="en-US" sz="2000" b="1" dirty="0"/>
          </a:p>
          <a:p>
            <a:pPr marL="0" indent="0" algn="ctr">
              <a:buNone/>
            </a:pPr>
            <a:r>
              <a:rPr lang="en-US" sz="4000" b="1" dirty="0"/>
              <a:t>(Jeremiah 36:27-28)</a:t>
            </a:r>
          </a:p>
        </p:txBody>
      </p:sp>
    </p:spTree>
    <p:extLst>
      <p:ext uri="{BB962C8B-B14F-4D97-AF65-F5344CB8AC3E}">
        <p14:creationId xmlns:p14="http://schemas.microsoft.com/office/powerpoint/2010/main" val="142509158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31236" cy="3576918"/>
          </a:xfrm>
          <a:prstGeom prst="rect">
            <a:avLst/>
          </a:prstGeom>
        </p:spPr>
      </p:pic>
      <p:sp>
        <p:nvSpPr>
          <p:cNvPr id="2" name="Title 1"/>
          <p:cNvSpPr>
            <a:spLocks noGrp="1"/>
          </p:cNvSpPr>
          <p:nvPr>
            <p:ph type="title"/>
          </p:nvPr>
        </p:nvSpPr>
        <p:spPr>
          <a:xfrm>
            <a:off x="857818" y="1002833"/>
            <a:ext cx="10515600" cy="1571251"/>
          </a:xfrm>
        </p:spPr>
        <p:txBody>
          <a:bodyPr>
            <a:noAutofit/>
          </a:bodyPr>
          <a:lstStyle/>
          <a:p>
            <a:pPr algn="ctr"/>
            <a:r>
              <a:rPr lang="en-US" sz="5400" dirty="0">
                <a:solidFill>
                  <a:schemeClr val="bg1"/>
                </a:solidFill>
                <a:effectLst>
                  <a:outerShdw blurRad="38100" dist="38100" dir="2700000" algn="tl">
                    <a:srgbClr val="000000">
                      <a:alpha val="43137"/>
                    </a:srgbClr>
                  </a:outerShdw>
                </a:effectLst>
                <a:latin typeface="Acme" panose="02000706050000020004" pitchFamily="2" charset="0"/>
              </a:rPr>
              <a:t>What Did Jehoiakim Accomplish</a:t>
            </a:r>
            <a:br>
              <a:rPr lang="en-US" sz="5400" dirty="0">
                <a:solidFill>
                  <a:schemeClr val="bg1"/>
                </a:solidFill>
                <a:effectLst>
                  <a:outerShdw blurRad="38100" dist="38100" dir="2700000" algn="tl">
                    <a:srgbClr val="000000">
                      <a:alpha val="43137"/>
                    </a:srgbClr>
                  </a:outerShdw>
                </a:effectLst>
                <a:latin typeface="Acme" panose="02000706050000020004" pitchFamily="2" charset="0"/>
              </a:rPr>
            </a:br>
            <a:r>
              <a:rPr lang="en-US" sz="5400" dirty="0">
                <a:solidFill>
                  <a:schemeClr val="bg1"/>
                </a:solidFill>
                <a:effectLst>
                  <a:outerShdw blurRad="38100" dist="38100" dir="2700000" algn="tl">
                    <a:srgbClr val="000000">
                      <a:alpha val="43137"/>
                    </a:srgbClr>
                  </a:outerShdw>
                </a:effectLst>
                <a:latin typeface="Acme" panose="02000706050000020004" pitchFamily="2" charset="0"/>
              </a:rPr>
              <a:t>with the Knife?</a:t>
            </a:r>
          </a:p>
        </p:txBody>
      </p:sp>
      <p:sp>
        <p:nvSpPr>
          <p:cNvPr id="3" name="Content Placeholder 2"/>
          <p:cNvSpPr>
            <a:spLocks noGrp="1"/>
          </p:cNvSpPr>
          <p:nvPr>
            <p:ph idx="1"/>
          </p:nvPr>
        </p:nvSpPr>
        <p:spPr>
          <a:xfrm>
            <a:off x="838200" y="3942042"/>
            <a:ext cx="10515600" cy="2431863"/>
          </a:xfrm>
        </p:spPr>
        <p:txBody>
          <a:bodyPr>
            <a:normAutofit/>
          </a:bodyPr>
          <a:lstStyle/>
          <a:p>
            <a:pPr marL="0" indent="0" algn="ctr">
              <a:buNone/>
            </a:pPr>
            <a:r>
              <a:rPr lang="en-US" sz="4800" b="1" dirty="0"/>
              <a:t>He did bring destruction upon himself, and the rebellious people!</a:t>
            </a:r>
            <a:endParaRPr lang="en-US" sz="2000" b="1" dirty="0"/>
          </a:p>
          <a:p>
            <a:pPr marL="0" indent="0" algn="ctr">
              <a:buNone/>
            </a:pPr>
            <a:r>
              <a:rPr lang="en-US" sz="4000" b="1" dirty="0"/>
              <a:t>(Jeremiah 36:29-32)</a:t>
            </a:r>
          </a:p>
        </p:txBody>
      </p:sp>
    </p:spTree>
    <p:extLst>
      <p:ext uri="{BB962C8B-B14F-4D97-AF65-F5344CB8AC3E}">
        <p14:creationId xmlns:p14="http://schemas.microsoft.com/office/powerpoint/2010/main" val="331649944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
            <a:ext cx="12398189" cy="6977340"/>
          </a:xfrm>
          <a:prstGeom prst="rect">
            <a:avLst/>
          </a:prstGeom>
        </p:spPr>
      </p:pic>
      <p:sp>
        <p:nvSpPr>
          <p:cNvPr id="2" name="Title 1"/>
          <p:cNvSpPr>
            <a:spLocks noGrp="1"/>
          </p:cNvSpPr>
          <p:nvPr>
            <p:ph type="ctrTitle"/>
          </p:nvPr>
        </p:nvSpPr>
        <p:spPr>
          <a:xfrm>
            <a:off x="528104" y="376517"/>
            <a:ext cx="5888182" cy="1260356"/>
          </a:xfrm>
        </p:spPr>
        <p:txBody>
          <a:bodyPr>
            <a:normAutofit/>
          </a:bodyPr>
          <a:lstStyle/>
          <a:p>
            <a:r>
              <a:rPr lang="en-US" sz="6600" dirty="0">
                <a:solidFill>
                  <a:schemeClr val="bg1"/>
                </a:solidFill>
                <a:effectLst>
                  <a:outerShdw blurRad="38100" dist="38100" dir="2700000" algn="tl">
                    <a:srgbClr val="000000">
                      <a:alpha val="43137"/>
                    </a:srgbClr>
                  </a:outerShdw>
                </a:effectLst>
                <a:latin typeface="Acme" panose="02000706050000020004" pitchFamily="2" charset="0"/>
              </a:rPr>
              <a:t>Conclusion</a:t>
            </a:r>
          </a:p>
        </p:txBody>
      </p:sp>
      <p:sp>
        <p:nvSpPr>
          <p:cNvPr id="3" name="Subtitle 2"/>
          <p:cNvSpPr>
            <a:spLocks noGrp="1"/>
          </p:cNvSpPr>
          <p:nvPr>
            <p:ph type="subTitle" idx="1"/>
          </p:nvPr>
        </p:nvSpPr>
        <p:spPr>
          <a:xfrm>
            <a:off x="5271248" y="3818965"/>
            <a:ext cx="6669740" cy="2807759"/>
          </a:xfrm>
        </p:spPr>
        <p:txBody>
          <a:bodyPr>
            <a:normAutofit/>
          </a:bodyPr>
          <a:lstStyle/>
          <a:p>
            <a:r>
              <a:rPr lang="en-US" sz="4400" b="1" dirty="0"/>
              <a:t>Many men have taken their knives to God’s word.</a:t>
            </a:r>
          </a:p>
          <a:p>
            <a:endParaRPr lang="en-US" sz="1800" b="1" dirty="0"/>
          </a:p>
          <a:p>
            <a:r>
              <a:rPr lang="en-US" sz="4400" b="1" dirty="0"/>
              <a:t>What about you?</a:t>
            </a:r>
          </a:p>
        </p:txBody>
      </p:sp>
    </p:spTree>
    <p:extLst>
      <p:ext uri="{BB962C8B-B14F-4D97-AF65-F5344CB8AC3E}">
        <p14:creationId xmlns:p14="http://schemas.microsoft.com/office/powerpoint/2010/main" val="20710731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1660</Words>
  <Application>Microsoft Office PowerPoint</Application>
  <PresentationFormat>Widescreen</PresentationFormat>
  <Paragraphs>56</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Calibri Light</vt:lpstr>
      <vt:lpstr>Arial</vt:lpstr>
      <vt:lpstr>Acme</vt:lpstr>
      <vt:lpstr>Antique No 14</vt:lpstr>
      <vt:lpstr>Office Theme</vt:lpstr>
      <vt:lpstr>PowerPoint Presentation</vt:lpstr>
      <vt:lpstr>Jehoiakim’s Knife</vt:lpstr>
      <vt:lpstr>What Did Jehoiakim Accomplish with the Knife?</vt:lpstr>
      <vt:lpstr>What Did Jehoiakim Accomplish with the Knife?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Jehoiakim’s Knife</dc:title>
  <dc:creator>Stan Cox</dc:creator>
  <cp:lastModifiedBy>Stan Cox</cp:lastModifiedBy>
  <cp:revision>9</cp:revision>
  <cp:lastPrinted>2021-07-24T17:54:30Z</cp:lastPrinted>
  <dcterms:created xsi:type="dcterms:W3CDTF">2017-02-19T20:07:17Z</dcterms:created>
  <dcterms:modified xsi:type="dcterms:W3CDTF">2021-07-24T18:25:16Z</dcterms:modified>
</cp:coreProperties>
</file>