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2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Rockwell" panose="02060603020205020403" pitchFamily="18" charset="77"/>
      <p:regular r:id="rId20"/>
      <p:bold r:id="rId21"/>
      <p:italic r:id="rId22"/>
      <p:boldItalic r:id="rId23"/>
    </p:embeddedFont>
    <p:embeddedFont>
      <p:font typeface="Rockwell Condensed" panose="02060603050405020104" pitchFamily="18" charset="77"/>
      <p:regular r:id="rId24"/>
      <p:bold r:id="rId25"/>
    </p:embeddedFont>
    <p:embeddedFont>
      <p:font typeface="Rockwell Extra Bold" panose="02060603020205020403" pitchFamily="18" charset="77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FCE8-2050-BF4B-9D7A-EF3B3EAA6770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B680CBD-1BD4-F941-82D2-6CA46E54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4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FCE8-2050-BF4B-9D7A-EF3B3EAA6770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0CBD-1BD4-F941-82D2-6CA46E54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5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FCE8-2050-BF4B-9D7A-EF3B3EAA6770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0CBD-1BD4-F941-82D2-6CA46E54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0E1E-B6AC-C94E-97D6-75ABEC2AD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99A25-D101-E94A-B695-314991DD0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3BC18-1022-5841-8B75-424EFD62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8C29-DE2C-5944-932B-ACDE1E48D348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D8B63-328A-E14E-B971-1B001DB1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CCA97-7F91-DD4A-B23A-FF0FF38F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2813-604D-4E4F-AC19-CAD947BE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1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7EAD-2C69-BD49-B3E0-F0F25268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B4DDD-F14F-7F43-84C3-FA7DBBEBD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ADE50-4130-584C-83B1-C4DE585D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8C29-DE2C-5944-932B-ACDE1E48D348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FCBA9-FAE7-834D-9200-F4BD3D77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79E29-9F2E-2B49-A639-A975F997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2813-604D-4E4F-AC19-CAD947BE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45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89CC-6842-BC45-BFD6-6A34ED71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20B3B-5AAF-7C41-91B1-EEDA4CDC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6BE7E-5028-1744-9CD3-FC37B9E1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8C29-DE2C-5944-932B-ACDE1E48D348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4974E-0EC8-4840-94C3-9F7EC1CB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5EFC0-FACA-EE45-B8F2-7603E41E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2813-604D-4E4F-AC19-CAD947BE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0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3443-E709-8C43-9D53-9BEF6C75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6E454-2268-D545-9B0B-3BC62448A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4C950-E326-D545-8DA7-1505A692A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59E79-0BFF-B34E-99F8-8294EEFB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8C29-DE2C-5944-932B-ACDE1E48D348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B225D-13B4-DC43-8971-1869780DF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3288B-E4B9-5346-95A5-8A2E52C2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2813-604D-4E4F-AC19-CAD947BE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7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7430-97DE-944B-A610-98A9F4BE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F2828-FE6D-C94C-A3BF-E4C3F5115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A63AE-AEE6-E94E-81FF-84C3DEFE1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A2C57-6577-D648-986B-340D4B7AB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7CDD1-7913-C941-AFE6-5EEE25E7D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A81EB-B669-DE43-A9DF-2F1279CC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8C29-DE2C-5944-932B-ACDE1E48D348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C1E6D-14FF-E844-B320-47DBFE50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2D68C-26C6-EF4B-8B93-7CC0F761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2813-604D-4E4F-AC19-CAD947BE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2599D-3A88-F64B-AB3C-D9B19292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D2331-430E-CE42-9B57-F403BB95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8C29-DE2C-5944-932B-ACDE1E48D348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C479-E5A1-1F43-A8C1-D364B4BC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65E03-3D7D-6546-BA45-5FBB232C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2813-604D-4E4F-AC19-CAD947BE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41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D684E-CDCB-F24B-A44E-AC36EEC4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8C29-DE2C-5944-932B-ACDE1E48D348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0E6EF-7388-7444-A71B-56D6985C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C7F60-7B54-B04E-87F3-3E5A5D90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2813-604D-4E4F-AC19-CAD947BE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0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B244-4F1B-324D-86E4-3A10098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83981-65FA-8642-99ED-D2FAB5AB2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DA3A9-8EE6-C24B-A15D-2C7FC4B42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76F79-AC93-F44B-B764-D816E64C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8C29-DE2C-5944-932B-ACDE1E48D348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E1651-CF7F-9C4F-9A19-CDF12E28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BA72D-7340-2B46-BFF9-620487E5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2813-604D-4E4F-AC19-CAD947BE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2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FCE8-2050-BF4B-9D7A-EF3B3EAA6770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0CBD-1BD4-F941-82D2-6CA46E54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52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1C21-97C1-F14E-879F-24D4781F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43D18-5216-1A44-B6A9-70F952F2C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0142F-9140-9041-B62E-054511ADE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13C19-0A2D-334F-877E-5DA9BC5D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8C29-DE2C-5944-932B-ACDE1E48D348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EDE86-8151-934A-890E-673F796F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0675D-EADC-1946-89E9-8BCC8E21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2813-604D-4E4F-AC19-CAD947BE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38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DC99A-FC03-1F4A-8540-BA37C0AF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ACDEF-EA38-DB45-88BC-3295F5F10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909D1-971D-0A41-8EA1-08E930A9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8C29-DE2C-5944-932B-ACDE1E48D348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AC844-FAB7-F644-82F0-DD729806F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D9DE8-3146-FA4C-97D0-18818B97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2813-604D-4E4F-AC19-CAD947BE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8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29A606-90FA-1D48-A704-D5BD28CF6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F4E59-A63A-534F-B367-75AE6A18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0CD2E-18A3-AF4F-8AA1-3EE1BEB3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8C29-DE2C-5944-932B-ACDE1E48D348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2C069-3CC6-C849-8C65-3DC53797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E947C-14A6-D640-884F-7434D092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2813-604D-4E4F-AC19-CAD947BE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C5DFCE8-2050-BF4B-9D7A-EF3B3EAA6770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B680CBD-1BD4-F941-82D2-6CA46E54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FCE8-2050-BF4B-9D7A-EF3B3EAA6770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0CBD-1BD4-F941-82D2-6CA46E54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FCE8-2050-BF4B-9D7A-EF3B3EAA6770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0CBD-1BD4-F941-82D2-6CA46E5493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3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FCE8-2050-BF4B-9D7A-EF3B3EAA6770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0CBD-1BD4-F941-82D2-6CA46E5493F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62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FCE8-2050-BF4B-9D7A-EF3B3EAA6770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0CBD-1BD4-F941-82D2-6CA46E54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8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FCE8-2050-BF4B-9D7A-EF3B3EAA6770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0CBD-1BD4-F941-82D2-6CA46E54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8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FCE8-2050-BF4B-9D7A-EF3B3EAA6770}" type="datetimeFigureOut">
              <a:rPr lang="en-US" smtClean="0"/>
              <a:t>10/23/20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0CBD-1BD4-F941-82D2-6CA46E54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8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C5DFCE8-2050-BF4B-9D7A-EF3B3EAA6770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B680CBD-1BD4-F941-82D2-6CA46E54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950BAF-9ECD-BD4B-8E1D-303A428F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96F31-87AF-2146-8AD4-B7C269999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CDBB5-5ABB-D845-B535-CFEA58886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88C29-DE2C-5944-932B-ACDE1E48D348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82880-EE0C-D148-8B0B-83B0746C2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42176-BAE5-6946-8D64-B9D8E80C9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2813-604D-4E4F-AC19-CAD947BE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1653-6B73-B74C-B027-1DCB864B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1E3B8-A542-4540-AD86-4D5F26444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5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DE73-7DFA-2D45-9C04-2B44CDDD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40" y="152122"/>
            <a:ext cx="11685320" cy="1609344"/>
          </a:xfrm>
        </p:spPr>
        <p:txBody>
          <a:bodyPr>
            <a:normAutofit/>
          </a:bodyPr>
          <a:lstStyle/>
          <a:p>
            <a:r>
              <a:rPr lang="en-US" sz="7200" dirty="0"/>
              <a:t>Having Boldness “Let 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76A1-B76B-E540-8771-AEF49732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761466"/>
            <a:ext cx="11685320" cy="4861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AC2300"/>
                </a:solidFill>
              </a:rPr>
              <a:t>Draw Near to God (v. 22)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AC2300"/>
                </a:solidFill>
              </a:rPr>
              <a:t>Hold Fast the Confession of Our Hope (v. 23)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AC2300"/>
                </a:solidFill>
              </a:rPr>
              <a:t>Consider One Another (vv. 24-25)</a:t>
            </a:r>
          </a:p>
          <a:p>
            <a:pPr marL="0" indent="0">
              <a:buNone/>
            </a:pPr>
            <a:r>
              <a:rPr lang="en-US" sz="3600" b="1" dirty="0"/>
              <a:t>What if we don’t?</a:t>
            </a:r>
          </a:p>
          <a:p>
            <a:r>
              <a:rPr lang="en-US" sz="3200" dirty="0"/>
              <a:t>We forfeit our boldness! – </a:t>
            </a:r>
            <a:r>
              <a:rPr lang="en-US" sz="3200" i="1" dirty="0"/>
              <a:t>(vv. 26-31) </a:t>
            </a:r>
            <a:r>
              <a:rPr lang="en-US" sz="3200" dirty="0"/>
              <a:t>– paralleled to            </a:t>
            </a:r>
            <a:r>
              <a:rPr lang="en-US" sz="3200" i="1" dirty="0"/>
              <a:t>(vv. 19-22)</a:t>
            </a:r>
          </a:p>
          <a:p>
            <a:r>
              <a:rPr lang="en-US" sz="3200" dirty="0"/>
              <a:t>But it doesn’t have to be that way! – </a:t>
            </a:r>
            <a:r>
              <a:rPr lang="en-US" sz="3200" i="1" dirty="0"/>
              <a:t>(vv. 32-39) </a:t>
            </a:r>
            <a:r>
              <a:rPr lang="en-US" sz="3200" dirty="0"/>
              <a:t>– endure – </a:t>
            </a:r>
            <a:r>
              <a:rPr lang="en-US" sz="3200" i="1" dirty="0"/>
              <a:t>“believe to the saving of the soul”</a:t>
            </a:r>
          </a:p>
        </p:txBody>
      </p:sp>
    </p:spTree>
    <p:extLst>
      <p:ext uri="{BB962C8B-B14F-4D97-AF65-F5344CB8AC3E}">
        <p14:creationId xmlns:p14="http://schemas.microsoft.com/office/powerpoint/2010/main" val="11625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2223-776B-5B48-B9BD-3C388C229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206595"/>
            <a:ext cx="9966960" cy="3035808"/>
          </a:xfrm>
        </p:spPr>
        <p:txBody>
          <a:bodyPr/>
          <a:lstStyle/>
          <a:p>
            <a:r>
              <a:rPr lang="en-US" sz="13800" dirty="0"/>
              <a:t>Boldness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AD5C1-6A53-444A-8697-843AAD675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308468"/>
            <a:ext cx="7891272" cy="1069848"/>
          </a:xfrm>
        </p:spPr>
        <p:txBody>
          <a:bodyPr>
            <a:normAutofit/>
          </a:bodyPr>
          <a:lstStyle/>
          <a:p>
            <a:r>
              <a:rPr lang="en-US" sz="6000" dirty="0"/>
              <a:t>to Enter the Holiest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33F94ED-C437-FC41-B3E7-E561DAEA607D}"/>
              </a:ext>
            </a:extLst>
          </p:cNvPr>
          <p:cNvSpPr txBox="1">
            <a:spLocks/>
          </p:cNvSpPr>
          <p:nvPr/>
        </p:nvSpPr>
        <p:spPr>
          <a:xfrm>
            <a:off x="9194052" y="3843392"/>
            <a:ext cx="2006693" cy="1069848"/>
          </a:xfrm>
          <a:prstGeom prst="rect">
            <a:avLst/>
          </a:prstGeom>
        </p:spPr>
        <p:txBody>
          <a:bodyPr vert="horz" lIns="91440" tIns="45720" rIns="91440" bIns="45720" rtlCol="0">
            <a:prstTxWarp prst="textArchUp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latin typeface="+mj-lt"/>
              </a:rPr>
              <a:t>Hebrews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631692D-E5F5-7542-943B-1933AA19A040}"/>
              </a:ext>
            </a:extLst>
          </p:cNvPr>
          <p:cNvSpPr txBox="1">
            <a:spLocks/>
          </p:cNvSpPr>
          <p:nvPr/>
        </p:nvSpPr>
        <p:spPr>
          <a:xfrm>
            <a:off x="9655885" y="4191797"/>
            <a:ext cx="1083029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+mj-lt"/>
              </a:rPr>
              <a:t>10</a:t>
            </a:r>
            <a:endParaRPr lang="en-US" sz="6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90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2223-776B-5B48-B9BD-3C388C229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206595"/>
            <a:ext cx="9966960" cy="3035808"/>
          </a:xfrm>
        </p:spPr>
        <p:txBody>
          <a:bodyPr/>
          <a:lstStyle/>
          <a:p>
            <a:r>
              <a:rPr lang="en-US" sz="13800" dirty="0"/>
              <a:t>Boldness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AD5C1-6A53-444A-8697-843AAD675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308468"/>
            <a:ext cx="7891272" cy="1069848"/>
          </a:xfrm>
        </p:spPr>
        <p:txBody>
          <a:bodyPr>
            <a:normAutofit/>
          </a:bodyPr>
          <a:lstStyle/>
          <a:p>
            <a:r>
              <a:rPr lang="en-US" sz="6000" dirty="0"/>
              <a:t>to Enter the Holiest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33F94ED-C437-FC41-B3E7-E561DAEA607D}"/>
              </a:ext>
            </a:extLst>
          </p:cNvPr>
          <p:cNvSpPr txBox="1">
            <a:spLocks/>
          </p:cNvSpPr>
          <p:nvPr/>
        </p:nvSpPr>
        <p:spPr>
          <a:xfrm>
            <a:off x="9194052" y="3843392"/>
            <a:ext cx="2006693" cy="1069848"/>
          </a:xfrm>
          <a:prstGeom prst="rect">
            <a:avLst/>
          </a:prstGeom>
        </p:spPr>
        <p:txBody>
          <a:bodyPr vert="horz" lIns="91440" tIns="45720" rIns="91440" bIns="45720" rtlCol="0">
            <a:prstTxWarp prst="textArchUp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latin typeface="+mj-lt"/>
              </a:rPr>
              <a:t>Hebrews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631692D-E5F5-7542-943B-1933AA19A040}"/>
              </a:ext>
            </a:extLst>
          </p:cNvPr>
          <p:cNvSpPr txBox="1">
            <a:spLocks/>
          </p:cNvSpPr>
          <p:nvPr/>
        </p:nvSpPr>
        <p:spPr>
          <a:xfrm>
            <a:off x="9655885" y="4191797"/>
            <a:ext cx="1083029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+mj-lt"/>
              </a:rPr>
              <a:t>10</a:t>
            </a:r>
            <a:endParaRPr lang="en-US" sz="6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58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DE73-7DFA-2D45-9C04-2B44CDDD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40" y="152122"/>
            <a:ext cx="11685320" cy="1609344"/>
          </a:xfrm>
        </p:spPr>
        <p:txBody>
          <a:bodyPr>
            <a:normAutofit/>
          </a:bodyPr>
          <a:lstStyle/>
          <a:p>
            <a:r>
              <a:rPr lang="en-US" sz="7200" dirty="0"/>
              <a:t>Our Boldness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76A1-B76B-E540-8771-AEF49732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761466"/>
            <a:ext cx="11685320" cy="48612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The Blood of Jesus (v. 19b)</a:t>
            </a:r>
          </a:p>
          <a:p>
            <a:r>
              <a:rPr lang="en-US" sz="3200" dirty="0"/>
              <a:t>Animals insufficient – </a:t>
            </a:r>
            <a:r>
              <a:rPr lang="en-US" sz="3200" i="1" dirty="0"/>
              <a:t>9:13; 10:1-4</a:t>
            </a:r>
          </a:p>
          <a:p>
            <a:r>
              <a:rPr lang="en-US" sz="3200" dirty="0"/>
              <a:t>Christ’s offering is God’s desire/will – </a:t>
            </a:r>
            <a:r>
              <a:rPr lang="en-US" sz="3200" i="1" dirty="0"/>
              <a:t>10:5-10; 9:14, 24-26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DE73-7DFA-2D45-9C04-2B44CDDD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40" y="152122"/>
            <a:ext cx="11685320" cy="1609344"/>
          </a:xfrm>
        </p:spPr>
        <p:txBody>
          <a:bodyPr>
            <a:normAutofit/>
          </a:bodyPr>
          <a:lstStyle/>
          <a:p>
            <a:r>
              <a:rPr lang="en-US" sz="7200" dirty="0"/>
              <a:t>Our Boldness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76A1-B76B-E540-8771-AEF49732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761466"/>
            <a:ext cx="11685320" cy="48612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AC2300"/>
                </a:solidFill>
              </a:rPr>
              <a:t>The Blood of Jesus (v. 19b)</a:t>
            </a:r>
          </a:p>
          <a:p>
            <a:pPr marL="0" indent="0">
              <a:buNone/>
            </a:pPr>
            <a:r>
              <a:rPr lang="en-US" sz="3600" b="1" dirty="0"/>
              <a:t>The New and Living Way (v. 20) </a:t>
            </a:r>
            <a:r>
              <a:rPr lang="en-US" sz="3600" i="1" dirty="0"/>
              <a:t>(cf. John 14:6)</a:t>
            </a:r>
          </a:p>
          <a:p>
            <a:r>
              <a:rPr lang="en-US" sz="3200" dirty="0"/>
              <a:t>HS indicates way to Holiest not open under OT – </a:t>
            </a:r>
            <a:r>
              <a:rPr lang="en-US" sz="3200" i="1" dirty="0"/>
              <a:t>9:7-8</a:t>
            </a:r>
          </a:p>
          <a:p>
            <a:r>
              <a:rPr lang="en-US" sz="3200" dirty="0"/>
              <a:t>Way consecrated (inaugurated) by Jesus through entering flesh to shed blood – </a:t>
            </a:r>
            <a:r>
              <a:rPr lang="en-US" sz="3200" i="1" dirty="0"/>
              <a:t>10:20; 9:16-21</a:t>
            </a:r>
          </a:p>
          <a:p>
            <a:r>
              <a:rPr lang="en-US" sz="3200" dirty="0"/>
              <a:t>Old Covenant ready to be replaced – </a:t>
            </a:r>
            <a:r>
              <a:rPr lang="en-US" sz="3200" i="1" dirty="0"/>
              <a:t>8:7, 13; 10:8-10, 15-18; 9:15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968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DE73-7DFA-2D45-9C04-2B44CDDD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40" y="152122"/>
            <a:ext cx="11685320" cy="1609344"/>
          </a:xfrm>
        </p:spPr>
        <p:txBody>
          <a:bodyPr>
            <a:normAutofit/>
          </a:bodyPr>
          <a:lstStyle/>
          <a:p>
            <a:r>
              <a:rPr lang="en-US" sz="7200" dirty="0"/>
              <a:t>Our Boldness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76A1-B76B-E540-8771-AEF49732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761466"/>
            <a:ext cx="11685320" cy="48612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AC2300"/>
                </a:solidFill>
              </a:rPr>
              <a:t>The Blood of Jesus (v. 19b)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AC2300"/>
                </a:solidFill>
              </a:rPr>
              <a:t>The New and Living Way (v. 20) </a:t>
            </a:r>
            <a:r>
              <a:rPr lang="en-US" sz="3600" i="1" dirty="0">
                <a:solidFill>
                  <a:srgbClr val="AC2300"/>
                </a:solidFill>
              </a:rPr>
              <a:t>(cf. John 14:6)</a:t>
            </a:r>
          </a:p>
          <a:p>
            <a:pPr marL="0" indent="0">
              <a:buNone/>
            </a:pPr>
            <a:r>
              <a:rPr lang="en-US" sz="3600" b="1" dirty="0"/>
              <a:t>The High Priesthood of Jesus (v. 21)</a:t>
            </a:r>
          </a:p>
          <a:p>
            <a:r>
              <a:rPr lang="en-US" sz="3200" dirty="0"/>
              <a:t>OT priesthood insufficient </a:t>
            </a:r>
            <a:r>
              <a:rPr lang="en-US" sz="3200" i="1" dirty="0"/>
              <a:t>(7:11) </a:t>
            </a:r>
            <a:r>
              <a:rPr lang="en-US" sz="3200" dirty="0"/>
              <a:t>– </a:t>
            </a:r>
            <a:r>
              <a:rPr lang="en-US" sz="3200" i="1" dirty="0"/>
              <a:t>10:4, 11 </a:t>
            </a:r>
            <a:r>
              <a:rPr lang="en-US" sz="3200" dirty="0"/>
              <a:t>(service);           </a:t>
            </a:r>
            <a:r>
              <a:rPr lang="en-US" sz="3200" i="1" dirty="0"/>
              <a:t>7:23, 27-28</a:t>
            </a:r>
            <a:r>
              <a:rPr lang="en-US" sz="3200" dirty="0"/>
              <a:t> (priests)</a:t>
            </a:r>
          </a:p>
          <a:p>
            <a:r>
              <a:rPr lang="en-US" sz="3200" dirty="0"/>
              <a:t>High Priesthood of Jesus – </a:t>
            </a:r>
            <a:r>
              <a:rPr lang="en-US" sz="3200" i="1" dirty="0"/>
              <a:t>10:10-14</a:t>
            </a:r>
            <a:r>
              <a:rPr lang="en-US" sz="3200" dirty="0"/>
              <a:t> (service); </a:t>
            </a:r>
            <a:r>
              <a:rPr lang="en-US" sz="3200" i="1" dirty="0"/>
              <a:t>7:23-28</a:t>
            </a:r>
            <a:r>
              <a:rPr lang="en-US" sz="3200" dirty="0"/>
              <a:t> (High Priest)</a:t>
            </a:r>
          </a:p>
          <a:p>
            <a:r>
              <a:rPr lang="en-US" sz="3200" dirty="0"/>
              <a:t>Boldness from High Priest to approach the throne – </a:t>
            </a:r>
            <a:r>
              <a:rPr lang="en-US" sz="3200" i="1" dirty="0"/>
              <a:t>4:14-16</a:t>
            </a:r>
          </a:p>
        </p:txBody>
      </p:sp>
    </p:spTree>
    <p:extLst>
      <p:ext uri="{BB962C8B-B14F-4D97-AF65-F5344CB8AC3E}">
        <p14:creationId xmlns:p14="http://schemas.microsoft.com/office/powerpoint/2010/main" val="24284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DE73-7DFA-2D45-9C04-2B44CDDD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40" y="152122"/>
            <a:ext cx="11685320" cy="1609344"/>
          </a:xfrm>
        </p:spPr>
        <p:txBody>
          <a:bodyPr>
            <a:normAutofit/>
          </a:bodyPr>
          <a:lstStyle/>
          <a:p>
            <a:r>
              <a:rPr lang="en-US" sz="7200" dirty="0"/>
              <a:t>Our Boldness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76A1-B76B-E540-8771-AEF49732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761466"/>
            <a:ext cx="11685320" cy="48612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AC2300"/>
                </a:solidFill>
              </a:rPr>
              <a:t>The Blood of Jesus (v. 19b)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AC2300"/>
                </a:solidFill>
              </a:rPr>
              <a:t>The New and Living Way (v. 20) </a:t>
            </a:r>
            <a:r>
              <a:rPr lang="en-US" sz="3600" i="1" dirty="0">
                <a:solidFill>
                  <a:srgbClr val="AC2300"/>
                </a:solidFill>
              </a:rPr>
              <a:t>(cf. John 14:6)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AC2300"/>
                </a:solidFill>
              </a:rPr>
              <a:t>The High Priesthood of Jesus (v. 21)</a:t>
            </a:r>
          </a:p>
          <a:p>
            <a:pPr marL="0" indent="0">
              <a:buNone/>
            </a:pPr>
            <a:r>
              <a:rPr lang="en-US" sz="3600" b="1" dirty="0"/>
              <a:t>The Purification of Our Conscience (v. 22b)</a:t>
            </a:r>
          </a:p>
          <a:p>
            <a:r>
              <a:rPr lang="en-US" sz="3200" dirty="0"/>
              <a:t>Must access above 3 – NOTE: </a:t>
            </a:r>
            <a:r>
              <a:rPr lang="en-US" sz="3200" i="1" dirty="0"/>
              <a:t>“OUR” </a:t>
            </a:r>
            <a:r>
              <a:rPr lang="en-US" sz="3200" dirty="0"/>
              <a:t>(subjective)</a:t>
            </a:r>
          </a:p>
          <a:p>
            <a:r>
              <a:rPr lang="en-US" sz="3200" dirty="0"/>
              <a:t>Sprinkled blood of Christ – </a:t>
            </a:r>
            <a:r>
              <a:rPr lang="en-US" sz="3200" i="1" dirty="0"/>
              <a:t>9:13-14, 19, 22</a:t>
            </a:r>
          </a:p>
          <a:p>
            <a:r>
              <a:rPr lang="en-US" sz="3200" dirty="0"/>
              <a:t>Conscience cleansed – </a:t>
            </a:r>
            <a:r>
              <a:rPr lang="en-US" sz="3200" i="1" dirty="0"/>
              <a:t>9:14; 10:22b; 1 Peter 3:21 </a:t>
            </a:r>
            <a:r>
              <a:rPr lang="en-US" sz="3200" dirty="0"/>
              <a:t>– bodies washed with pure water in baptism – blood applied. </a:t>
            </a:r>
          </a:p>
        </p:txBody>
      </p:sp>
    </p:spTree>
    <p:extLst>
      <p:ext uri="{BB962C8B-B14F-4D97-AF65-F5344CB8AC3E}">
        <p14:creationId xmlns:p14="http://schemas.microsoft.com/office/powerpoint/2010/main" val="28853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DE73-7DFA-2D45-9C04-2B44CDDD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40" y="152122"/>
            <a:ext cx="11685320" cy="1609344"/>
          </a:xfrm>
        </p:spPr>
        <p:txBody>
          <a:bodyPr>
            <a:normAutofit/>
          </a:bodyPr>
          <a:lstStyle/>
          <a:p>
            <a:r>
              <a:rPr lang="en-US" sz="7200" dirty="0"/>
              <a:t>Having Boldness “Let 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76A1-B76B-E540-8771-AEF49732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761466"/>
            <a:ext cx="11685320" cy="486128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Draw Near to God (v. 22)</a:t>
            </a:r>
          </a:p>
          <a:p>
            <a:r>
              <a:rPr lang="en-US" sz="3200" dirty="0"/>
              <a:t>Not an option before – </a:t>
            </a:r>
            <a:r>
              <a:rPr lang="en-US" sz="3200" i="1" dirty="0"/>
              <a:t>12:18-21</a:t>
            </a:r>
            <a:r>
              <a:rPr lang="en-US" sz="3200" dirty="0"/>
              <a:t> (for the Jew under the OT, but also when we were lost in sin)</a:t>
            </a:r>
          </a:p>
          <a:p>
            <a:r>
              <a:rPr lang="en-US" sz="3200" dirty="0"/>
              <a:t>Draw near by:</a:t>
            </a:r>
          </a:p>
          <a:p>
            <a:pPr lvl="1"/>
            <a:r>
              <a:rPr lang="en-US" sz="3200" dirty="0"/>
              <a:t>Obedience, and refusal to sin – </a:t>
            </a:r>
            <a:r>
              <a:rPr lang="en-US" sz="3200" i="1" dirty="0"/>
              <a:t>James 4:7-10</a:t>
            </a:r>
          </a:p>
          <a:p>
            <a:pPr lvl="1"/>
            <a:r>
              <a:rPr lang="en-US" sz="3200" dirty="0"/>
              <a:t>Prayer – </a:t>
            </a:r>
            <a:r>
              <a:rPr lang="en-US" sz="3200" i="1" dirty="0"/>
              <a:t>Revelation 5:8</a:t>
            </a:r>
            <a:r>
              <a:rPr lang="en-US" sz="3200" i="1"/>
              <a:t>; Hebrews 4:14-16</a:t>
            </a:r>
            <a:endParaRPr lang="en-US" sz="3200" i="1" dirty="0"/>
          </a:p>
          <a:p>
            <a:pPr lvl="1"/>
            <a:r>
              <a:rPr lang="en-US" sz="3200" dirty="0"/>
              <a:t>Worship – </a:t>
            </a:r>
            <a:r>
              <a:rPr lang="en-US" sz="3200" i="1" dirty="0"/>
              <a:t>Hebrews 13:13, 15; Psalm 122:1; 65:4</a:t>
            </a:r>
          </a:p>
        </p:txBody>
      </p:sp>
    </p:spTree>
    <p:extLst>
      <p:ext uri="{BB962C8B-B14F-4D97-AF65-F5344CB8AC3E}">
        <p14:creationId xmlns:p14="http://schemas.microsoft.com/office/powerpoint/2010/main" val="421359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DE73-7DFA-2D45-9C04-2B44CDDD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40" y="152122"/>
            <a:ext cx="11685320" cy="1609344"/>
          </a:xfrm>
        </p:spPr>
        <p:txBody>
          <a:bodyPr>
            <a:normAutofit/>
          </a:bodyPr>
          <a:lstStyle/>
          <a:p>
            <a:r>
              <a:rPr lang="en-US" sz="7200" dirty="0"/>
              <a:t>Having Boldness “Let 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76A1-B76B-E540-8771-AEF49732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761466"/>
            <a:ext cx="11685320" cy="48612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AC2300"/>
                </a:solidFill>
              </a:rPr>
              <a:t>Draw Near to God (v. 22)</a:t>
            </a:r>
          </a:p>
          <a:p>
            <a:pPr marL="0" indent="0">
              <a:buNone/>
            </a:pPr>
            <a:r>
              <a:rPr lang="en-US" sz="3600" b="1" dirty="0"/>
              <a:t>Hold Fast the Confession of Our Hope (v. 23)</a:t>
            </a:r>
          </a:p>
          <a:p>
            <a:r>
              <a:rPr lang="en-US" sz="3200" dirty="0"/>
              <a:t>The hope of an inheritance – </a:t>
            </a:r>
            <a:r>
              <a:rPr lang="en-US" sz="3200" i="1" dirty="0"/>
              <a:t>1 Peter 1:3-4</a:t>
            </a:r>
          </a:p>
          <a:p>
            <a:r>
              <a:rPr lang="en-US" sz="3200" dirty="0"/>
              <a:t>Hold fast – don’t let it go, give up, or doubt – </a:t>
            </a:r>
            <a:r>
              <a:rPr lang="en-US" sz="3200" i="1" dirty="0"/>
              <a:t>“FOR HE WHO PROMISED IS FAITHFUL”</a:t>
            </a:r>
            <a:r>
              <a:rPr lang="en-US" sz="3200" dirty="0"/>
              <a:t> </a:t>
            </a:r>
            <a:r>
              <a:rPr lang="en-US" sz="3200" i="1" dirty="0"/>
              <a:t>(cf. Titus 1:2)</a:t>
            </a:r>
          </a:p>
          <a:p>
            <a:r>
              <a:rPr lang="en-US" sz="3200" dirty="0"/>
              <a:t>Hold fast confession by:</a:t>
            </a:r>
          </a:p>
          <a:p>
            <a:pPr lvl="1"/>
            <a:r>
              <a:rPr lang="en-US" sz="3200" dirty="0"/>
              <a:t>Defending it with a ready answer – </a:t>
            </a:r>
            <a:r>
              <a:rPr lang="en-US" sz="3200" i="1" dirty="0"/>
              <a:t>1 Peter 3:15</a:t>
            </a:r>
          </a:p>
          <a:p>
            <a:pPr lvl="1"/>
            <a:r>
              <a:rPr lang="en-US" sz="3200" dirty="0"/>
              <a:t>Refusing to trade it for anything – </a:t>
            </a:r>
            <a:r>
              <a:rPr lang="en-US" sz="3200" i="1" dirty="0"/>
              <a:t>Hebrews 12:15-17;         3:13-14</a:t>
            </a:r>
          </a:p>
        </p:txBody>
      </p:sp>
    </p:spTree>
    <p:extLst>
      <p:ext uri="{BB962C8B-B14F-4D97-AF65-F5344CB8AC3E}">
        <p14:creationId xmlns:p14="http://schemas.microsoft.com/office/powerpoint/2010/main" val="18628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DE73-7DFA-2D45-9C04-2B44CDDD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40" y="152122"/>
            <a:ext cx="11685320" cy="1609344"/>
          </a:xfrm>
        </p:spPr>
        <p:txBody>
          <a:bodyPr>
            <a:normAutofit/>
          </a:bodyPr>
          <a:lstStyle/>
          <a:p>
            <a:r>
              <a:rPr lang="en-US" sz="7200" dirty="0"/>
              <a:t>Having Boldness “Let 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76A1-B76B-E540-8771-AEF49732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761466"/>
            <a:ext cx="11685320" cy="48612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AC2300"/>
                </a:solidFill>
              </a:rPr>
              <a:t>Draw Near to God (v. 22)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AC2300"/>
                </a:solidFill>
              </a:rPr>
              <a:t>Hold Fast the Confession of Our Hope (v. 23)</a:t>
            </a:r>
          </a:p>
          <a:p>
            <a:pPr marL="0" indent="0">
              <a:buNone/>
            </a:pPr>
            <a:r>
              <a:rPr lang="en-US" sz="3600" b="1" dirty="0"/>
              <a:t>Consider One Another (vv. 24-25)</a:t>
            </a:r>
          </a:p>
          <a:p>
            <a:r>
              <a:rPr lang="en-US" sz="3200" dirty="0"/>
              <a:t>Such blessings in Christ demand we think of others who possess the same – </a:t>
            </a:r>
            <a:r>
              <a:rPr lang="en-US" sz="3200" i="1" dirty="0"/>
              <a:t>Philippians 2:1-4</a:t>
            </a:r>
          </a:p>
          <a:p>
            <a:r>
              <a:rPr lang="en-US" sz="3200" dirty="0"/>
              <a:t>Stir up (provoke) love and good works – </a:t>
            </a:r>
            <a:r>
              <a:rPr lang="en-US" sz="3200" i="1"/>
              <a:t>Matthew 22:37-39</a:t>
            </a:r>
            <a:r>
              <a:rPr lang="en-US" sz="3200" i="1" dirty="0"/>
              <a:t>; Ephesians 2:10</a:t>
            </a:r>
          </a:p>
          <a:p>
            <a:r>
              <a:rPr lang="en-US" sz="3200" dirty="0"/>
              <a:t>Through the assembly </a:t>
            </a:r>
            <a:r>
              <a:rPr lang="en-US" sz="3200" i="1" dirty="0"/>
              <a:t>(v. 25) </a:t>
            </a:r>
            <a:r>
              <a:rPr lang="en-US" sz="3200" dirty="0"/>
              <a:t>– not forsake (desert) – </a:t>
            </a:r>
            <a:r>
              <a:rPr lang="en-US" sz="3200" i="1" dirty="0"/>
              <a:t>Colossians 3:16; 1 Corinthians 14:26; Hebrews 3:12-14</a:t>
            </a:r>
          </a:p>
        </p:txBody>
      </p:sp>
    </p:spTree>
    <p:extLst>
      <p:ext uri="{BB962C8B-B14F-4D97-AF65-F5344CB8AC3E}">
        <p14:creationId xmlns:p14="http://schemas.microsoft.com/office/powerpoint/2010/main" val="36001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{E2F287A2-3B73-B042-8B2D-0775BE309ADD}tf10001070</Template>
  <TotalTime>134</TotalTime>
  <Words>622</Words>
  <Application>Microsoft Macintosh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 Light</vt:lpstr>
      <vt:lpstr>Calibri</vt:lpstr>
      <vt:lpstr>Rockwell Extra Bold</vt:lpstr>
      <vt:lpstr>Arial</vt:lpstr>
      <vt:lpstr>Wingdings</vt:lpstr>
      <vt:lpstr>Rockwell</vt:lpstr>
      <vt:lpstr>Rockwell Condensed</vt:lpstr>
      <vt:lpstr>Wood Type</vt:lpstr>
      <vt:lpstr>Office Theme</vt:lpstr>
      <vt:lpstr>PowerPoint Presentation</vt:lpstr>
      <vt:lpstr>Boldness</vt:lpstr>
      <vt:lpstr>Our Boldness</vt:lpstr>
      <vt:lpstr>Our Boldness</vt:lpstr>
      <vt:lpstr>Our Boldness</vt:lpstr>
      <vt:lpstr>Our Boldness</vt:lpstr>
      <vt:lpstr>Having Boldness “Let Us”</vt:lpstr>
      <vt:lpstr>Having Boldness “Let Us”</vt:lpstr>
      <vt:lpstr>Having Boldness “Let Us”</vt:lpstr>
      <vt:lpstr>Having Boldness “Let Us”</vt:lpstr>
      <vt:lpstr>Boldness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Boldness</dc:title>
  <dc:creator>Jeremiah Cox</dc:creator>
  <cp:lastModifiedBy>Jeremiah Cox</cp:lastModifiedBy>
  <cp:revision>12</cp:revision>
  <dcterms:created xsi:type="dcterms:W3CDTF">2020-03-04T21:26:47Z</dcterms:created>
  <dcterms:modified xsi:type="dcterms:W3CDTF">2020-10-23T17:25:06Z</dcterms:modified>
</cp:coreProperties>
</file>