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1942 report" pitchFamily="49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85FE-CF71-6D4C-9F34-7BA06BF17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883EB-1AE5-4849-81A2-33563F02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33E8-99EA-F24C-96AF-13A676DD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F65A4-7616-AD4D-92E6-9627869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B1789-2DFF-BF41-997A-0E00E150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9B36-E2F0-CB45-A852-F9E28F19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E6156-0E90-304A-A97C-BBA00D0AF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7D95B-76B0-EE4D-A1CC-0B6469ED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9765-927B-F348-8616-8A1AA51E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A15C-9213-D540-8310-6D165999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C4A73-D3A1-004F-BDE2-9C9488FE5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6D324-E883-E447-B514-C1F105DAF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E577-9AED-8E40-9234-43730287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4909-BC8E-604A-A7F4-2735CDED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880B6-CBE7-6B49-AE34-532C11A8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C099-B3C8-A642-BCED-12A27B83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3811-863C-9445-94B7-2D591736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C785-A9F4-4B43-A249-4DCB464C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C94C4-2923-1745-945E-F0E8337C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A1863-723D-7B41-862B-F3A2103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1CCC-E661-504F-BA8F-38E63450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AA91-CC42-8149-858A-9EA2ACA61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5D0A6-AC27-2F41-BDDD-390227CA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7EF7-6EEE-E64B-A07C-83E20B55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FBA1-8D1B-7C4B-AFCD-5B3EBC8E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2E6A-189F-C74F-A219-1C2BF02F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C28D-F161-DE44-AB98-8432D1E6B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00FA9-65A3-B64D-89B2-010F16BE0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DEAEC-42A2-0045-B340-2E005A20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DCE67-64F8-8B40-B091-8DA4FE6C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D530E-FBA8-4B4C-939B-168D3672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6E61-14D3-6546-912A-60814F86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A54E7-FDD0-AE4B-8A70-60615B9D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02DB9-CC3D-504E-875E-69A4E31D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5E8F3-D31D-E347-AF11-4CB627849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F0E6E-A825-B64B-8271-B41D3D3C8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7B1A3-D001-BE4E-AB46-49498CF8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42917-D60E-0242-A4CC-FA00A176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38AD7-CCA7-B241-98FC-6A9C238E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0AB5-0B86-C247-AA82-70120233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4350-D09E-4A4B-B079-6F9CE1A9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7268E-FE85-574D-9CB3-844D7232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B60DF-D4AC-0642-BA21-C2C0BA54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BA72F-A348-F44F-9C32-6ECAFA9F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A3601-96B8-D04D-9FE9-873D6752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9858-E319-604E-A42D-E2D5C57B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DA2B-188F-0843-B735-E704ADD1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0A44B-025B-1242-85AB-1A6825B4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466F1-13BD-C047-83B5-6DE3A0DE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AAD27-991F-DD4B-AA3E-0C891CB4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0E5BC-7019-D944-91BF-B328846A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D3951-7575-5D4A-AAAD-1F4D1B25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6784-D9C1-944E-B2D1-1FF04D45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F4367-19B7-C041-97E0-1CC398C46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A3BDD-560C-404A-8D42-61EE9BB83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DFD86-33AC-234D-8518-B5E6779D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B55C8-1F37-BB46-9B70-31B71FE8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00878-E63A-0040-9F1C-A908C723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60813-2BC0-B642-8C68-52371921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D0184-D0BC-3D49-8EC8-BD1B5BAE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53768-ECF1-3D4F-B02D-6C821FDB6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C1B7-F893-5042-BC00-A25740575B9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295C7-1F11-5B43-8026-ADD7524EA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0FE71-57D7-0E40-8443-301CB73C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3816-13E1-2F4F-AB0E-8DC3CE50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A40D-958D-204E-9455-DFE1866B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8B86-1DE7-5A46-8BF7-F541647C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Validity of My Hope Defended and Established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I have been born again and am God’s child.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happened when I was born of water and the Spirit.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happened when I was baptized in water in the name of the Lord where I received a clear conscience through the removal of my sins.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Having been born again, I have been given a living hope, i.e. an inheritance, for which I am kept by faith for salvation in the end.    (</a:t>
            </a:r>
            <a:r>
              <a:rPr lang="en-US" sz="3200" i="1" dirty="0">
                <a:solidFill>
                  <a:schemeClr val="bg1"/>
                </a:solidFill>
              </a:rPr>
              <a:t>cf. 1 Peter 1:3-5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Final Defense for My Hope – Galatians 3:26-29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B5FEFE-490A-514E-B51F-1E720D91959A}"/>
              </a:ext>
            </a:extLst>
          </p:cNvPr>
          <p:cNvSpPr txBox="1"/>
          <p:nvPr/>
        </p:nvSpPr>
        <p:spPr>
          <a:xfrm>
            <a:off x="333375" y="2486697"/>
            <a:ext cx="248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 son of God through faith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927E3-CB94-0449-AB74-456F438E0A31}"/>
              </a:ext>
            </a:extLst>
          </p:cNvPr>
          <p:cNvSpPr txBox="1"/>
          <p:nvPr/>
        </p:nvSpPr>
        <p:spPr>
          <a:xfrm>
            <a:off x="4012018" y="2484021"/>
            <a:ext cx="342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Because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been baptized into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AA023-D88E-E14D-B59D-5A691F20F227}"/>
              </a:ext>
            </a:extLst>
          </p:cNvPr>
          <p:cNvSpPr txBox="1"/>
          <p:nvPr/>
        </p:nvSpPr>
        <p:spPr>
          <a:xfrm>
            <a:off x="9228840" y="2486697"/>
            <a:ext cx="2629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Thus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put on 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A7B8B-CF5C-E148-8D3F-5CDDEB552AF9}"/>
              </a:ext>
            </a:extLst>
          </p:cNvPr>
          <p:cNvSpPr txBox="1"/>
          <p:nvPr/>
        </p:nvSpPr>
        <p:spPr>
          <a:xfrm>
            <a:off x="2705985" y="5243512"/>
            <a:ext cx="6035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Abraham’s seed and an heir according to the promise.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9B838-EE49-F14B-9840-31524EE7C716}"/>
              </a:ext>
            </a:extLst>
          </p:cNvPr>
          <p:cNvCxnSpPr>
            <a:cxnSpLocks/>
          </p:cNvCxnSpPr>
          <p:nvPr/>
        </p:nvCxnSpPr>
        <p:spPr>
          <a:xfrm>
            <a:off x="2991625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D8ABAC-3EED-F844-A4CB-377A15456F70}"/>
              </a:ext>
            </a:extLst>
          </p:cNvPr>
          <p:cNvCxnSpPr>
            <a:cxnSpLocks/>
          </p:cNvCxnSpPr>
          <p:nvPr/>
        </p:nvCxnSpPr>
        <p:spPr>
          <a:xfrm>
            <a:off x="7858900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A05FD4-914C-2944-BEC6-F49079FA49FE}"/>
              </a:ext>
            </a:extLst>
          </p:cNvPr>
          <p:cNvCxnSpPr>
            <a:cxnSpLocks/>
          </p:cNvCxnSpPr>
          <p:nvPr/>
        </p:nvCxnSpPr>
        <p:spPr>
          <a:xfrm flipH="1">
            <a:off x="8894192" y="4032200"/>
            <a:ext cx="669296" cy="807848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Final Defense for My Hope – Galatians 3:26-29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B5FEFE-490A-514E-B51F-1E720D91959A}"/>
              </a:ext>
            </a:extLst>
          </p:cNvPr>
          <p:cNvSpPr txBox="1"/>
          <p:nvPr/>
        </p:nvSpPr>
        <p:spPr>
          <a:xfrm>
            <a:off x="333375" y="2486697"/>
            <a:ext cx="248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 son of God through faith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927E3-CB94-0449-AB74-456F438E0A31}"/>
              </a:ext>
            </a:extLst>
          </p:cNvPr>
          <p:cNvSpPr txBox="1"/>
          <p:nvPr/>
        </p:nvSpPr>
        <p:spPr>
          <a:xfrm>
            <a:off x="4012018" y="2484021"/>
            <a:ext cx="342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Because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been baptized into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AA023-D88E-E14D-B59D-5A691F20F227}"/>
              </a:ext>
            </a:extLst>
          </p:cNvPr>
          <p:cNvSpPr txBox="1"/>
          <p:nvPr/>
        </p:nvSpPr>
        <p:spPr>
          <a:xfrm>
            <a:off x="9228840" y="2486697"/>
            <a:ext cx="2629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Thus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HAVE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put on 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A7B8B-CF5C-E148-8D3F-5CDDEB552AF9}"/>
              </a:ext>
            </a:extLst>
          </p:cNvPr>
          <p:cNvSpPr txBox="1"/>
          <p:nvPr/>
        </p:nvSpPr>
        <p:spPr>
          <a:xfrm>
            <a:off x="2705985" y="5243512"/>
            <a:ext cx="6035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I </a:t>
            </a:r>
            <a:r>
              <a:rPr lang="en-US" sz="3200" b="1" u="sng" dirty="0">
                <a:solidFill>
                  <a:schemeClr val="bg1"/>
                </a:solidFill>
              </a:rPr>
              <a:t>AM NOT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Abraham’s seed and an heir according to the promise.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9B838-EE49-F14B-9840-31524EE7C716}"/>
              </a:ext>
            </a:extLst>
          </p:cNvPr>
          <p:cNvCxnSpPr>
            <a:cxnSpLocks/>
          </p:cNvCxnSpPr>
          <p:nvPr/>
        </p:nvCxnSpPr>
        <p:spPr>
          <a:xfrm>
            <a:off x="2991625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D8ABAC-3EED-F844-A4CB-377A15456F70}"/>
              </a:ext>
            </a:extLst>
          </p:cNvPr>
          <p:cNvCxnSpPr>
            <a:cxnSpLocks/>
          </p:cNvCxnSpPr>
          <p:nvPr/>
        </p:nvCxnSpPr>
        <p:spPr>
          <a:xfrm>
            <a:off x="7858900" y="3268851"/>
            <a:ext cx="1020393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A05FD4-914C-2944-BEC6-F49079FA49FE}"/>
              </a:ext>
            </a:extLst>
          </p:cNvPr>
          <p:cNvCxnSpPr>
            <a:cxnSpLocks/>
          </p:cNvCxnSpPr>
          <p:nvPr/>
        </p:nvCxnSpPr>
        <p:spPr>
          <a:xfrm flipH="1">
            <a:off x="8894192" y="4032200"/>
            <a:ext cx="669296" cy="807848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a dining room table&#10;&#10;Description automatically generated">
            <a:extLst>
              <a:ext uri="{FF2B5EF4-FFF2-40B4-BE49-F238E27FC236}">
                <a16:creationId xmlns:a16="http://schemas.microsoft.com/office/drawing/2014/main" id="{1B2AF70B-DE72-2449-843C-848F0C1F60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082524"/>
            <a:ext cx="12192000" cy="469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D8ADD-0F45-E347-8689-09DE45C1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9206" y="1039660"/>
            <a:ext cx="13110411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90F8D-713C-0C47-9F8D-A0D75D8CC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9174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1942 report" pitchFamily="49" charset="0"/>
              </a:rPr>
              <a:t>1 Peter 3:15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BEF55-605D-6645-B733-13906C9CC0CD}"/>
              </a:ext>
            </a:extLst>
          </p:cNvPr>
          <p:cNvSpPr/>
          <p:nvPr/>
        </p:nvSpPr>
        <p:spPr>
          <a:xfrm>
            <a:off x="476249" y="2350462"/>
            <a:ext cx="11239499" cy="2153595"/>
          </a:xfrm>
          <a:prstGeom prst="rect">
            <a:avLst/>
          </a:prstGeom>
          <a:noFill/>
          <a:ln w="63500" cmpd="dbl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a dining room table&#10;&#10;Description automatically generated">
            <a:extLst>
              <a:ext uri="{FF2B5EF4-FFF2-40B4-BE49-F238E27FC236}">
                <a16:creationId xmlns:a16="http://schemas.microsoft.com/office/drawing/2014/main" id="{1B2AF70B-DE72-2449-843C-848F0C1F60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082524"/>
            <a:ext cx="12192000" cy="469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D8ADD-0F45-E347-8689-09DE45C1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9206" y="1039660"/>
            <a:ext cx="13110411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90F8D-713C-0C47-9F8D-A0D75D8CC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9174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1942 report" pitchFamily="49" charset="0"/>
              </a:rPr>
              <a:t>1 Peter 3:15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BEF55-605D-6645-B733-13906C9CC0CD}"/>
              </a:ext>
            </a:extLst>
          </p:cNvPr>
          <p:cNvSpPr/>
          <p:nvPr/>
        </p:nvSpPr>
        <p:spPr>
          <a:xfrm>
            <a:off x="476249" y="2350462"/>
            <a:ext cx="11239499" cy="2153595"/>
          </a:xfrm>
          <a:prstGeom prst="rect">
            <a:avLst/>
          </a:prstGeom>
          <a:noFill/>
          <a:ln w="63500" cmpd="dbl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Grounds of My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Need for a Defense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Defense – </a:t>
            </a:r>
            <a:r>
              <a:rPr lang="en-US" sz="3200" i="1" dirty="0">
                <a:solidFill>
                  <a:schemeClr val="bg1"/>
                </a:solidFill>
              </a:rPr>
              <a:t>apologia</a:t>
            </a:r>
            <a:r>
              <a:rPr lang="en-US" sz="3200" dirty="0">
                <a:solidFill>
                  <a:schemeClr val="bg1"/>
                </a:solidFill>
              </a:rPr>
              <a:t> – a reasoned statement or argument. (Strong) 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and hope are to be established on evidence, not any matter of subjectivity – </a:t>
            </a:r>
            <a:r>
              <a:rPr lang="en-US" sz="3200" i="1" dirty="0">
                <a:solidFill>
                  <a:schemeClr val="bg1"/>
                </a:solidFill>
              </a:rPr>
              <a:t>Acts 17:1-4, 11; Hebrews 11:1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Standard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Lordship of Christ – </a:t>
            </a:r>
            <a:r>
              <a:rPr lang="en-US" sz="3200" i="1" dirty="0">
                <a:solidFill>
                  <a:schemeClr val="bg1"/>
                </a:solidFill>
              </a:rPr>
              <a:t>1 Peter 3:15; John 5:24-27; 12:48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my hope does not rest on the word of Christ it is false.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conduct of my defense – </a:t>
            </a:r>
            <a:r>
              <a:rPr lang="en-US" sz="3200" i="1" dirty="0">
                <a:solidFill>
                  <a:schemeClr val="bg1"/>
                </a:solidFill>
              </a:rPr>
              <a:t>“with meekness and fear”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hope introduced – </a:t>
            </a:r>
            <a:r>
              <a:rPr lang="en-US" sz="3200" i="1" dirty="0">
                <a:solidFill>
                  <a:schemeClr val="bg1"/>
                </a:solidFill>
              </a:rPr>
              <a:t>1 Peter 1:3-5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3) </a:t>
            </a:r>
            <a:r>
              <a:rPr lang="en-US" sz="3200" dirty="0">
                <a:solidFill>
                  <a:schemeClr val="bg1"/>
                </a:solidFill>
              </a:rPr>
              <a:t>– gained by birth from God. (spiritual)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4)</a:t>
            </a:r>
            <a:r>
              <a:rPr lang="en-US" sz="3200" dirty="0">
                <a:solidFill>
                  <a:schemeClr val="bg1"/>
                </a:solidFill>
              </a:rPr>
              <a:t> – an inheritance. (spiritual)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obtained through faith.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hope introduced – </a:t>
            </a:r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Peter 1:3-5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“right” </a:t>
            </a:r>
            <a:r>
              <a:rPr lang="en-US" sz="3200" dirty="0">
                <a:solidFill>
                  <a:schemeClr val="bg1"/>
                </a:solidFill>
              </a:rPr>
              <a:t>of birth where the hope is given – </a:t>
            </a:r>
            <a:r>
              <a:rPr lang="en-US" sz="3200" i="1" dirty="0">
                <a:solidFill>
                  <a:schemeClr val="bg1"/>
                </a:solidFill>
              </a:rPr>
              <a:t>John 1:12-13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“right”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exousia</a:t>
            </a:r>
            <a:r>
              <a:rPr lang="en-US" sz="3200" dirty="0">
                <a:solidFill>
                  <a:schemeClr val="bg1"/>
                </a:solidFill>
              </a:rPr>
              <a:t> – authority. (Requires obedience – </a:t>
            </a:r>
            <a:r>
              <a:rPr lang="en-US" sz="3200" i="1" dirty="0">
                <a:solidFill>
                  <a:schemeClr val="bg1"/>
                </a:solidFill>
              </a:rPr>
              <a:t>Luke 6:46; Colossians 3:17; 1 Peter 1:13-14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13) </a:t>
            </a:r>
            <a:r>
              <a:rPr lang="en-US" sz="3200" dirty="0">
                <a:solidFill>
                  <a:schemeClr val="bg1"/>
                </a:solidFill>
              </a:rPr>
              <a:t>– those who receive Him and believe in His name become a child of God by being born of God.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speaks of the new birth – </a:t>
            </a:r>
            <a:r>
              <a:rPr lang="en-US" sz="3200" i="1" dirty="0">
                <a:solidFill>
                  <a:schemeClr val="bg1"/>
                </a:solidFill>
              </a:rPr>
              <a:t>John 3:3-8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3)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“again”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cf. 1 Peter 1:3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“begotten again”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characteristics of birth introduced – </a:t>
            </a:r>
            <a:r>
              <a:rPr lang="en-US" sz="3200" i="1" dirty="0">
                <a:solidFill>
                  <a:schemeClr val="bg1"/>
                </a:solidFill>
              </a:rPr>
              <a:t>“of water and the Spirit.”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(vv. 4, 6-8) </a:t>
            </a:r>
            <a:r>
              <a:rPr lang="en-US" sz="3200" dirty="0">
                <a:solidFill>
                  <a:schemeClr val="bg1"/>
                </a:solidFill>
              </a:rPr>
              <a:t>– confusion of Nicodemus and Jesus’ explanation.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birth to enter the kingdom.</a:t>
            </a:r>
          </a:p>
          <a:p>
            <a:pPr lvl="2"/>
            <a:r>
              <a:rPr lang="en-US" sz="3200" i="1" dirty="0">
                <a:solidFill>
                  <a:schemeClr val="bg1"/>
                </a:solidFill>
              </a:rPr>
              <a:t>Matthew 19:23-30 </a:t>
            </a:r>
            <a:r>
              <a:rPr lang="en-US" sz="3200" dirty="0">
                <a:solidFill>
                  <a:schemeClr val="bg1"/>
                </a:solidFill>
              </a:rPr>
              <a:t>– for salvation, and by </a:t>
            </a:r>
            <a:r>
              <a:rPr lang="en-US" sz="3200" i="1" dirty="0">
                <a:solidFill>
                  <a:schemeClr val="bg1"/>
                </a:solidFill>
              </a:rPr>
              <a:t>“regeneration.”</a:t>
            </a:r>
          </a:p>
          <a:p>
            <a:pPr lvl="2"/>
            <a:r>
              <a:rPr lang="en-US" sz="3200" i="1" dirty="0">
                <a:solidFill>
                  <a:schemeClr val="bg1"/>
                </a:solidFill>
              </a:rPr>
              <a:t>Colossians 1:13-14 </a:t>
            </a:r>
            <a:r>
              <a:rPr lang="en-US" sz="3200" dirty="0">
                <a:solidFill>
                  <a:schemeClr val="bg1"/>
                </a:solidFill>
              </a:rPr>
              <a:t>– for redemption, and forgiveness of sins.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Water and the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New birth expounded upon – </a:t>
            </a:r>
            <a:r>
              <a:rPr lang="en-US" sz="3200" i="1" dirty="0">
                <a:solidFill>
                  <a:schemeClr val="bg1"/>
                </a:solidFill>
              </a:rPr>
              <a:t>1 Peter 1:22-25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22) </a:t>
            </a:r>
            <a:r>
              <a:rPr lang="en-US" sz="3200" dirty="0">
                <a:solidFill>
                  <a:schemeClr val="bg1"/>
                </a:solidFill>
              </a:rPr>
              <a:t>– purified souls. (blessings of the kingdom)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23) </a:t>
            </a:r>
            <a:r>
              <a:rPr lang="en-US" sz="3200" dirty="0">
                <a:solidFill>
                  <a:schemeClr val="bg1"/>
                </a:solidFill>
              </a:rPr>
              <a:t>– born of the word of God. </a:t>
            </a:r>
            <a:r>
              <a:rPr lang="en-US" sz="3200" i="1" dirty="0">
                <a:solidFill>
                  <a:schemeClr val="bg1"/>
                </a:solidFill>
              </a:rPr>
              <a:t>(cf. Luke 8:11; 1 John 3:9; James 1:17)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Spirit?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22) </a:t>
            </a:r>
            <a:r>
              <a:rPr lang="en-US" sz="3200" dirty="0">
                <a:solidFill>
                  <a:schemeClr val="bg1"/>
                </a:solidFill>
              </a:rPr>
              <a:t>– obeyed truth through the Spirit.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Spirit’s work is the word’s work – </a:t>
            </a:r>
            <a:r>
              <a:rPr lang="en-US" sz="3200" i="1" dirty="0">
                <a:solidFill>
                  <a:schemeClr val="bg1"/>
                </a:solidFill>
              </a:rPr>
              <a:t>1 Peter 1:2; John 17:17;    2 Thessalonians 2:13-14; Ephesians 6:17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To be born of the Spirit is to be born of the word of God.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Water and the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the Spirit = born of the word.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Water?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Word of God = gospel – </a:t>
            </a:r>
            <a:r>
              <a:rPr lang="en-US" sz="3200" i="1" dirty="0">
                <a:solidFill>
                  <a:schemeClr val="bg1"/>
                </a:solidFill>
              </a:rPr>
              <a:t>1 Peter 1:25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Gospel’s command – </a:t>
            </a:r>
            <a:r>
              <a:rPr lang="en-US" sz="3200" i="1" dirty="0">
                <a:solidFill>
                  <a:schemeClr val="bg1"/>
                </a:solidFill>
              </a:rPr>
              <a:t>Mark 16:15-16 </a:t>
            </a:r>
            <a:r>
              <a:rPr lang="en-US" sz="3200" dirty="0">
                <a:solidFill>
                  <a:schemeClr val="bg1"/>
                </a:solidFill>
              </a:rPr>
              <a:t>– believe and be baptized.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Baptism in water in the name of the Lord – </a:t>
            </a:r>
            <a:r>
              <a:rPr lang="en-US" sz="3200" i="1" dirty="0">
                <a:solidFill>
                  <a:schemeClr val="bg1"/>
                </a:solidFill>
              </a:rPr>
              <a:t>Acts 2:38;        10:47-48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water and the Spirit = baptism in water in the name of the Lord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E26-823D-694A-A6E3-0FA366C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15252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1942 report" pitchFamily="49" charset="0"/>
              </a:rPr>
              <a:t>The Defense for My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82-AA40-DE49-A084-A89E29FF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14488"/>
            <a:ext cx="11525250" cy="4878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Born of Water and the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the Spirit = born of the word.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Born of water and the Spirit = baptism in water in the name of the Lord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Supporting Evidence: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Washing of regeneration and renewing of the Holy Spirit –      </a:t>
            </a:r>
            <a:r>
              <a:rPr lang="en-US" sz="3200" i="1" dirty="0">
                <a:solidFill>
                  <a:schemeClr val="bg1"/>
                </a:solidFill>
              </a:rPr>
              <a:t>Titus 3:5 (</a:t>
            </a:r>
            <a:r>
              <a:rPr lang="en-US" sz="3200" dirty="0">
                <a:solidFill>
                  <a:schemeClr val="bg1"/>
                </a:solidFill>
              </a:rPr>
              <a:t>Synonymous with </a:t>
            </a:r>
            <a:r>
              <a:rPr lang="en-US" sz="3200" i="1" dirty="0">
                <a:solidFill>
                  <a:schemeClr val="bg1"/>
                </a:solidFill>
              </a:rPr>
              <a:t>John 3:3, 5)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Hebrews 10:22; 9:13-14</a:t>
            </a:r>
            <a:r>
              <a:rPr lang="en-US" sz="3200" dirty="0">
                <a:solidFill>
                  <a:schemeClr val="bg1"/>
                </a:solidFill>
              </a:rPr>
              <a:t> – washed with water to cleanse conscience.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1 Peter 3:21 </a:t>
            </a:r>
            <a:r>
              <a:rPr lang="en-US" sz="3200" dirty="0">
                <a:solidFill>
                  <a:schemeClr val="bg1"/>
                </a:solidFill>
              </a:rPr>
              <a:t>– conscience cleansed in baptism.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3030A-9D00-0641-9B1A-E6052A35A200}"/>
              </a:ext>
            </a:extLst>
          </p:cNvPr>
          <p:cNvCxnSpPr>
            <a:cxnSpLocks/>
          </p:cNvCxnSpPr>
          <p:nvPr/>
        </p:nvCxnSpPr>
        <p:spPr>
          <a:xfrm>
            <a:off x="-200025" y="1385889"/>
            <a:ext cx="6472238" cy="0"/>
          </a:xfrm>
          <a:prstGeom prst="line">
            <a:avLst/>
          </a:prstGeom>
          <a:ln w="63500" cmpd="dbl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5000"/>
                  </a:schemeClr>
                </a:gs>
                <a:gs pos="15000">
                  <a:schemeClr val="bg1">
                    <a:alpha val="60000"/>
                  </a:schemeClr>
                </a:gs>
                <a:gs pos="26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802</Words>
  <Application>Microsoft Macintosh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 Light</vt:lpstr>
      <vt:lpstr>1942 report</vt:lpstr>
      <vt:lpstr>Calibri</vt:lpstr>
      <vt:lpstr>Arial</vt:lpstr>
      <vt:lpstr>Office Theme</vt:lpstr>
      <vt:lpstr>PowerPoint Presentation</vt:lpstr>
      <vt:lpstr>The Defense for My Hope</vt:lpstr>
      <vt:lpstr>The Grounds of My Defense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  <vt:lpstr>The Defense for My Hope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Defense for My Hope</dc:title>
  <dc:creator>Jeremiah Cox</dc:creator>
  <cp:lastModifiedBy>Jeremiah Cox</cp:lastModifiedBy>
  <cp:revision>16</cp:revision>
  <dcterms:created xsi:type="dcterms:W3CDTF">2019-10-01T16:36:34Z</dcterms:created>
  <dcterms:modified xsi:type="dcterms:W3CDTF">2020-10-13T19:21:39Z</dcterms:modified>
</cp:coreProperties>
</file>