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embeddedFontLst>
    <p:embeddedFont>
      <p:font typeface="Beyond The Mountains" pitchFamily="2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3CB"/>
    <a:srgbClr val="43ABFD"/>
    <a:srgbClr val="022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B80B1-1761-2D43-9ED6-F6E2869BC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2D559-D8D7-BC46-BC64-652BB4A80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0D6AD-98D4-D946-9229-9EE5FABB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B6C82-9588-CD4A-8A97-7A3A3368A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FE56-0C06-274E-8416-C3A18997B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98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3D09C-AFB6-E94A-8637-6FD74123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72F3B0-6236-D44F-B5CB-E3A77C5C8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8FACD-3EB1-D54E-8A37-E09ADCC1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1B9E1-364C-FF40-8E73-5E77C048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7128E-A9A6-A443-89C3-553FCF632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A8344-3CDB-194D-8143-58B0D050B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65DBF-C751-FD4D-B315-7377B3435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14D80-7455-B147-A530-9B06D6CFE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334F-FDA7-DF48-855D-CA39F602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AD43B-754D-F140-B11C-E708E50F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7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6706-67BF-1E4B-B326-B35E3C191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7E1F-704F-1C46-A159-1B1D54013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234EE-B735-7A48-8755-92F4D40F8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E8995-6CDC-1345-89CD-47C508C98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9085-6496-E245-849F-0DC42054B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6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189B-FD18-894D-B6E9-E34043228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E57100-888D-CE43-9BB6-53017D45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2106-C4D8-BC45-A067-EAA5BFA1C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4067E-C880-044A-8D84-9B1E58340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4DD16-FC87-0D42-AE2E-3ECF8250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D4EF3-BEF2-8F4C-9FA8-51F58A06A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AACA8-FE32-A645-BC44-AC9056381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114AF2-787C-DA47-972A-BA68307B0F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FEB8-2592-9E44-BEDD-2638FD55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AE4C5-226D-C242-B95C-0887684E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C840C-D427-894B-BCDC-5241FF764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3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68B8-48EB-1B4B-860E-4AD16F8A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766B2-524D-A241-B57D-461B1F70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0FA6A-AB16-864D-9076-A79E851CB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E5AD55-2F5F-D149-AC45-94A2718D50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64FB9A-FCEB-5643-AD9B-A3C872214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94C8A0-4598-5A4C-A47B-B23B3168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3E4DD-2C22-2344-BB45-E5798FE18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8926E4-9381-FC40-99E3-59693E6AB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64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DBF3-082D-F749-848A-B56DE383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84F99E-19CC-6F41-842A-0A916395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D0C2A-FC35-DA47-942D-AB2842EF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ECF09-8C3B-2348-95DD-FC8E6B93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48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122D2-59DE-2A4F-AAC1-C297408C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F8894-58E7-6E4F-B8EB-2F43D9D5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2678C-A19A-8D48-8961-8FED1FFD5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718A-D5E6-2540-99F7-D06C67DEE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A7132-C8C9-8D4A-A681-4C2DC01D1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FCC30-6DD6-5343-929B-F241C8F3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B144A9-4B10-FB48-A05C-B247DD77D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407A0-9CDA-9D46-AE8E-EA46C1BF0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9B05B-EA6C-7348-AE1E-6B2D8861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81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C6F94-D063-2A4D-9D84-BF34D24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D41FD7-2463-3343-9AED-B35340DF9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3004FE-35D8-9847-AEC0-814ECA2F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050D-F249-964E-9178-A1F75705E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68ECF8-90CA-4D48-AC39-D093E042B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D3679-E2F8-6A4F-86FC-AEB35A72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9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97E90-BD68-C049-B690-7837A94F4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76C84-0F71-4F40-A5DB-970489D13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F860-EF9A-494E-A7F9-4012E85968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B8154-69CC-4749-8ACE-6296B124BB80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D356-BB2F-F046-A6A0-4F076153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8753F-F835-E54E-A746-58DE7BA31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F78D8-B849-5343-962E-C505D9403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97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52C2A-61A4-214B-9D96-EE598F3F5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3FBA-B026-DA45-9838-528323990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35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>
            <a:extLst>
              <a:ext uri="{FF2B5EF4-FFF2-40B4-BE49-F238E27FC236}">
                <a16:creationId xmlns:a16="http://schemas.microsoft.com/office/drawing/2014/main" id="{4779A1FD-C0F8-3D45-9444-68CF3CCB4B1A}"/>
              </a:ext>
            </a:extLst>
          </p:cNvPr>
          <p:cNvSpPr/>
          <p:nvPr/>
        </p:nvSpPr>
        <p:spPr>
          <a:xfrm rot="883638">
            <a:off x="8654460" y="4013148"/>
            <a:ext cx="2249157" cy="1813058"/>
          </a:xfrm>
          <a:prstGeom prst="wedgeEllipseCallout">
            <a:avLst>
              <a:gd name="adj1" fmla="val 9559"/>
              <a:gd name="adj2" fmla="val 6644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05A608-719E-D74F-BB74-AA0F7560DF6B}"/>
              </a:ext>
            </a:extLst>
          </p:cNvPr>
          <p:cNvSpPr/>
          <p:nvPr/>
        </p:nvSpPr>
        <p:spPr>
          <a:xfrm rot="2039907">
            <a:off x="10044020" y="2146024"/>
            <a:ext cx="4493416" cy="2434630"/>
          </a:xfrm>
          <a:prstGeom prst="wedgeEllipseCallout">
            <a:avLst>
              <a:gd name="adj1" fmla="val -26308"/>
              <a:gd name="adj2" fmla="val 6011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6B2F3D0E-C5D4-434C-852B-0F446B5AB426}"/>
              </a:ext>
            </a:extLst>
          </p:cNvPr>
          <p:cNvSpPr/>
          <p:nvPr/>
        </p:nvSpPr>
        <p:spPr>
          <a:xfrm rot="20337226">
            <a:off x="1635684" y="4507723"/>
            <a:ext cx="3091507" cy="1817211"/>
          </a:xfrm>
          <a:prstGeom prst="wedgeEllipseCallout">
            <a:avLst>
              <a:gd name="adj1" fmla="val -59088"/>
              <a:gd name="adj2" fmla="val 3240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B53108E4-8023-7345-8DF8-B4CF56EEB79B}"/>
              </a:ext>
            </a:extLst>
          </p:cNvPr>
          <p:cNvSpPr/>
          <p:nvPr/>
        </p:nvSpPr>
        <p:spPr>
          <a:xfrm rot="21113885">
            <a:off x="3993917" y="-178882"/>
            <a:ext cx="4169566" cy="1776731"/>
          </a:xfrm>
          <a:prstGeom prst="wedgeEllipseCallout">
            <a:avLst>
              <a:gd name="adj1" fmla="val 23712"/>
              <a:gd name="adj2" fmla="val 80994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D01CC92-3FD4-BE41-B1B3-69C380192F75}"/>
              </a:ext>
            </a:extLst>
          </p:cNvPr>
          <p:cNvSpPr/>
          <p:nvPr/>
        </p:nvSpPr>
        <p:spPr>
          <a:xfrm rot="762520">
            <a:off x="4914900" y="4810188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DD75D0-9452-BC47-9846-31184B3404CA}"/>
              </a:ext>
            </a:extLst>
          </p:cNvPr>
          <p:cNvSpPr/>
          <p:nvPr/>
        </p:nvSpPr>
        <p:spPr>
          <a:xfrm rot="18725129">
            <a:off x="961861" y="-971821"/>
            <a:ext cx="2663805" cy="2065836"/>
          </a:xfrm>
          <a:prstGeom prst="wedgeEllipseCallout">
            <a:avLst>
              <a:gd name="adj1" fmla="val 845"/>
              <a:gd name="adj2" fmla="val 7129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BE123BE-5D98-884E-AF92-17BDEADE85B2}"/>
              </a:ext>
            </a:extLst>
          </p:cNvPr>
          <p:cNvSpPr/>
          <p:nvPr/>
        </p:nvSpPr>
        <p:spPr>
          <a:xfrm rot="19916686">
            <a:off x="9497013" y="5652023"/>
            <a:ext cx="4326729" cy="1639889"/>
          </a:xfrm>
          <a:prstGeom prst="wedgeEllipseCallout">
            <a:avLst>
              <a:gd name="adj1" fmla="val -2473"/>
              <a:gd name="adj2" fmla="val -765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B81E081-8CC7-144B-B842-5D57BEFA3AFE}"/>
              </a:ext>
            </a:extLst>
          </p:cNvPr>
          <p:cNvSpPr/>
          <p:nvPr/>
        </p:nvSpPr>
        <p:spPr>
          <a:xfrm rot="19363218">
            <a:off x="-664759" y="3940756"/>
            <a:ext cx="2286131" cy="2048072"/>
          </a:xfrm>
          <a:prstGeom prst="wedgeEllipseCallout">
            <a:avLst>
              <a:gd name="adj1" fmla="val 52284"/>
              <a:gd name="adj2" fmla="val 4396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45A38BD3-A749-914E-BE4F-1EFD3F64BC0F}"/>
              </a:ext>
            </a:extLst>
          </p:cNvPr>
          <p:cNvSpPr/>
          <p:nvPr/>
        </p:nvSpPr>
        <p:spPr>
          <a:xfrm rot="19982717">
            <a:off x="8613844" y="-760762"/>
            <a:ext cx="2864641" cy="2434630"/>
          </a:xfrm>
          <a:prstGeom prst="wedgeEllipseCallout">
            <a:avLst>
              <a:gd name="adj1" fmla="val -70127"/>
              <a:gd name="adj2" fmla="val 2378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91B20BD0-CD86-2140-B2CE-9F8DBE943F86}"/>
              </a:ext>
            </a:extLst>
          </p:cNvPr>
          <p:cNvSpPr/>
          <p:nvPr/>
        </p:nvSpPr>
        <p:spPr>
          <a:xfrm rot="1166455">
            <a:off x="-386361" y="1250348"/>
            <a:ext cx="3250409" cy="2249489"/>
          </a:xfrm>
          <a:prstGeom prst="wedgeEllipseCallou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20AFBF59-D504-EA4F-80F8-818A0B3EA1D1}"/>
              </a:ext>
            </a:extLst>
          </p:cNvPr>
          <p:cNvSpPr/>
          <p:nvPr/>
        </p:nvSpPr>
        <p:spPr>
          <a:xfrm rot="762520">
            <a:off x="6563199" y="3575628"/>
            <a:ext cx="2123532" cy="1340200"/>
          </a:xfrm>
          <a:prstGeom prst="wedgeEllipseCallout">
            <a:avLst>
              <a:gd name="adj1" fmla="val 39929"/>
              <a:gd name="adj2" fmla="val 5930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BA6BD724-1C3B-594F-9342-D43313D44442}"/>
              </a:ext>
            </a:extLst>
          </p:cNvPr>
          <p:cNvSpPr/>
          <p:nvPr/>
        </p:nvSpPr>
        <p:spPr>
          <a:xfrm rot="762520">
            <a:off x="3013330" y="1637836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C0AC9B51-DD5F-124E-B60F-BAEB2444EA8D}"/>
              </a:ext>
            </a:extLst>
          </p:cNvPr>
          <p:cNvSpPr/>
          <p:nvPr/>
        </p:nvSpPr>
        <p:spPr>
          <a:xfrm rot="762520">
            <a:off x="7972695" y="1891124"/>
            <a:ext cx="2262960" cy="1634793"/>
          </a:xfrm>
          <a:prstGeom prst="wedgeEllipseCallout">
            <a:avLst>
              <a:gd name="adj1" fmla="val 46190"/>
              <a:gd name="adj2" fmla="val -5232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CADD22AB-6608-8F43-ADAD-1AD99372ECE4}"/>
              </a:ext>
            </a:extLst>
          </p:cNvPr>
          <p:cNvSpPr/>
          <p:nvPr/>
        </p:nvSpPr>
        <p:spPr>
          <a:xfrm>
            <a:off x="1603770" y="1923548"/>
            <a:ext cx="8984454" cy="2838304"/>
          </a:xfrm>
          <a:prstGeom prst="wedgeEllipseCallou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50800" dist="38100" dir="2700000" sx="102000" sy="102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29210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295E8-F4C9-354F-B3FD-63417B90D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516" y="2086184"/>
            <a:ext cx="8462963" cy="214868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If they were here              what would they say?</a:t>
            </a:r>
          </a:p>
        </p:txBody>
      </p:sp>
    </p:spTree>
    <p:extLst>
      <p:ext uri="{BB962C8B-B14F-4D97-AF65-F5344CB8AC3E}">
        <p14:creationId xmlns:p14="http://schemas.microsoft.com/office/powerpoint/2010/main" val="226974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If you haven’t obeyed the gospel yet obey it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Gospel is All That Matters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is eternal – </a:t>
            </a:r>
            <a:r>
              <a:rPr lang="en-US" sz="3200" i="1" dirty="0">
                <a:solidFill>
                  <a:schemeClr val="bg1"/>
                </a:solidFill>
              </a:rPr>
              <a:t>1 Peter 1:23-25 </a:t>
            </a:r>
            <a:r>
              <a:rPr lang="en-US" sz="3200" dirty="0">
                <a:solidFill>
                  <a:schemeClr val="bg1"/>
                </a:solidFill>
              </a:rPr>
              <a:t>(What it offers is eternal – </a:t>
            </a:r>
            <a:r>
              <a:rPr lang="en-US" sz="3200" i="1" dirty="0">
                <a:solidFill>
                  <a:schemeClr val="bg1"/>
                </a:solidFill>
              </a:rPr>
              <a:t>v. 4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has the sole power to offer salvation – </a:t>
            </a:r>
            <a:r>
              <a:rPr lang="en-US" sz="3200" i="1" dirty="0">
                <a:solidFill>
                  <a:schemeClr val="bg1"/>
                </a:solidFill>
              </a:rPr>
              <a:t>Romans 1:16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 Gospel is the Only Way</a:t>
            </a:r>
          </a:p>
          <a:p>
            <a:r>
              <a:rPr lang="en-US" sz="3200" dirty="0">
                <a:solidFill>
                  <a:schemeClr val="bg1"/>
                </a:solidFill>
              </a:rPr>
              <a:t>If you don’t obey you will be punished – </a:t>
            </a:r>
            <a:r>
              <a:rPr lang="en-US" sz="3200" i="1" dirty="0">
                <a:solidFill>
                  <a:schemeClr val="bg1"/>
                </a:solidFill>
              </a:rPr>
              <a:t>2 Thessalonians 1:8-9; Mark 16:15-16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Don’t neglect it – </a:t>
            </a:r>
            <a:r>
              <a:rPr lang="en-US" sz="3200" i="1" dirty="0">
                <a:solidFill>
                  <a:schemeClr val="bg1"/>
                </a:solidFill>
              </a:rPr>
              <a:t>Hebrews 2:2-3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 </a:t>
            </a:r>
            <a:r>
              <a:rPr lang="en-US" sz="3600" i="1" dirty="0">
                <a:solidFill>
                  <a:schemeClr val="bg1"/>
                </a:solidFill>
              </a:rPr>
              <a:t>– Psalm 39:4-5</a:t>
            </a:r>
          </a:p>
        </p:txBody>
      </p:sp>
    </p:spTree>
    <p:extLst>
      <p:ext uri="{BB962C8B-B14F-4D97-AF65-F5344CB8AC3E}">
        <p14:creationId xmlns:p14="http://schemas.microsoft.com/office/powerpoint/2010/main" val="393192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If you have sin in your life repent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Sin Isn’t Worth It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Things of the world will pass away – </a:t>
            </a:r>
            <a:r>
              <a:rPr lang="en-US" sz="3200" i="1" dirty="0">
                <a:solidFill>
                  <a:schemeClr val="bg1"/>
                </a:solidFill>
              </a:rPr>
              <a:t>1 John 2:15-17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The only lasting thing sin offers is regret – </a:t>
            </a:r>
            <a:r>
              <a:rPr lang="en-US" sz="3200" i="1" dirty="0">
                <a:solidFill>
                  <a:schemeClr val="bg1"/>
                </a:solidFill>
              </a:rPr>
              <a:t>Revelation 1:7;                  2 Thessalonians 1:9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Sin Really is a Big Deal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Any sin separates from God – </a:t>
            </a:r>
            <a:r>
              <a:rPr lang="en-US" sz="3200" i="1" dirty="0">
                <a:solidFill>
                  <a:schemeClr val="bg1"/>
                </a:solidFill>
              </a:rPr>
              <a:t>Isaiah 59:2</a:t>
            </a:r>
          </a:p>
          <a:p>
            <a:r>
              <a:rPr lang="en-US" sz="3200" dirty="0">
                <a:solidFill>
                  <a:schemeClr val="bg1"/>
                </a:solidFill>
              </a:rPr>
              <a:t>Repent or perish! – </a:t>
            </a:r>
            <a:r>
              <a:rPr lang="en-US" sz="3200" i="1" dirty="0">
                <a:solidFill>
                  <a:schemeClr val="bg1"/>
                </a:solidFill>
              </a:rPr>
              <a:t>Luke 13:1-5, 22-27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 </a:t>
            </a:r>
            <a:r>
              <a:rPr lang="en-US" sz="3600" i="1" dirty="0">
                <a:solidFill>
                  <a:schemeClr val="bg1"/>
                </a:solidFill>
              </a:rPr>
              <a:t>– 2 Peter 3:8-10, 15;          2 Corinthians 5:20-6:1-2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39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5351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If you know someone in sin                              say something to them now!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Their Soul is Most Important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Don’t let anything keep you from telling them what they need to hear!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James 5:19-20 </a:t>
            </a:r>
            <a:r>
              <a:rPr lang="en-US" sz="3200" dirty="0">
                <a:solidFill>
                  <a:schemeClr val="bg1"/>
                </a:solidFill>
              </a:rPr>
              <a:t>– covering a multitude of sins. (</a:t>
            </a:r>
            <a:r>
              <a:rPr lang="en-US" sz="3200" i="1" dirty="0">
                <a:solidFill>
                  <a:schemeClr val="bg1"/>
                </a:solidFill>
              </a:rPr>
              <a:t>1 Peter 4:8 </a:t>
            </a:r>
            <a:r>
              <a:rPr lang="en-US" sz="3200" dirty="0">
                <a:solidFill>
                  <a:schemeClr val="bg1"/>
                </a:solidFill>
              </a:rPr>
              <a:t>– with love)</a:t>
            </a:r>
          </a:p>
          <a:p>
            <a:r>
              <a:rPr lang="en-US" sz="3200" dirty="0">
                <a:solidFill>
                  <a:schemeClr val="bg1"/>
                </a:solidFill>
              </a:rPr>
              <a:t>To not warn is to be guilty of their blood – </a:t>
            </a:r>
            <a:r>
              <a:rPr lang="en-US" sz="3200" i="1" dirty="0">
                <a:solidFill>
                  <a:schemeClr val="bg1"/>
                </a:solidFill>
              </a:rPr>
              <a:t>Ezekiel 33:8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Now is the Only Guaranteed Time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rich man was too late – </a:t>
            </a:r>
            <a:r>
              <a:rPr lang="en-US" sz="3200" i="1" dirty="0">
                <a:solidFill>
                  <a:schemeClr val="bg1"/>
                </a:solidFill>
              </a:rPr>
              <a:t>Luke 16:27-29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684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Don’t come to this place of torment!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This Place is Real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Shown with the rich man – </a:t>
            </a:r>
            <a:r>
              <a:rPr lang="en-US" sz="3200" i="1" dirty="0">
                <a:solidFill>
                  <a:schemeClr val="bg1"/>
                </a:solidFill>
              </a:rPr>
              <a:t>Luke 16:22-24, 26, 28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place of punishment in reservation for judgment – </a:t>
            </a:r>
            <a:r>
              <a:rPr lang="en-US" sz="3200" i="1" dirty="0">
                <a:solidFill>
                  <a:schemeClr val="bg1"/>
                </a:solidFill>
              </a:rPr>
              <a:t>2 Peter 2:4-9;   1 Peter 3:19-20</a:t>
            </a:r>
          </a:p>
          <a:p>
            <a:r>
              <a:rPr lang="en-US" sz="3200" dirty="0">
                <a:solidFill>
                  <a:schemeClr val="bg1"/>
                </a:solidFill>
              </a:rPr>
              <a:t>Day of judgment – </a:t>
            </a:r>
            <a:r>
              <a:rPr lang="en-US" sz="3200" i="1" dirty="0">
                <a:solidFill>
                  <a:schemeClr val="bg1"/>
                </a:solidFill>
              </a:rPr>
              <a:t>Matthew 25:41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Nothing is Worth Keeping If It Means Coming Here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rich man wanted his brothers to repent – </a:t>
            </a:r>
            <a:r>
              <a:rPr lang="en-US" sz="3200" i="1" dirty="0">
                <a:solidFill>
                  <a:schemeClr val="bg1"/>
                </a:solidFill>
              </a:rPr>
              <a:t>Luke 16:27-28, 30</a:t>
            </a:r>
          </a:p>
          <a:p>
            <a:r>
              <a:rPr lang="en-US" sz="3200" dirty="0">
                <a:solidFill>
                  <a:schemeClr val="bg1"/>
                </a:solidFill>
              </a:rPr>
              <a:t>Do whatever it takes to avoid this punishment – </a:t>
            </a:r>
            <a:r>
              <a:rPr lang="en-US" sz="3200" i="1" dirty="0">
                <a:solidFill>
                  <a:schemeClr val="bg1"/>
                </a:solidFill>
              </a:rPr>
              <a:t>Matthew 5:29-30</a:t>
            </a:r>
          </a:p>
          <a:p>
            <a:r>
              <a:rPr lang="en-US" sz="3200" dirty="0">
                <a:solidFill>
                  <a:schemeClr val="bg1"/>
                </a:solidFill>
              </a:rPr>
              <a:t>Is it worth your soul? – </a:t>
            </a:r>
            <a:r>
              <a:rPr lang="en-US" sz="3200" i="1" dirty="0">
                <a:solidFill>
                  <a:schemeClr val="bg1"/>
                </a:solidFill>
              </a:rPr>
              <a:t>Mark 8:34-37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345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FCF-E826-4242-85AE-5D33EFDA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65100"/>
            <a:ext cx="1163955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Do whatever it takes to come to Paradise!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341CA-F350-4546-8506-EFB8DF812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700212"/>
            <a:ext cx="11639550" cy="48863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This Place is Real</a:t>
            </a:r>
          </a:p>
          <a:p>
            <a:r>
              <a:rPr lang="en-US" sz="3200" dirty="0">
                <a:solidFill>
                  <a:schemeClr val="bg1"/>
                </a:solidFill>
              </a:rPr>
              <a:t>Shown with Lazarus – </a:t>
            </a:r>
            <a:r>
              <a:rPr lang="en-US" sz="3200" i="1" dirty="0">
                <a:solidFill>
                  <a:schemeClr val="bg1"/>
                </a:solidFill>
              </a:rPr>
              <a:t>Luke 16:22, 25-26 </a:t>
            </a:r>
            <a:r>
              <a:rPr lang="en-US" sz="3200" dirty="0">
                <a:solidFill>
                  <a:schemeClr val="bg1"/>
                </a:solidFill>
              </a:rPr>
              <a:t>– Abraham’s bosom.</a:t>
            </a:r>
          </a:p>
          <a:p>
            <a:r>
              <a:rPr lang="en-US" sz="3200" dirty="0">
                <a:solidFill>
                  <a:schemeClr val="bg1"/>
                </a:solidFill>
              </a:rPr>
              <a:t>A place of comfort in reservation for judgment – </a:t>
            </a:r>
            <a:r>
              <a:rPr lang="en-US" sz="3200" i="1" dirty="0">
                <a:solidFill>
                  <a:schemeClr val="bg1"/>
                </a:solidFill>
              </a:rPr>
              <a:t>2 Timothy 1:12; Luke 23:43, 46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Nothing is Too Much to Sacrifice to Come Here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There will be great reward for those who sacrifice –                    </a:t>
            </a:r>
            <a:r>
              <a:rPr lang="en-US" sz="3200" i="1" dirty="0">
                <a:solidFill>
                  <a:schemeClr val="bg1"/>
                </a:solidFill>
              </a:rPr>
              <a:t>Matthew 19:27-29</a:t>
            </a:r>
          </a:p>
          <a:p>
            <a:r>
              <a:rPr lang="en-US" sz="3200" dirty="0">
                <a:solidFill>
                  <a:schemeClr val="bg1"/>
                </a:solidFill>
              </a:rPr>
              <a:t>Lazarus had nothing, but gained everything – </a:t>
            </a:r>
            <a:r>
              <a:rPr lang="en-US" sz="3200" i="1" dirty="0">
                <a:solidFill>
                  <a:schemeClr val="bg1"/>
                </a:solidFill>
              </a:rPr>
              <a:t>Luke 16:20-21, 25</a:t>
            </a:r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84296B72-22A5-134B-A350-A17579170072}"/>
              </a:ext>
            </a:extLst>
          </p:cNvPr>
          <p:cNvSpPr/>
          <p:nvPr/>
        </p:nvSpPr>
        <p:spPr>
          <a:xfrm rot="762520">
            <a:off x="10062618" y="-19721"/>
            <a:ext cx="2516786" cy="1695205"/>
          </a:xfrm>
          <a:prstGeom prst="wedgeEllipseCallout">
            <a:avLst>
              <a:gd name="adj1" fmla="val -47228"/>
              <a:gd name="adj2" fmla="val 5444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endParaRPr lang="en-US" sz="800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Herculanum" panose="02000505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342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>
            <a:extLst>
              <a:ext uri="{FF2B5EF4-FFF2-40B4-BE49-F238E27FC236}">
                <a16:creationId xmlns:a16="http://schemas.microsoft.com/office/drawing/2014/main" id="{4779A1FD-C0F8-3D45-9444-68CF3CCB4B1A}"/>
              </a:ext>
            </a:extLst>
          </p:cNvPr>
          <p:cNvSpPr/>
          <p:nvPr/>
        </p:nvSpPr>
        <p:spPr>
          <a:xfrm rot="883638">
            <a:off x="8654460" y="4013148"/>
            <a:ext cx="2249157" cy="1813058"/>
          </a:xfrm>
          <a:prstGeom prst="wedgeEllipseCallout">
            <a:avLst>
              <a:gd name="adj1" fmla="val 9559"/>
              <a:gd name="adj2" fmla="val 6644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A805A608-719E-D74F-BB74-AA0F7560DF6B}"/>
              </a:ext>
            </a:extLst>
          </p:cNvPr>
          <p:cNvSpPr/>
          <p:nvPr/>
        </p:nvSpPr>
        <p:spPr>
          <a:xfrm rot="2039907">
            <a:off x="10044020" y="2146024"/>
            <a:ext cx="4493416" cy="2434630"/>
          </a:xfrm>
          <a:prstGeom prst="wedgeEllipseCallout">
            <a:avLst>
              <a:gd name="adj1" fmla="val -26308"/>
              <a:gd name="adj2" fmla="val 6011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6B2F3D0E-C5D4-434C-852B-0F446B5AB426}"/>
              </a:ext>
            </a:extLst>
          </p:cNvPr>
          <p:cNvSpPr/>
          <p:nvPr/>
        </p:nvSpPr>
        <p:spPr>
          <a:xfrm rot="20337226">
            <a:off x="1635684" y="4507723"/>
            <a:ext cx="3091507" cy="1817211"/>
          </a:xfrm>
          <a:prstGeom prst="wedgeEllipseCallout">
            <a:avLst>
              <a:gd name="adj1" fmla="val -59088"/>
              <a:gd name="adj2" fmla="val 3240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B53108E4-8023-7345-8DF8-B4CF56EEB79B}"/>
              </a:ext>
            </a:extLst>
          </p:cNvPr>
          <p:cNvSpPr/>
          <p:nvPr/>
        </p:nvSpPr>
        <p:spPr>
          <a:xfrm rot="21113885">
            <a:off x="3993917" y="-178882"/>
            <a:ext cx="4169566" cy="1776731"/>
          </a:xfrm>
          <a:prstGeom prst="wedgeEllipseCallout">
            <a:avLst>
              <a:gd name="adj1" fmla="val 23712"/>
              <a:gd name="adj2" fmla="val 80994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D01CC92-3FD4-BE41-B1B3-69C380192F75}"/>
              </a:ext>
            </a:extLst>
          </p:cNvPr>
          <p:cNvSpPr/>
          <p:nvPr/>
        </p:nvSpPr>
        <p:spPr>
          <a:xfrm rot="762520">
            <a:off x="4914900" y="4810188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74DD75D0-9452-BC47-9846-31184B3404CA}"/>
              </a:ext>
            </a:extLst>
          </p:cNvPr>
          <p:cNvSpPr/>
          <p:nvPr/>
        </p:nvSpPr>
        <p:spPr>
          <a:xfrm rot="18725129">
            <a:off x="961861" y="-971821"/>
            <a:ext cx="2663805" cy="2065836"/>
          </a:xfrm>
          <a:prstGeom prst="wedgeEllipseCallout">
            <a:avLst>
              <a:gd name="adj1" fmla="val 845"/>
              <a:gd name="adj2" fmla="val 7129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BBE123BE-5D98-884E-AF92-17BDEADE85B2}"/>
              </a:ext>
            </a:extLst>
          </p:cNvPr>
          <p:cNvSpPr/>
          <p:nvPr/>
        </p:nvSpPr>
        <p:spPr>
          <a:xfrm rot="19916686">
            <a:off x="9497013" y="5652023"/>
            <a:ext cx="4326729" cy="1639889"/>
          </a:xfrm>
          <a:prstGeom prst="wedgeEllipseCallout">
            <a:avLst>
              <a:gd name="adj1" fmla="val -2473"/>
              <a:gd name="adj2" fmla="val -765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B81E081-8CC7-144B-B842-5D57BEFA3AFE}"/>
              </a:ext>
            </a:extLst>
          </p:cNvPr>
          <p:cNvSpPr/>
          <p:nvPr/>
        </p:nvSpPr>
        <p:spPr>
          <a:xfrm rot="19363218">
            <a:off x="-664759" y="3940756"/>
            <a:ext cx="2286131" cy="2048072"/>
          </a:xfrm>
          <a:prstGeom prst="wedgeEllipseCallout">
            <a:avLst>
              <a:gd name="adj1" fmla="val 52284"/>
              <a:gd name="adj2" fmla="val 43969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45A38BD3-A749-914E-BE4F-1EFD3F64BC0F}"/>
              </a:ext>
            </a:extLst>
          </p:cNvPr>
          <p:cNvSpPr/>
          <p:nvPr/>
        </p:nvSpPr>
        <p:spPr>
          <a:xfrm rot="19982717">
            <a:off x="8613844" y="-760762"/>
            <a:ext cx="2864641" cy="2434630"/>
          </a:xfrm>
          <a:prstGeom prst="wedgeEllipseCallout">
            <a:avLst>
              <a:gd name="adj1" fmla="val -70127"/>
              <a:gd name="adj2" fmla="val 2378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91B20BD0-CD86-2140-B2CE-9F8DBE943F86}"/>
              </a:ext>
            </a:extLst>
          </p:cNvPr>
          <p:cNvSpPr/>
          <p:nvPr/>
        </p:nvSpPr>
        <p:spPr>
          <a:xfrm rot="1166455">
            <a:off x="-386361" y="1250348"/>
            <a:ext cx="3250409" cy="2249489"/>
          </a:xfrm>
          <a:prstGeom prst="wedgeEllipseCallou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20AFBF59-D504-EA4F-80F8-818A0B3EA1D1}"/>
              </a:ext>
            </a:extLst>
          </p:cNvPr>
          <p:cNvSpPr/>
          <p:nvPr/>
        </p:nvSpPr>
        <p:spPr>
          <a:xfrm rot="762520">
            <a:off x="6563199" y="3575628"/>
            <a:ext cx="2123532" cy="1340200"/>
          </a:xfrm>
          <a:prstGeom prst="wedgeEllipseCallout">
            <a:avLst>
              <a:gd name="adj1" fmla="val 39929"/>
              <a:gd name="adj2" fmla="val 59307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BA6BD724-1C3B-594F-9342-D43313D44442}"/>
              </a:ext>
            </a:extLst>
          </p:cNvPr>
          <p:cNvSpPr/>
          <p:nvPr/>
        </p:nvSpPr>
        <p:spPr>
          <a:xfrm rot="762520">
            <a:off x="3013330" y="1637836"/>
            <a:ext cx="3254739" cy="2141366"/>
          </a:xfrm>
          <a:prstGeom prst="wedgeEllipseCallout">
            <a:avLst>
              <a:gd name="adj1" fmla="val -43252"/>
              <a:gd name="adj2" fmla="val 66081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C0AC9B51-DD5F-124E-B60F-BAEB2444EA8D}"/>
              </a:ext>
            </a:extLst>
          </p:cNvPr>
          <p:cNvSpPr/>
          <p:nvPr/>
        </p:nvSpPr>
        <p:spPr>
          <a:xfrm rot="762520">
            <a:off x="7972695" y="1891124"/>
            <a:ext cx="2262960" cy="1634793"/>
          </a:xfrm>
          <a:prstGeom prst="wedgeEllipseCallout">
            <a:avLst>
              <a:gd name="adj1" fmla="val 46190"/>
              <a:gd name="adj2" fmla="val -52328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CADD22AB-6608-8F43-ADAD-1AD99372ECE4}"/>
              </a:ext>
            </a:extLst>
          </p:cNvPr>
          <p:cNvSpPr/>
          <p:nvPr/>
        </p:nvSpPr>
        <p:spPr>
          <a:xfrm>
            <a:off x="1603770" y="1923548"/>
            <a:ext cx="8984454" cy="2838304"/>
          </a:xfrm>
          <a:prstGeom prst="wedgeEllipseCallou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57150">
            <a:noFill/>
          </a:ln>
          <a:effectLst>
            <a:outerShdw blurRad="50800" dist="38100" dir="2700000" sx="102000" sy="102000" algn="tl" rotWithShape="0">
              <a:prstClr val="black">
                <a:alpha val="50000"/>
              </a:prstClr>
            </a:outerShdw>
          </a:effectLst>
          <a:scene3d>
            <a:camera prst="orthographicFront"/>
            <a:lightRig rig="threePt" dir="t"/>
          </a:scene3d>
          <a:sp3d>
            <a:bevelT w="292100" h="889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endParaRPr lang="en-US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295E8-F4C9-354F-B3FD-63417B90D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4516" y="2086184"/>
            <a:ext cx="8462963" cy="214868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/>
                  </a:outerShdw>
                </a:effectLst>
                <a:latin typeface="Beyond The Mountains" pitchFamily="2" charset="0"/>
              </a:rPr>
              <a:t>If they were here             what would they say?</a:t>
            </a:r>
          </a:p>
        </p:txBody>
      </p:sp>
    </p:spTree>
    <p:extLst>
      <p:ext uri="{BB962C8B-B14F-4D97-AF65-F5344CB8AC3E}">
        <p14:creationId xmlns:p14="http://schemas.microsoft.com/office/powerpoint/2010/main" val="26780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420</Words>
  <Application>Microsoft Macintosh PowerPoint</Application>
  <PresentationFormat>Widescreen</PresentationFormat>
  <Paragraphs>43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 Light</vt:lpstr>
      <vt:lpstr>Herculanum</vt:lpstr>
      <vt:lpstr>Calibri</vt:lpstr>
      <vt:lpstr>Arial</vt:lpstr>
      <vt:lpstr>Beyond The Mountains</vt:lpstr>
      <vt:lpstr>Office Theme</vt:lpstr>
      <vt:lpstr>PowerPoint Presentation</vt:lpstr>
      <vt:lpstr>If they were here              what would they say?</vt:lpstr>
      <vt:lpstr>If you haven’t obeyed the gospel yet obey it now!</vt:lpstr>
      <vt:lpstr>If you have sin in your life repent now!</vt:lpstr>
      <vt:lpstr>If you know someone in sin                              say something to them now!</vt:lpstr>
      <vt:lpstr>Don’t come to this place of torment!</vt:lpstr>
      <vt:lpstr>Do whatever it takes to come to Paradise!</vt:lpstr>
      <vt:lpstr>If they were here             what would they say?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 they were here what would they say?</dc:title>
  <dc:creator>Jeremiah Cox</dc:creator>
  <cp:lastModifiedBy>Jeremiah Cox</cp:lastModifiedBy>
  <cp:revision>21</cp:revision>
  <dcterms:created xsi:type="dcterms:W3CDTF">2019-08-22T16:22:13Z</dcterms:created>
  <dcterms:modified xsi:type="dcterms:W3CDTF">2020-10-13T19:30:30Z</dcterms:modified>
</cp:coreProperties>
</file>