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7"/>
  </p:notesMasterIdLst>
  <p:sldIdLst>
    <p:sldId id="256" r:id="rId2"/>
    <p:sldId id="257" r:id="rId3"/>
    <p:sldId id="263" r:id="rId4"/>
    <p:sldId id="264" r:id="rId5"/>
    <p:sldId id="262" r:id="rId6"/>
  </p:sldIdLst>
  <p:sldSz cx="12192000" cy="6858000"/>
  <p:notesSz cx="6858000" cy="9144000"/>
  <p:embeddedFontLst>
    <p:embeddedFont>
      <p:font typeface="Calibri Light" panose="020F0302020204030204" pitchFamily="34" charset="0"/>
      <p:regular r:id="rId8"/>
      <p: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Agency FB" panose="020B0503020202020204" pitchFamily="34" charset="0"/>
      <p:regular r:id="rId14"/>
      <p:bold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182E7-6575-4193-B0A4-E2F4D6291D3F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2B53E-2895-4805-A8C0-F67B30E16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2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Romans 8:6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to be carnally minded is death, but to be spiritually minded is life and peace”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(Romans 8:6).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Christians, it is our desire to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at peace with God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as such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life spiritually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spiritually dead is to be separate from God –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carnal mindedness produces such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“spiritually minded”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 we wish to be alive with God.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Therefore, we must know what this means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7:7-25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dealt with the struggle man has with sin, and his condition under the Law of Moses.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7:21-24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There is a struggle between the spirit and the flesh.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(“For the flesh lusts against the spirit and the spirit against the flesh; and these are contrary to one another, so that you do not do the things that you wish” Galatians 5:16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Christ, under the Old Law (or any other law for that matter), when the flesh dominates the spirit we fall under the dominion of sin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6:16 – Slaves of sin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Dominion is a constant rule – wages of sin is death, cannot produce righteousness.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what I am doing </a:t>
            </a:r>
            <a:r>
              <a:rPr lang="en-US" b="1" i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[accomplishing]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do not understand. For what I will to do, that I do not practice; but what I hate, that I do </a:t>
            </a:r>
            <a:r>
              <a:rPr lang="en-US" b="1" i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[produce]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(v. 15)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he sinned, Paul came under the rule of sin, and as such, could not produce that which is good without being freed from sin’s dominion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not something inherent, nor is it something forced upon us, </a:t>
            </a:r>
            <a:r>
              <a:rPr lang="en-US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choice we make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24)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Describes Paul before becoming a Christian. Under the Old Law. (Also a description of any without Christ. There is no help, nor hope, except with Christ.)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without hope.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helpless.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7:25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Through Christ we can be released from the dominion of sin.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further explained in the next chapter.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we delivered through Christ?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is delivered through Christ?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25b)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simple summation of the previous thoughts.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free-will, he allowed the fleshly appetites to dominate his desire to serve God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as such, was brought under sin’s rule, which leads to death.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Laws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1-4)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01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Laws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1-4)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 of life”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“sin and death”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no condemnation in Christ, but condemnation without Christ.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7:7-12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 Old Law was meant to direct us toward a spiritual life.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does not illustrate an individual without choice.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illustrates an individual who decides to do something he knows is sin.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13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shows how terrible sin is – A choice to rebel against God’s command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brings forth death, or condemnation – Under OT there is condemnation, but Christ can take that away.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key is to be found </a:t>
            </a:r>
            <a:r>
              <a:rPr lang="en-US" b="1" i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Christ.”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freedom from sin and death.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“law of sin and death”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being dominated by sin which produces death.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7:23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satisfying the lusts of the flesh which enslaves us to sin that brings forth death.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6:20-21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slaves of sin – end is death.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“law of the 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(HS) frees from sin and death = salvation.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brings salvation? –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1:16-17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obedience to the gospel frees us from sin and death!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Requirement of Old Law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3-4)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of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verse 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Old Law/Law of Moses/Old Testament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Requirement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twofold requirement.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required righteousness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keeping of the law – only attained by perfect obedience.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 – cf. 3:23 – all sinned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required death for sin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this was also a righteous requirement, or requirement of justice.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 – v. 3; 6:23 – Jesus vicarious death appeases God’s judicial wrath – righteous requirement.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requirement fulfilled in that the price for sin was paid, and we are now righteous through Christ.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3:25-26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Just and justifier of one who has faith in Jesus – the propitiation for sins.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5:1-2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justified by grace through faith in Jesus.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“righteous requirement”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(to be blameless, and death for those who sin) is fulfilled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Jesus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those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“who do not walk according to the flesh but according to the spirit.”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5-9)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70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5-9)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of flesh or spirit?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5-8)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“righteous requirement”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fulfilled because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6)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life and peace.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refers to the spirit of man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set as the counterpart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“flesh”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so it is in this case.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“God is Spirit” (John 4:24)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we are spirit (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of God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purpose is spiritual, given to us by God – to please Him.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concerned with things of our spirit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Fleshly minded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concerned with satisfying flesh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(The things of our flesh.)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6)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why is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carnal mindedness death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mindedness life and peace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7-8)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carnal, or fleshly, mind cannot be subject to law of God – </a:t>
            </a:r>
            <a:r>
              <a:rPr lang="en-US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of God is spiritual.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obey God – to please God – we must think spiritually.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can’t submit to a spiritual Being and His law with a fleshly mindset.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spiritually minded is to view life through a spiritual lens.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not thinking about the life that will fade away, but the life that will continue to be for eternity.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act accordingly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well-being of our spirits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Christ’s?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9)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is the one that is living life with a spiritual mindset?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9a)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 = man’s spirit (contrasted with flesh)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9b)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Holy Spirit = Spirit OF GOD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who has the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 of God”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(HS) in him. (Spirit of Christ is Spirit of God)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HS dwells in us as we submit to His teaching in obedience.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only do this if we are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“spiritually minded”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concerned with spiritual things.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HS/Spirit of Christ is in us, something has occurred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Debtors to the spirit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10-17)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6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Debtors to the spirit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10-17)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 and Resurrection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10-11)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Our spirit was dead (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death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because we lived according to the flesh.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put to death the flesh (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deeds of flesh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to be made alive according to the spirit.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spirit of man – because it is contrasted with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“body”)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have been crucified with Christ; it is no longer I who live, but Christ lives in me; and the life which I now live in the flesh I live by faith in the Son of God, who loved me and gave Himself for me” (Galatians 2:20).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“And those who are Christ’s have crucified the flesh with its passions and desires” (Galatians 5:24).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(cf. 6:1-2)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essentially the same thing.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“died to sin”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“body is dead because of sin”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is not being used for sin.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dead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“because of sin”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on account of sin.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 is life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because it has been made righteous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v. 3, 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sins have been blotted out through the sacrifice of Christ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11)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body is made alive to righteousness.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concern resurrection in last day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“mortal bodies”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immortal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(“this mortal must put on immortality” 1 Corinthians 15:53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6:4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“newness of life”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spiritual, but concerns the putting to use of our bodies as well.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6:13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members concerning the faculties of the body.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bodies were once serving sin – put to death – made alive to serve God.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possible because of the indwelling of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Spirit of Him who raised Jesus.”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Indebted to the spirit – in order to live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12-17)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12-13)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in order to have spiritual life we are debtors to the spirit.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 spiritually minded because fleshly mindedness is death.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then decide to put to death the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“deeds of the body.”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“Therefore put to death your members which are on the earth” (Colossians 3:5)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 continuous thing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time we are tempted to fulfill the fleshly lusts, we must put to death the flesh, and allow the spirit to take control.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14-15)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we are sons of God because we do what He says.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disposition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 of bondage = fear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 of adoption = appeal to God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“Abba, Father”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 of being moved by fear as slaves, we are moved by confident assurance and trust in God as Father.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16-17)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as children of God (because we are spiritually minded), we are heirs of God with Christ – to Glory.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sonship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“adoption”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sons,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confirmed by the HS telling us what to do, and our disposition as sons to do it.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we are willing to submit to God’s commands in spiritual mindedness we have the hope as heirs.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10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Christ we were dead – having a fleshly mind to fulfil the desires of the flesh – we lived for the flesh.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in order to be saved we set our mind on spiritual things and did what God said to do – obey the gospel and receive forgiveness in Christ.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continue to have spiritual life we must be spiritually minded – we must have the spiritual man as our priority – not fulfilling fleshly lusts, but following the will of God.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Christians are to think about life in a spiritual way.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 lives in such a way that serves, and is concerned about, this temporary life only. (Fleshly mindedness)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live for the eternal – i.e. the spiritual man!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7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4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6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73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1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6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7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46EE-2C9D-48F9-8343-96B52078F1D1}" type="datetimeFigureOut">
              <a:rPr lang="en-US" smtClean="0"/>
              <a:t>11/5/2016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3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996" y="1069886"/>
            <a:ext cx="4588565" cy="23876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97D5F4"/>
                </a:solidFill>
                <a:latin typeface="Agency FB" panose="020B0503020202020204" pitchFamily="34" charset="0"/>
              </a:rPr>
              <a:t>Spiritually Minded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1682" y="3344945"/>
            <a:ext cx="5097192" cy="1655762"/>
          </a:xfrm>
        </p:spPr>
        <p:txBody>
          <a:bodyPr>
            <a:no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“For to be carnally minded is death, but to be spiritually minded is life and peace”             (Romans 8:6).</a:t>
            </a:r>
          </a:p>
        </p:txBody>
      </p:sp>
    </p:spTree>
    <p:extLst>
      <p:ext uri="{BB962C8B-B14F-4D97-AF65-F5344CB8AC3E}">
        <p14:creationId xmlns:p14="http://schemas.microsoft.com/office/powerpoint/2010/main" val="40582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168177"/>
            <a:ext cx="589553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97D5F4"/>
                </a:solidFill>
                <a:latin typeface="Agency FB" panose="020B0503020202020204" pitchFamily="34" charset="0"/>
              </a:rPr>
              <a:t>Three </a:t>
            </a:r>
            <a:r>
              <a:rPr lang="en-US" sz="6700" b="1" u="sng" dirty="0">
                <a:solidFill>
                  <a:srgbClr val="97D5F4"/>
                </a:solidFill>
                <a:latin typeface="Agency FB" panose="020B0503020202020204" pitchFamily="34" charset="0"/>
              </a:rPr>
              <a:t>Laws</a:t>
            </a:r>
            <a:r>
              <a:rPr lang="en-US" sz="6700" b="1" dirty="0">
                <a:solidFill>
                  <a:srgbClr val="97D5F4"/>
                </a:solidFill>
                <a:latin typeface="Agency FB" panose="020B0503020202020204" pitchFamily="34" charset="0"/>
              </a:rPr>
              <a:t>                     </a:t>
            </a:r>
            <a:r>
              <a:rPr lang="en-US" sz="4000" i="1" dirty="0">
                <a:solidFill>
                  <a:srgbClr val="97D5F4"/>
                </a:solidFill>
                <a:latin typeface="Agency FB" panose="020B0503020202020204" pitchFamily="34" charset="0"/>
              </a:rPr>
              <a:t>(v. 1-4)</a:t>
            </a:r>
            <a:endParaRPr lang="en-US" sz="6000" i="1" dirty="0">
              <a:solidFill>
                <a:srgbClr val="97D5F4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772" y="1181686"/>
            <a:ext cx="5292745" cy="535979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b="1" i="1" u="sng" dirty="0">
                <a:solidFill>
                  <a:schemeClr val="bg1"/>
                </a:solidFill>
              </a:rPr>
              <a:t>“Spirit of life”</a:t>
            </a:r>
            <a:r>
              <a:rPr lang="en-US" sz="4400" b="1" dirty="0">
                <a:solidFill>
                  <a:schemeClr val="bg1"/>
                </a:solidFill>
              </a:rPr>
              <a:t> and </a:t>
            </a:r>
            <a:r>
              <a:rPr lang="en-US" sz="4400" b="1" i="1" u="sng" dirty="0">
                <a:solidFill>
                  <a:schemeClr val="bg1"/>
                </a:solidFill>
              </a:rPr>
              <a:t>“sin and death”</a:t>
            </a:r>
            <a:r>
              <a:rPr lang="en-US" sz="4400" b="1" i="1" dirty="0">
                <a:solidFill>
                  <a:schemeClr val="bg1"/>
                </a:solidFill>
              </a:rPr>
              <a:t> (v. 2)</a:t>
            </a:r>
          </a:p>
          <a:p>
            <a:pPr marL="0" indent="0" algn="ctr">
              <a:buNone/>
            </a:pPr>
            <a:r>
              <a:rPr lang="en-US" sz="4000" i="1" dirty="0">
                <a:solidFill>
                  <a:schemeClr val="bg1"/>
                </a:solidFill>
              </a:rPr>
              <a:t>– 7:7-12, 23; 6:20-21 –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Righteous Requirement of </a:t>
            </a:r>
            <a:r>
              <a:rPr lang="en-US" sz="4400" b="1" u="sng" dirty="0">
                <a:solidFill>
                  <a:schemeClr val="bg1"/>
                </a:solidFill>
              </a:rPr>
              <a:t>Old Law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i="1" dirty="0">
                <a:solidFill>
                  <a:schemeClr val="bg1"/>
                </a:solidFill>
              </a:rPr>
              <a:t>(v. 3-4)</a:t>
            </a:r>
          </a:p>
          <a:p>
            <a:pPr marL="0" indent="0" algn="ctr">
              <a:buNone/>
            </a:pPr>
            <a:r>
              <a:rPr lang="en-US" sz="4000" i="1" dirty="0">
                <a:solidFill>
                  <a:schemeClr val="bg1"/>
                </a:solidFill>
              </a:rPr>
              <a:t>– Sacrifice of Christ fulfills the righteous requirement in us (makes us righteous by washing away sins) – </a:t>
            </a:r>
          </a:p>
        </p:txBody>
      </p:sp>
    </p:spTree>
    <p:extLst>
      <p:ext uri="{BB962C8B-B14F-4D97-AF65-F5344CB8AC3E}">
        <p14:creationId xmlns:p14="http://schemas.microsoft.com/office/powerpoint/2010/main" val="20758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168177"/>
            <a:ext cx="6302326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97D5F4"/>
                </a:solidFill>
                <a:latin typeface="Agency FB" panose="020B0503020202020204" pitchFamily="34" charset="0"/>
              </a:rPr>
              <a:t>Spiritually Minded        </a:t>
            </a:r>
            <a:r>
              <a:rPr lang="en-US" sz="3600" i="1" dirty="0">
                <a:solidFill>
                  <a:srgbClr val="97D5F4"/>
                </a:solidFill>
                <a:latin typeface="Agency FB" panose="020B0503020202020204" pitchFamily="34" charset="0"/>
              </a:rPr>
              <a:t>(v. 5-9)</a:t>
            </a:r>
            <a:endParaRPr lang="en-US" sz="7200" i="1" dirty="0">
              <a:solidFill>
                <a:srgbClr val="97D5F4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772" y="1181686"/>
            <a:ext cx="5292745" cy="53597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100" b="1" dirty="0">
                <a:solidFill>
                  <a:schemeClr val="bg1"/>
                </a:solidFill>
              </a:rPr>
              <a:t>Mind of flesh or spirit?    </a:t>
            </a:r>
            <a:r>
              <a:rPr lang="en-US" sz="4100" b="1" i="1" dirty="0">
                <a:solidFill>
                  <a:schemeClr val="bg1"/>
                </a:solidFill>
              </a:rPr>
              <a:t>(v. 5-8)</a:t>
            </a:r>
          </a:p>
          <a:p>
            <a:pPr marL="0" indent="0" algn="ctr">
              <a:buNone/>
            </a:pPr>
            <a:r>
              <a:rPr lang="en-US" sz="3700" i="1" dirty="0">
                <a:solidFill>
                  <a:schemeClr val="bg1"/>
                </a:solidFill>
              </a:rPr>
              <a:t>– “spirit” = spirit of man (set in contrast to flesh) – </a:t>
            </a:r>
          </a:p>
          <a:p>
            <a:pPr marL="0" indent="0" algn="ctr">
              <a:buNone/>
            </a:pPr>
            <a:r>
              <a:rPr lang="en-US" sz="4100" b="1" dirty="0">
                <a:solidFill>
                  <a:schemeClr val="bg1"/>
                </a:solidFill>
              </a:rPr>
              <a:t>Are you Christ’s? </a:t>
            </a:r>
            <a:r>
              <a:rPr lang="en-US" sz="4100" b="1" i="1" dirty="0">
                <a:solidFill>
                  <a:schemeClr val="bg1"/>
                </a:solidFill>
              </a:rPr>
              <a:t>(v. 9)</a:t>
            </a:r>
          </a:p>
          <a:p>
            <a:pPr marL="0" indent="0" algn="ctr">
              <a:buNone/>
            </a:pPr>
            <a:r>
              <a:rPr lang="en-US" sz="3700" i="1" dirty="0">
                <a:solidFill>
                  <a:schemeClr val="bg1"/>
                </a:solidFill>
              </a:rPr>
              <a:t>– Christ’s = “spiritually minded” = indwelling of Christ’s Spirit through His word – </a:t>
            </a:r>
          </a:p>
        </p:txBody>
      </p:sp>
    </p:spTree>
    <p:extLst>
      <p:ext uri="{BB962C8B-B14F-4D97-AF65-F5344CB8AC3E}">
        <p14:creationId xmlns:p14="http://schemas.microsoft.com/office/powerpoint/2010/main" val="40856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54" y="168177"/>
            <a:ext cx="6302326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rgbClr val="97D5F4"/>
                </a:solidFill>
                <a:latin typeface="Agency FB" panose="020B0503020202020204" pitchFamily="34" charset="0"/>
              </a:rPr>
              <a:t>Debtors to the spirit    </a:t>
            </a:r>
            <a:r>
              <a:rPr lang="en-US" sz="3600" i="1" dirty="0">
                <a:solidFill>
                  <a:srgbClr val="97D5F4"/>
                </a:solidFill>
                <a:latin typeface="Agency FB" panose="020B0503020202020204" pitchFamily="34" charset="0"/>
              </a:rPr>
              <a:t>(v. 10-17)</a:t>
            </a:r>
            <a:endParaRPr lang="en-US" sz="7200" i="1" dirty="0">
              <a:solidFill>
                <a:srgbClr val="97D5F4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6772" y="1181686"/>
            <a:ext cx="5292745" cy="535979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Death and Resurrection   </a:t>
            </a:r>
            <a:r>
              <a:rPr lang="en-US" sz="4400" b="1" i="1" dirty="0">
                <a:solidFill>
                  <a:schemeClr val="bg1"/>
                </a:solidFill>
              </a:rPr>
              <a:t>(v. 10-11)</a:t>
            </a:r>
          </a:p>
          <a:p>
            <a:pPr marL="0" indent="0" algn="ctr">
              <a:buNone/>
            </a:pPr>
            <a:r>
              <a:rPr lang="en-US" sz="4000" i="1" dirty="0">
                <a:solidFill>
                  <a:schemeClr val="bg1"/>
                </a:solidFill>
              </a:rPr>
              <a:t>– Galatians 2:20; 5:24; Romans 6:1-2, 13 –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chemeClr val="bg1"/>
                </a:solidFill>
              </a:rPr>
              <a:t>Indebted to the spirit       </a:t>
            </a:r>
            <a:r>
              <a:rPr lang="en-US" sz="4400" b="1" i="1" dirty="0">
                <a:solidFill>
                  <a:schemeClr val="bg1"/>
                </a:solidFill>
              </a:rPr>
              <a:t>(v. 12-17)</a:t>
            </a:r>
          </a:p>
          <a:p>
            <a:pPr marL="0" indent="0" algn="ctr">
              <a:buNone/>
            </a:pPr>
            <a:r>
              <a:rPr lang="en-US" sz="4000" i="1" dirty="0">
                <a:solidFill>
                  <a:schemeClr val="bg1"/>
                </a:solidFill>
              </a:rPr>
              <a:t>– Colossians 3:5;               (v. 15, 16)                    “spirit” = disposition – </a:t>
            </a:r>
          </a:p>
        </p:txBody>
      </p:sp>
    </p:spTree>
    <p:extLst>
      <p:ext uri="{BB962C8B-B14F-4D97-AF65-F5344CB8AC3E}">
        <p14:creationId xmlns:p14="http://schemas.microsoft.com/office/powerpoint/2010/main" val="14036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5996" y="1069886"/>
            <a:ext cx="4588565" cy="2387600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97D5F4"/>
                </a:solidFill>
                <a:latin typeface="Agency FB" panose="020B0503020202020204" pitchFamily="34" charset="0"/>
              </a:rPr>
              <a:t>Spiritually Minded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61682" y="3344945"/>
            <a:ext cx="5097192" cy="1655762"/>
          </a:xfrm>
        </p:spPr>
        <p:txBody>
          <a:bodyPr>
            <a:no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“For to be carnally minded is death, but to be spiritually minded is life and peace”             (Romans 8:6).</a:t>
            </a:r>
          </a:p>
        </p:txBody>
      </p:sp>
    </p:spTree>
    <p:extLst>
      <p:ext uri="{BB962C8B-B14F-4D97-AF65-F5344CB8AC3E}">
        <p14:creationId xmlns:p14="http://schemas.microsoft.com/office/powerpoint/2010/main" val="15781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</TotalTime>
  <Words>2178</Words>
  <Application>Microsoft Office PowerPoint</Application>
  <PresentationFormat>Widescreen</PresentationFormat>
  <Paragraphs>132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 Light</vt:lpstr>
      <vt:lpstr>Calibri</vt:lpstr>
      <vt:lpstr>Wingdings</vt:lpstr>
      <vt:lpstr>Times New Roman</vt:lpstr>
      <vt:lpstr>Agency FB</vt:lpstr>
      <vt:lpstr>Office Theme</vt:lpstr>
      <vt:lpstr>Spiritually Minded</vt:lpstr>
      <vt:lpstr>Three Laws                     (v. 1-4)</vt:lpstr>
      <vt:lpstr>Spiritually Minded        (v. 5-9)</vt:lpstr>
      <vt:lpstr>Debtors to the spirit    (v. 10-17)</vt:lpstr>
      <vt:lpstr>Spiritually Minded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Stan Cox</cp:lastModifiedBy>
  <cp:revision>15</cp:revision>
  <dcterms:created xsi:type="dcterms:W3CDTF">2016-09-03T20:00:47Z</dcterms:created>
  <dcterms:modified xsi:type="dcterms:W3CDTF">2016-11-05T19:39:56Z</dcterms:modified>
</cp:coreProperties>
</file>