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4461F-8688-43EA-84EB-E6E64EF91014}" v="784" dt="2023-11-27T01:16:18.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8" autoAdjust="0"/>
    <p:restoredTop sz="49062" autoAdjust="0"/>
  </p:normalViewPr>
  <p:slideViewPr>
    <p:cSldViewPr snapToGrid="0">
      <p:cViewPr varScale="1">
        <p:scale>
          <a:sx n="35" d="100"/>
          <a:sy n="35" d="100"/>
        </p:scale>
        <p:origin x="662"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4244461F-8688-43EA-84EB-E6E64EF91014}"/>
    <pc:docChg chg="custSel addSld modSld">
      <pc:chgData name="Stan Cox" userId="9376f276357bfffd" providerId="LiveId" clId="{4244461F-8688-43EA-84EB-E6E64EF91014}" dt="2023-11-27T01:16:18.903" v="1914" actId="20577"/>
      <pc:docMkLst>
        <pc:docMk/>
      </pc:docMkLst>
      <pc:sldChg chg="modSp mod modTransition">
        <pc:chgData name="Stan Cox" userId="9376f276357bfffd" providerId="LiveId" clId="{4244461F-8688-43EA-84EB-E6E64EF91014}" dt="2023-11-16T16:55:14.658" v="1912" actId="114"/>
        <pc:sldMkLst>
          <pc:docMk/>
          <pc:sldMk cId="3844421976" sldId="256"/>
        </pc:sldMkLst>
        <pc:spChg chg="mod">
          <ac:chgData name="Stan Cox" userId="9376f276357bfffd" providerId="LiveId" clId="{4244461F-8688-43EA-84EB-E6E64EF91014}" dt="2023-11-16T16:55:14.658" v="1912" actId="114"/>
          <ac:spMkLst>
            <pc:docMk/>
            <pc:sldMk cId="3844421976" sldId="256"/>
            <ac:spMk id="3" creationId="{94818AB5-26FC-6E2D-E37A-C1B9DDAAA8AA}"/>
          </ac:spMkLst>
        </pc:spChg>
      </pc:sldChg>
      <pc:sldChg chg="modSp mod modTransition modAnim modNotesTx">
        <pc:chgData name="Stan Cox" userId="9376f276357bfffd" providerId="LiveId" clId="{4244461F-8688-43EA-84EB-E6E64EF91014}" dt="2023-11-27T01:16:01.267" v="1913" actId="20577"/>
        <pc:sldMkLst>
          <pc:docMk/>
          <pc:sldMk cId="1883297123" sldId="257"/>
        </pc:sldMkLst>
        <pc:spChg chg="mod">
          <ac:chgData name="Stan Cox" userId="9376f276357bfffd" providerId="LiveId" clId="{4244461F-8688-43EA-84EB-E6E64EF91014}" dt="2023-11-15T21:55:34.375" v="90" actId="14100"/>
          <ac:spMkLst>
            <pc:docMk/>
            <pc:sldMk cId="1883297123" sldId="257"/>
            <ac:spMk id="2" creationId="{0CEB0AA5-C574-F5E7-EB5C-B1F81502137F}"/>
          </ac:spMkLst>
        </pc:spChg>
        <pc:spChg chg="mod">
          <ac:chgData name="Stan Cox" userId="9376f276357bfffd" providerId="LiveId" clId="{4244461F-8688-43EA-84EB-E6E64EF91014}" dt="2023-11-27T01:16:01.267" v="1913" actId="20577"/>
          <ac:spMkLst>
            <pc:docMk/>
            <pc:sldMk cId="1883297123" sldId="257"/>
            <ac:spMk id="3" creationId="{94818AB5-26FC-6E2D-E37A-C1B9DDAAA8AA}"/>
          </ac:spMkLst>
        </pc:spChg>
        <pc:picChg chg="mod">
          <ac:chgData name="Stan Cox" userId="9376f276357bfffd" providerId="LiveId" clId="{4244461F-8688-43EA-84EB-E6E64EF91014}" dt="2023-11-15T21:55:16.267" v="88" actId="14100"/>
          <ac:picMkLst>
            <pc:docMk/>
            <pc:sldMk cId="1883297123" sldId="257"/>
            <ac:picMk id="5" creationId="{D23FC565-21EF-B5F2-3B19-1E7499A909E4}"/>
          </ac:picMkLst>
        </pc:picChg>
      </pc:sldChg>
      <pc:sldChg chg="modSp add mod modAnim modNotesTx">
        <pc:chgData name="Stan Cox" userId="9376f276357bfffd" providerId="LiveId" clId="{4244461F-8688-43EA-84EB-E6E64EF91014}" dt="2023-11-27T01:16:18.903" v="1914" actId="20577"/>
        <pc:sldMkLst>
          <pc:docMk/>
          <pc:sldMk cId="2435529589" sldId="258"/>
        </pc:sldMkLst>
        <pc:spChg chg="mod">
          <ac:chgData name="Stan Cox" userId="9376f276357bfffd" providerId="LiveId" clId="{4244461F-8688-43EA-84EB-E6E64EF91014}" dt="2023-11-16T16:02:54.142" v="433" actId="6549"/>
          <ac:spMkLst>
            <pc:docMk/>
            <pc:sldMk cId="2435529589" sldId="258"/>
            <ac:spMk id="2" creationId="{0CEB0AA5-C574-F5E7-EB5C-B1F81502137F}"/>
          </ac:spMkLst>
        </pc:spChg>
        <pc:spChg chg="mod">
          <ac:chgData name="Stan Cox" userId="9376f276357bfffd" providerId="LiveId" clId="{4244461F-8688-43EA-84EB-E6E64EF91014}" dt="2023-11-27T01:16:18.903" v="1914" actId="20577"/>
          <ac:spMkLst>
            <pc:docMk/>
            <pc:sldMk cId="2435529589" sldId="258"/>
            <ac:spMk id="3" creationId="{94818AB5-26FC-6E2D-E37A-C1B9DDAAA8AA}"/>
          </ac:spMkLst>
        </pc:spChg>
      </pc:sldChg>
      <pc:sldChg chg="modSp add mod modAnim modNotesTx">
        <pc:chgData name="Stan Cox" userId="9376f276357bfffd" providerId="LiveId" clId="{4244461F-8688-43EA-84EB-E6E64EF91014}" dt="2023-11-16T16:36:11.807" v="1911" actId="20577"/>
        <pc:sldMkLst>
          <pc:docMk/>
          <pc:sldMk cId="2093461473" sldId="259"/>
        </pc:sldMkLst>
        <pc:spChg chg="mod">
          <ac:chgData name="Stan Cox" userId="9376f276357bfffd" providerId="LiveId" clId="{4244461F-8688-43EA-84EB-E6E64EF91014}" dt="2023-11-16T16:16:26.223" v="1040" actId="20577"/>
          <ac:spMkLst>
            <pc:docMk/>
            <pc:sldMk cId="2093461473" sldId="259"/>
            <ac:spMk id="2" creationId="{0CEB0AA5-C574-F5E7-EB5C-B1F81502137F}"/>
          </ac:spMkLst>
        </pc:spChg>
        <pc:spChg chg="mod">
          <ac:chgData name="Stan Cox" userId="9376f276357bfffd" providerId="LiveId" clId="{4244461F-8688-43EA-84EB-E6E64EF91014}" dt="2023-11-16T16:24:37.154" v="1581" actId="6549"/>
          <ac:spMkLst>
            <pc:docMk/>
            <pc:sldMk cId="2093461473" sldId="259"/>
            <ac:spMk id="3" creationId="{94818AB5-26FC-6E2D-E37A-C1B9DDAAA8AA}"/>
          </ac:spMkLst>
        </pc:spChg>
      </pc:sldChg>
      <pc:sldChg chg="modSp add mod modNotesTx">
        <pc:chgData name="Stan Cox" userId="9376f276357bfffd" providerId="LiveId" clId="{4244461F-8688-43EA-84EB-E6E64EF91014}" dt="2023-11-16T16:33:59.463" v="1861" actId="114"/>
        <pc:sldMkLst>
          <pc:docMk/>
          <pc:sldMk cId="2325066061" sldId="260"/>
        </pc:sldMkLst>
        <pc:spChg chg="mod">
          <ac:chgData name="Stan Cox" userId="9376f276357bfffd" providerId="LiveId" clId="{4244461F-8688-43EA-84EB-E6E64EF91014}" dt="2023-11-16T16:30:41.461" v="1630" actId="20577"/>
          <ac:spMkLst>
            <pc:docMk/>
            <pc:sldMk cId="2325066061" sldId="260"/>
            <ac:spMk id="2" creationId="{0CEB0AA5-C574-F5E7-EB5C-B1F81502137F}"/>
          </ac:spMkLst>
        </pc:spChg>
        <pc:spChg chg="mod">
          <ac:chgData name="Stan Cox" userId="9376f276357bfffd" providerId="LiveId" clId="{4244461F-8688-43EA-84EB-E6E64EF91014}" dt="2023-11-16T16:31:59.908" v="1686" actId="122"/>
          <ac:spMkLst>
            <pc:docMk/>
            <pc:sldMk cId="2325066061" sldId="260"/>
            <ac:spMk id="3" creationId="{94818AB5-26FC-6E2D-E37A-C1B9DDAAA8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ACD9B-E9AC-4C71-9F73-F65B31C693F0}" type="datetimeFigureOut">
              <a:rPr lang="en-US" smtClean="0"/>
              <a:t>11/26/2023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0D5AF-0FB4-4856-B27E-01E6B5E5738A}" type="slidenum">
              <a:rPr lang="en-US" smtClean="0"/>
              <a:t>‹#›</a:t>
            </a:fld>
            <a:endParaRPr lang="en-US"/>
          </a:p>
        </p:txBody>
      </p:sp>
    </p:spTree>
    <p:extLst>
      <p:ext uri="{BB962C8B-B14F-4D97-AF65-F5344CB8AC3E}">
        <p14:creationId xmlns:p14="http://schemas.microsoft.com/office/powerpoint/2010/main" val="348281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CHRIST HAS DONE, IS DOING, AND WILL DO</a:t>
            </a:r>
          </a:p>
          <a:p>
            <a:r>
              <a:rPr lang="en-US" dirty="0"/>
              <a:t>INTRODUCTION:</a:t>
            </a:r>
          </a:p>
          <a:p>
            <a:pPr marL="171450" indent="-171450">
              <a:buFont typeface="Arial" panose="020B0604020202020204" pitchFamily="34" charset="0"/>
              <a:buChar char="•"/>
            </a:pPr>
            <a:r>
              <a:rPr lang="en-US" dirty="0"/>
              <a:t>The first epistle of the apostle Peter was evidently intended to assist early disciples in dealing with persecution. </a:t>
            </a:r>
          </a:p>
          <a:p>
            <a:pPr marL="628650" lvl="1" indent="-171450">
              <a:buFont typeface="Arial" panose="020B0604020202020204" pitchFamily="34" charset="0"/>
              <a:buChar char="•"/>
            </a:pPr>
            <a:r>
              <a:rPr lang="en-US" dirty="0"/>
              <a:t>The inspired writer points them and us to Jesus who left us an example of how to handle suffering</a:t>
            </a:r>
          </a:p>
          <a:p>
            <a:pPr marL="628650" lvl="1" indent="-171450">
              <a:buFont typeface="Arial" panose="020B0604020202020204" pitchFamily="34" charset="0"/>
              <a:buChar char="•"/>
            </a:pPr>
            <a:r>
              <a:rPr lang="en-US" dirty="0"/>
              <a:t>He explains how that Christ suffered for our sins, the just for the unjust, so that He might bring us to God.</a:t>
            </a:r>
          </a:p>
          <a:p>
            <a:pPr marL="628650" lvl="1" indent="-171450">
              <a:buFont typeface="Arial" panose="020B0604020202020204" pitchFamily="34" charset="0"/>
              <a:buChar char="•"/>
            </a:pPr>
            <a:r>
              <a:rPr lang="en-US" dirty="0"/>
              <a:t>Then to remind us of the greatness, grandeur, and glory of our Savior, Peter says—</a:t>
            </a:r>
          </a:p>
          <a:p>
            <a:r>
              <a:rPr lang="en-US" dirty="0"/>
              <a:t>(1 Peter 3:21-22), “There is also an antitype which now saves us—baptism (not the removal of the filth of the flesh, but the answer of a good conscience toward God), through the resurrection of Jesus Christ, </a:t>
            </a:r>
            <a:r>
              <a:rPr lang="en-US" baseline="30000" dirty="0"/>
              <a:t>22</a:t>
            </a:r>
            <a:r>
              <a:rPr lang="en-US" dirty="0"/>
              <a:t> who has gone into heaven and is at the right hand of God, angels and authorities and powers having been made subject to Him.”</a:t>
            </a:r>
          </a:p>
          <a:p>
            <a:pPr marL="171450" indent="-171450">
              <a:buFont typeface="Arial" panose="020B0604020202020204" pitchFamily="34" charset="0"/>
              <a:buChar char="•"/>
            </a:pPr>
            <a:r>
              <a:rPr lang="en-US" dirty="0"/>
              <a:t>The apostle has just said that baptism now saves us by the resurrection of Jesus Christ.</a:t>
            </a:r>
          </a:p>
          <a:p>
            <a:pPr marL="628650" lvl="1" indent="-171450">
              <a:buFont typeface="Arial" panose="020B0604020202020204" pitchFamily="34" charset="0"/>
              <a:buChar char="•"/>
            </a:pPr>
            <a:r>
              <a:rPr lang="en-US" dirty="0"/>
              <a:t>And in our text, he summarizes WHAT JESUS CHRIST HAS DONE, AND IS DOING!</a:t>
            </a:r>
          </a:p>
          <a:p>
            <a:pPr marL="628650" lvl="1" indent="-171450">
              <a:buFont typeface="Arial" panose="020B0604020202020204" pitchFamily="34" charset="0"/>
              <a:buChar char="•"/>
            </a:pPr>
            <a:r>
              <a:rPr lang="en-US" dirty="0"/>
              <a:t>Let’s examine the truths in turn</a:t>
            </a:r>
          </a:p>
          <a:p>
            <a:endParaRPr lang="en-US" dirty="0"/>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From Sermon outline on Facebook by Wayne Walker</a:t>
            </a:r>
          </a:p>
          <a:p>
            <a:endParaRPr lang="en-US" dirty="0"/>
          </a:p>
        </p:txBody>
      </p:sp>
      <p:sp>
        <p:nvSpPr>
          <p:cNvPr id="4" name="Slide Number Placeholder 3"/>
          <p:cNvSpPr>
            <a:spLocks noGrp="1"/>
          </p:cNvSpPr>
          <p:nvPr>
            <p:ph type="sldNum" sz="quarter" idx="5"/>
          </p:nvPr>
        </p:nvSpPr>
        <p:spPr/>
        <p:txBody>
          <a:bodyPr/>
          <a:lstStyle/>
          <a:p>
            <a:fld id="{E990D5AF-0FB4-4856-B27E-01E6B5E5738A}" type="slidenum">
              <a:rPr lang="en-US" smtClean="0"/>
              <a:t>1</a:t>
            </a:fld>
            <a:endParaRPr lang="en-US"/>
          </a:p>
        </p:txBody>
      </p:sp>
    </p:spTree>
    <p:extLst>
      <p:ext uri="{BB962C8B-B14F-4D97-AF65-F5344CB8AC3E}">
        <p14:creationId xmlns:p14="http://schemas.microsoft.com/office/powerpoint/2010/main" val="352593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HE HAS DONE</a:t>
            </a:r>
          </a:p>
          <a:p>
            <a:pPr marL="0" indent="0">
              <a:buFont typeface="Arial" panose="020B0604020202020204" pitchFamily="34" charset="0"/>
              <a:buNone/>
            </a:pPr>
            <a:r>
              <a:rPr lang="en-US" b="1" dirty="0"/>
              <a:t>He has gone into heaven—the ascension of Christ</a:t>
            </a:r>
          </a:p>
          <a:p>
            <a:pPr marL="0" indent="0">
              <a:buFont typeface="Arial" panose="020B0604020202020204" pitchFamily="34" charset="0"/>
              <a:buNone/>
            </a:pPr>
            <a:r>
              <a:rPr lang="en-US" b="1" dirty="0"/>
              <a:t>(Luke  24:50-52), </a:t>
            </a:r>
            <a:r>
              <a:rPr lang="en-US" i="1" dirty="0"/>
              <a:t>“And He led them out as far as Bethany, and He lifted up His hands and blessed them. </a:t>
            </a:r>
            <a:r>
              <a:rPr lang="en-US" i="1" baseline="30000" dirty="0"/>
              <a:t>51</a:t>
            </a:r>
            <a:r>
              <a:rPr lang="en-US" i="1" dirty="0"/>
              <a:t> Now it came to pass, while He blessed them, that He was parted from them and carried up into heaven. </a:t>
            </a:r>
            <a:r>
              <a:rPr lang="en-US" i="1" baseline="30000" dirty="0"/>
              <a:t>52</a:t>
            </a:r>
            <a:r>
              <a:rPr lang="en-US" i="1" dirty="0"/>
              <a:t> And they worshiped Him, and returned to Jerusalem with great joy.”</a:t>
            </a:r>
          </a:p>
          <a:p>
            <a:pPr marL="171450" lvl="0" indent="-171450">
              <a:buFont typeface="Arial" panose="020B0604020202020204" pitchFamily="34" charset="0"/>
              <a:buChar char="•"/>
            </a:pPr>
            <a:r>
              <a:rPr lang="en-US" b="1" dirty="0"/>
              <a:t>[CLICK] Why did Jesus go back to heaven?</a:t>
            </a:r>
          </a:p>
          <a:p>
            <a:pPr marL="628650" lvl="1" indent="-171450">
              <a:buFont typeface="Arial" panose="020B0604020202020204" pitchFamily="34" charset="0"/>
              <a:buChar char="•"/>
            </a:pPr>
            <a:r>
              <a:rPr lang="en-US" dirty="0"/>
              <a:t>To fulfill Old Testament prophecy</a:t>
            </a:r>
          </a:p>
          <a:p>
            <a:pPr marL="0" lvl="0" indent="0">
              <a:buFont typeface="Arial" panose="020B0604020202020204" pitchFamily="34" charset="0"/>
              <a:buNone/>
            </a:pPr>
            <a:r>
              <a:rPr lang="en-US" b="1" dirty="0"/>
              <a:t>(Daniel 7:13-14), </a:t>
            </a:r>
            <a:r>
              <a:rPr lang="en-US" i="1" dirty="0"/>
              <a:t>“I was watching in the night visions, and behold, One like the Son of Man, coming with the clouds of heaven! He came to the Ancient of Days, and they brought Him near before Him. </a:t>
            </a:r>
            <a:r>
              <a:rPr lang="en-US" i="1" baseline="30000" dirty="0"/>
              <a:t>14</a:t>
            </a:r>
            <a:r>
              <a:rPr lang="en-US" i="1" dirty="0"/>
              <a:t> Then to Him was given dominion and glory and a kingdom, that all peoples, nations, and languages should serve Him. His dominion is an everlasting dominion, which shall not pass away, and His kingdom the one which shall not be destroyed.”</a:t>
            </a:r>
          </a:p>
          <a:p>
            <a:pPr marL="628650" lvl="1" indent="-171450">
              <a:buFont typeface="Arial" panose="020B0604020202020204" pitchFamily="34" charset="0"/>
              <a:buChar char="•"/>
            </a:pPr>
            <a:r>
              <a:rPr lang="en-US" dirty="0"/>
              <a:t>To send the Holy Spirit to guide the apostles in revealing all truth</a:t>
            </a:r>
          </a:p>
          <a:p>
            <a:pPr marL="0" lvl="0" indent="0">
              <a:buFont typeface="Arial" panose="020B0604020202020204" pitchFamily="34" charset="0"/>
              <a:buNone/>
            </a:pPr>
            <a:r>
              <a:rPr lang="en-US" b="1" dirty="0"/>
              <a:t>(John 16:7-13), </a:t>
            </a:r>
            <a:r>
              <a:rPr lang="en-US" i="1" dirty="0"/>
              <a:t>“Nevertheless I tell you the truth. </a:t>
            </a:r>
            <a:r>
              <a:rPr lang="en-US" i="1" u="sng" dirty="0"/>
              <a:t>It is to your advantage that I go away</a:t>
            </a:r>
            <a:r>
              <a:rPr lang="en-US" i="1" dirty="0"/>
              <a:t>; for if I do not go away, the Helper will not come to you; but if I depart, I will send Him to you. </a:t>
            </a:r>
            <a:r>
              <a:rPr lang="en-US" i="1" baseline="30000" dirty="0"/>
              <a:t>8</a:t>
            </a:r>
            <a:r>
              <a:rPr lang="en-US" i="1" dirty="0"/>
              <a:t> And when He has come, He will convict the world of sin, and of righteousness, and of judgment: </a:t>
            </a:r>
            <a:r>
              <a:rPr lang="en-US" i="1" baseline="30000" dirty="0"/>
              <a:t>9</a:t>
            </a:r>
            <a:r>
              <a:rPr lang="en-US" i="1" dirty="0"/>
              <a:t> of sin, because they do not believe in Me; </a:t>
            </a:r>
            <a:r>
              <a:rPr lang="en-US" i="1" baseline="30000" dirty="0"/>
              <a:t>10</a:t>
            </a:r>
            <a:r>
              <a:rPr lang="en-US" i="1" dirty="0"/>
              <a:t> of righteousness, because I go to My Father and you see Me no more; </a:t>
            </a:r>
            <a:r>
              <a:rPr lang="en-US" i="1" baseline="30000" dirty="0"/>
              <a:t>11</a:t>
            </a:r>
            <a:r>
              <a:rPr lang="en-US" i="1" dirty="0"/>
              <a:t> of judgment, because the ruler of this world is judged. </a:t>
            </a:r>
            <a:r>
              <a:rPr lang="en-US" i="1" baseline="30000" dirty="0"/>
              <a:t>12</a:t>
            </a:r>
            <a:r>
              <a:rPr lang="en-US" i="1" dirty="0"/>
              <a:t>  I still have many things to say to you, but you cannot bear them now. </a:t>
            </a:r>
            <a:r>
              <a:rPr lang="en-US" i="1" baseline="30000" dirty="0"/>
              <a:t>13</a:t>
            </a:r>
            <a:r>
              <a:rPr lang="en-US" i="1" dirty="0"/>
              <a:t> However, when He, the Spirit of truth, has come, He will guide you into all truth; for He will not speak on His own authority, but whatever He hears He will speak; and He will tell you things to come.”</a:t>
            </a:r>
          </a:p>
          <a:p>
            <a:pPr marL="628650" lvl="1" indent="-171450">
              <a:buFont typeface="Arial" panose="020B0604020202020204" pitchFamily="34" charset="0"/>
              <a:buChar char="•"/>
            </a:pPr>
            <a:r>
              <a:rPr lang="en-US" dirty="0"/>
              <a:t>To give gifts for the growth and development of the church</a:t>
            </a:r>
          </a:p>
          <a:p>
            <a:pPr marL="0" lvl="0" indent="0">
              <a:buFont typeface="Arial" panose="020B0604020202020204" pitchFamily="34" charset="0"/>
              <a:buNone/>
            </a:pPr>
            <a:r>
              <a:rPr lang="en-US" b="1" dirty="0"/>
              <a:t>(Ephesians 4:7-12), </a:t>
            </a:r>
            <a:r>
              <a:rPr lang="en-US" i="1" dirty="0"/>
              <a:t>“But to each one of us grace was given according to the measure of Christ’s gift. </a:t>
            </a:r>
            <a:r>
              <a:rPr lang="en-US" i="1" baseline="30000" dirty="0"/>
              <a:t>8</a:t>
            </a:r>
            <a:r>
              <a:rPr lang="en-US" i="1" dirty="0"/>
              <a:t> Therefore He says: “When He ascended on high, He led captivity captive, </a:t>
            </a:r>
            <a:r>
              <a:rPr lang="en-US" i="1" u="sng" dirty="0"/>
              <a:t>and gave gifts to men</a:t>
            </a:r>
            <a:r>
              <a:rPr lang="en-US" i="1" dirty="0"/>
              <a:t>.” </a:t>
            </a:r>
            <a:r>
              <a:rPr lang="en-US" i="1" baseline="30000" dirty="0"/>
              <a:t>9</a:t>
            </a:r>
            <a:r>
              <a:rPr lang="en-US" i="1" dirty="0"/>
              <a:t> (Now this, “He ascended”—what does it mean but that He also first descended into the lower parts of the earth? </a:t>
            </a:r>
            <a:r>
              <a:rPr lang="en-US" i="1" baseline="30000" dirty="0"/>
              <a:t>10</a:t>
            </a:r>
            <a:r>
              <a:rPr lang="en-US" i="1" dirty="0"/>
              <a:t> He who descended is also the One who ascended far above all the heavens, that He might fill all things.) </a:t>
            </a:r>
            <a:r>
              <a:rPr lang="en-US" i="1" baseline="30000" dirty="0"/>
              <a:t>11</a:t>
            </a:r>
            <a:r>
              <a:rPr lang="en-US" i="1" dirty="0"/>
              <a:t> And He Himself gave some to be apostles, some prophets, some evangelists, and some pastors and teachers, </a:t>
            </a:r>
            <a:r>
              <a:rPr lang="en-US" i="1" baseline="30000" dirty="0"/>
              <a:t>12</a:t>
            </a:r>
            <a:r>
              <a:rPr lang="en-US" i="1" dirty="0"/>
              <a:t> for the equipping of the saints for the work of ministry, for the edifying of the body of Christ.”</a:t>
            </a:r>
          </a:p>
          <a:p>
            <a:pPr marL="171450" lvl="0" indent="-171450">
              <a:buFont typeface="Arial" panose="020B0604020202020204" pitchFamily="34" charset="0"/>
              <a:buChar char="•"/>
            </a:pPr>
            <a:r>
              <a:rPr lang="en-US" b="1" dirty="0"/>
              <a:t>[CLICK] At His ascension there was a promise of His return </a:t>
            </a:r>
          </a:p>
          <a:p>
            <a:pPr marL="0" lvl="0" indent="0">
              <a:buFont typeface="Arial" panose="020B0604020202020204" pitchFamily="34" charset="0"/>
              <a:buNone/>
            </a:pPr>
            <a:r>
              <a:rPr lang="en-US" b="1" dirty="0"/>
              <a:t>(Acts 1:9-11), </a:t>
            </a:r>
            <a:r>
              <a:rPr lang="en-US" i="1" dirty="0"/>
              <a:t>“Now when He had spoken these things, while they watched, He was taken up, and a cloud received Him out of their sight. </a:t>
            </a:r>
            <a:r>
              <a:rPr lang="en-US" i="1" baseline="30000" dirty="0"/>
              <a:t>10</a:t>
            </a:r>
            <a:r>
              <a:rPr lang="en-US" i="1" dirty="0"/>
              <a:t> And while they looked steadfastly toward heaven as He went up, behold, two men stood by them in white apparel, </a:t>
            </a:r>
            <a:r>
              <a:rPr lang="en-US" i="1" baseline="30000" dirty="0"/>
              <a:t>11</a:t>
            </a:r>
            <a:r>
              <a:rPr lang="en-US" i="1" dirty="0"/>
              <a:t> who also said, “Men of Galilee, why do you stand gazing up into heaven? </a:t>
            </a:r>
            <a:r>
              <a:rPr lang="en-US" i="1" u="sng" dirty="0"/>
              <a:t>This same Jesus, who was taken up from you into heaven, will so come in like manner as you saw Him go into heaven</a:t>
            </a:r>
            <a:r>
              <a:rPr lang="en-US" i="1" dirty="0"/>
              <a:t>.”</a:t>
            </a:r>
            <a:endParaRPr lang="en-US" dirty="0"/>
          </a:p>
        </p:txBody>
      </p:sp>
      <p:sp>
        <p:nvSpPr>
          <p:cNvPr id="4" name="Slide Number Placeholder 3"/>
          <p:cNvSpPr>
            <a:spLocks noGrp="1"/>
          </p:cNvSpPr>
          <p:nvPr>
            <p:ph type="sldNum" sz="quarter" idx="5"/>
          </p:nvPr>
        </p:nvSpPr>
        <p:spPr/>
        <p:txBody>
          <a:bodyPr/>
          <a:lstStyle/>
          <a:p>
            <a:fld id="{E990D5AF-0FB4-4856-B27E-01E6B5E5738A}" type="slidenum">
              <a:rPr lang="en-US" smtClean="0"/>
              <a:t>2</a:t>
            </a:fld>
            <a:endParaRPr lang="en-US"/>
          </a:p>
        </p:txBody>
      </p:sp>
    </p:spTree>
    <p:extLst>
      <p:ext uri="{BB962C8B-B14F-4D97-AF65-F5344CB8AC3E}">
        <p14:creationId xmlns:p14="http://schemas.microsoft.com/office/powerpoint/2010/main" val="66339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HE IS DOING</a:t>
            </a:r>
          </a:p>
          <a:p>
            <a:pPr marL="171450" indent="-171450">
              <a:buFont typeface="Arial" panose="020B0604020202020204" pitchFamily="34" charset="0"/>
              <a:buChar char="•"/>
            </a:pPr>
            <a:r>
              <a:rPr lang="en-US" b="1" dirty="0"/>
              <a:t>He is sitting at the right hand of God—did this at ascension.</a:t>
            </a:r>
          </a:p>
          <a:p>
            <a:pPr marL="0" indent="0">
              <a:buFont typeface="Arial" panose="020B0604020202020204" pitchFamily="34" charset="0"/>
              <a:buNone/>
            </a:pPr>
            <a:r>
              <a:rPr lang="en-US" b="1" dirty="0"/>
              <a:t>(Mark 16:19-20), </a:t>
            </a:r>
            <a:r>
              <a:rPr lang="en-US" i="1" dirty="0"/>
              <a:t>“So then, after the Lord had spoken to them, He was received up into heaven, </a:t>
            </a:r>
            <a:r>
              <a:rPr lang="en-US" i="1" u="sng" dirty="0"/>
              <a:t>and sat down at the right hand of God</a:t>
            </a:r>
            <a:r>
              <a:rPr lang="en-US" i="1" dirty="0"/>
              <a:t>. </a:t>
            </a:r>
            <a:r>
              <a:rPr lang="en-US" i="1" baseline="30000" dirty="0"/>
              <a:t>20</a:t>
            </a:r>
            <a:r>
              <a:rPr lang="en-US" i="1" dirty="0"/>
              <a:t> And they went out and preached everywhere, the Lord working with them and confirming the word through the accompanying signs. Amen.”</a:t>
            </a:r>
          </a:p>
          <a:p>
            <a:pPr marL="171450" indent="-171450">
              <a:buFont typeface="Arial" panose="020B0604020202020204" pitchFamily="34" charset="0"/>
              <a:buChar char="•"/>
            </a:pPr>
            <a:r>
              <a:rPr lang="en-US" b="1" dirty="0"/>
              <a:t>[CLICK] What is the significance of His sitting at the Father’s right hand?</a:t>
            </a:r>
          </a:p>
          <a:p>
            <a:pPr marL="628650" lvl="1" indent="-171450">
              <a:buFont typeface="Arial" panose="020B0604020202020204" pitchFamily="34" charset="0"/>
              <a:buChar char="•"/>
            </a:pPr>
            <a:r>
              <a:rPr lang="en-US" dirty="0"/>
              <a:t>King on His throne.</a:t>
            </a:r>
          </a:p>
          <a:p>
            <a:pPr marL="0" lvl="0" indent="0">
              <a:buFont typeface="Arial" panose="020B0604020202020204" pitchFamily="34" charset="0"/>
              <a:buNone/>
            </a:pPr>
            <a:r>
              <a:rPr lang="en-US" b="1" dirty="0"/>
              <a:t>(Acts 2:29-35), </a:t>
            </a:r>
            <a:r>
              <a:rPr lang="en-US" i="1" dirty="0"/>
              <a:t>“Men and brethren, let me speak freely to you of the patriarch David, that he is both dead and buried, and his tomb is with us to this day. </a:t>
            </a:r>
            <a:r>
              <a:rPr lang="en-US" i="1" baseline="30000" dirty="0"/>
              <a:t>30</a:t>
            </a:r>
            <a:r>
              <a:rPr lang="en-US" i="1" dirty="0"/>
              <a:t> Therefore, being a prophet, and knowing that God had sworn with an oath to him that of the fruit of his body, according to the flesh, He would raise up the Christ </a:t>
            </a:r>
            <a:r>
              <a:rPr lang="en-US" i="1" u="sng" dirty="0"/>
              <a:t>to sit on his throne, </a:t>
            </a:r>
            <a:r>
              <a:rPr lang="en-US" i="1" u="sng" baseline="30000" dirty="0"/>
              <a:t>31</a:t>
            </a:r>
            <a:r>
              <a:rPr lang="en-US" i="1" u="sng" dirty="0"/>
              <a:t> he, foreseeing this, spoke concerning the resurrection of the Christ</a:t>
            </a:r>
            <a:r>
              <a:rPr lang="en-US" i="1" dirty="0"/>
              <a:t>, that His soul was not left in Hades, nor did His flesh see corruption. </a:t>
            </a:r>
            <a:r>
              <a:rPr lang="en-US" i="1" baseline="30000" dirty="0"/>
              <a:t>32</a:t>
            </a:r>
            <a:r>
              <a:rPr lang="en-US" i="1" dirty="0"/>
              <a:t> This Jesus God has raised up, of which we are all witnesses. </a:t>
            </a:r>
            <a:r>
              <a:rPr lang="en-US" i="1" baseline="30000" dirty="0"/>
              <a:t>33</a:t>
            </a:r>
            <a:r>
              <a:rPr lang="en-US" i="1" dirty="0"/>
              <a:t> Therefore being </a:t>
            </a:r>
            <a:r>
              <a:rPr lang="en-US" i="1" u="sng" dirty="0"/>
              <a:t>exalted to the right hand of God</a:t>
            </a:r>
            <a:r>
              <a:rPr lang="en-US" i="1" dirty="0"/>
              <a:t>, and having received from the Father the promise of the Holy Spirit, He poured out this which you now see and hear.</a:t>
            </a:r>
            <a:br>
              <a:rPr lang="en-US" i="1" dirty="0"/>
            </a:br>
            <a:r>
              <a:rPr lang="en-US" i="1" baseline="30000" dirty="0"/>
              <a:t>34</a:t>
            </a:r>
            <a:r>
              <a:rPr lang="en-US" i="1" dirty="0"/>
              <a:t> ‘For David did not ascend into the heavens, but he says himself: </a:t>
            </a:r>
            <a:r>
              <a:rPr lang="en-US" i="1" u="sng" dirty="0"/>
              <a:t>The LORD said to my Lord, ‘”Sit at My right hand, </a:t>
            </a:r>
            <a:r>
              <a:rPr lang="en-US" i="1" u="sng" baseline="30000" dirty="0"/>
              <a:t>35</a:t>
            </a:r>
            <a:r>
              <a:rPr lang="en-US" i="1" u="sng" dirty="0"/>
              <a:t> till I make Your enemies Your footstool</a:t>
            </a:r>
            <a:r>
              <a:rPr lang="en-US" i="1" dirty="0"/>
              <a:t>.”’”</a:t>
            </a:r>
          </a:p>
          <a:p>
            <a:pPr marL="628650" lvl="1" indent="-171450">
              <a:buFont typeface="Arial" panose="020B0604020202020204" pitchFamily="34" charset="0"/>
              <a:buChar char="•"/>
            </a:pPr>
            <a:r>
              <a:rPr lang="en-US" dirty="0"/>
              <a:t>Also means He is our High Priest. </a:t>
            </a:r>
          </a:p>
          <a:p>
            <a:pPr marL="0" lvl="0" indent="0">
              <a:buFont typeface="Arial" panose="020B0604020202020204" pitchFamily="34" charset="0"/>
              <a:buNone/>
            </a:pPr>
            <a:r>
              <a:rPr lang="en-US" b="1" dirty="0"/>
              <a:t>(Hebrews 8:1-2), </a:t>
            </a:r>
            <a:r>
              <a:rPr lang="en-US" i="1" dirty="0"/>
              <a:t>“Now this is the main point of the things we are saying: </a:t>
            </a:r>
            <a:r>
              <a:rPr lang="en-US" i="1" u="sng" dirty="0"/>
              <a:t>We have such a High Priest, who is seated at the right hand of the throne of the Majesty in the heavens</a:t>
            </a:r>
            <a:r>
              <a:rPr lang="en-US" i="1" dirty="0"/>
              <a:t>, </a:t>
            </a:r>
            <a:r>
              <a:rPr lang="en-US" i="1" baseline="30000" dirty="0"/>
              <a:t>2</a:t>
            </a:r>
            <a:r>
              <a:rPr lang="en-US" i="1" dirty="0"/>
              <a:t> a Minister of the sanctuary and of the true tabernacle which the Lord erected, and not man.”</a:t>
            </a:r>
          </a:p>
          <a:p>
            <a:pPr marL="171450" indent="-171450">
              <a:buFont typeface="Arial" panose="020B0604020202020204" pitchFamily="34" charset="0"/>
              <a:buChar char="•"/>
            </a:pPr>
            <a:r>
              <a:rPr lang="en-US" b="1" dirty="0"/>
              <a:t>[CLICK] This is a position of supreme preeminence! </a:t>
            </a:r>
          </a:p>
          <a:p>
            <a:pPr marL="0" indent="0">
              <a:buFont typeface="Arial" panose="020B0604020202020204" pitchFamily="34" charset="0"/>
              <a:buNone/>
            </a:pPr>
            <a:r>
              <a:rPr lang="en-US" b="1" dirty="0"/>
              <a:t>(Ephesians 1:20-23), </a:t>
            </a:r>
            <a:r>
              <a:rPr lang="en-US" i="1" dirty="0"/>
              <a:t>“…which He worked in Christ when He raised Him from the dead and seated Him at His right hand in the heavenly places, </a:t>
            </a:r>
            <a:r>
              <a:rPr lang="en-US" i="1" baseline="30000" dirty="0"/>
              <a:t>21</a:t>
            </a:r>
            <a:r>
              <a:rPr lang="en-US" i="1" dirty="0"/>
              <a:t> </a:t>
            </a:r>
            <a:r>
              <a:rPr lang="en-US" i="1" u="sng" dirty="0"/>
              <a:t>far above all principality and power and might and dominion, and every name that is named, not only in this age but also in that which is to come</a:t>
            </a:r>
            <a:r>
              <a:rPr lang="en-US" i="1" dirty="0"/>
              <a:t>. </a:t>
            </a:r>
            <a:r>
              <a:rPr lang="en-US" i="1" baseline="30000" dirty="0"/>
              <a:t>22</a:t>
            </a:r>
            <a:r>
              <a:rPr lang="en-US" i="1" dirty="0"/>
              <a:t> </a:t>
            </a:r>
            <a:r>
              <a:rPr lang="en-US" i="1" u="sng" dirty="0"/>
              <a:t>And He put all things under His feet, and gave Him to be head over all things to the church</a:t>
            </a:r>
            <a:r>
              <a:rPr lang="en-US" i="1" dirty="0"/>
              <a:t>, </a:t>
            </a:r>
            <a:r>
              <a:rPr lang="en-US" i="1" baseline="30000" dirty="0"/>
              <a:t>23</a:t>
            </a:r>
            <a:r>
              <a:rPr lang="en-US" i="1" dirty="0"/>
              <a:t> which is His body, the fullness of Him who fills all in all.”</a:t>
            </a:r>
          </a:p>
        </p:txBody>
      </p:sp>
      <p:sp>
        <p:nvSpPr>
          <p:cNvPr id="4" name="Slide Number Placeholder 3"/>
          <p:cNvSpPr>
            <a:spLocks noGrp="1"/>
          </p:cNvSpPr>
          <p:nvPr>
            <p:ph type="sldNum" sz="quarter" idx="5"/>
          </p:nvPr>
        </p:nvSpPr>
        <p:spPr/>
        <p:txBody>
          <a:bodyPr/>
          <a:lstStyle/>
          <a:p>
            <a:fld id="{E990D5AF-0FB4-4856-B27E-01E6B5E5738A}" type="slidenum">
              <a:rPr lang="en-US" smtClean="0"/>
              <a:t>3</a:t>
            </a:fld>
            <a:endParaRPr lang="en-US"/>
          </a:p>
        </p:txBody>
      </p:sp>
    </p:spTree>
    <p:extLst>
      <p:ext uri="{BB962C8B-B14F-4D97-AF65-F5344CB8AC3E}">
        <p14:creationId xmlns:p14="http://schemas.microsoft.com/office/powerpoint/2010/main" val="236664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He will do</a:t>
            </a:r>
          </a:p>
          <a:p>
            <a:pPr marL="171450" indent="-171450">
              <a:buFont typeface="Arial" panose="020B0604020202020204" pitchFamily="34" charset="0"/>
              <a:buChar char="•"/>
            </a:pPr>
            <a:r>
              <a:rPr lang="en-US" b="1" dirty="0"/>
              <a:t>The Bible reveals clearly the fact that Jesus intends to return some day.</a:t>
            </a:r>
          </a:p>
          <a:p>
            <a:pPr marL="0" indent="0">
              <a:buFont typeface="Arial" panose="020B0604020202020204" pitchFamily="34" charset="0"/>
              <a:buNone/>
            </a:pPr>
            <a:r>
              <a:rPr lang="en-US" b="1" dirty="0"/>
              <a:t>(1 Thessalonians 4:16-17), </a:t>
            </a:r>
            <a:r>
              <a:rPr lang="en-US" i="1" dirty="0"/>
              <a:t>“For the Lord Himself will descend from heaven with a shout, with the voice of an archangel, and with the trumpet of God. And the dead in Christ will rise first. </a:t>
            </a:r>
            <a:r>
              <a:rPr lang="en-US" i="1" baseline="30000" dirty="0"/>
              <a:t>17</a:t>
            </a:r>
            <a:r>
              <a:rPr lang="en-US" i="1" dirty="0"/>
              <a:t> Then we who are alive and remain shall be caught up together with them in the clouds to meet the Lord in the air. And thus we shall always be with the Lord.”</a:t>
            </a:r>
          </a:p>
          <a:p>
            <a:pPr marL="0" indent="0">
              <a:buFont typeface="Arial" panose="020B0604020202020204" pitchFamily="34" charset="0"/>
              <a:buNone/>
            </a:pPr>
            <a:r>
              <a:rPr lang="en-US" b="1" dirty="0"/>
              <a:t>(2 Thessalonians 1:7-8), </a:t>
            </a:r>
            <a:r>
              <a:rPr lang="en-US" i="1" dirty="0"/>
              <a:t>“and to give you who are troubled rest with us when the Lord Jesus is revealed from heaven with His mighty angels, </a:t>
            </a:r>
            <a:r>
              <a:rPr lang="en-US" i="1" baseline="30000" dirty="0"/>
              <a:t>8</a:t>
            </a:r>
            <a:r>
              <a:rPr lang="en-US" i="1" dirty="0"/>
              <a:t> in flaming fire taking vengeance on those who do not know God, and on those who do not obey the gospel of our Lord Jesus Christ.”</a:t>
            </a:r>
          </a:p>
          <a:p>
            <a:pPr marL="171450" indent="-171450">
              <a:buFont typeface="Arial" panose="020B0604020202020204" pitchFamily="34" charset="0"/>
              <a:buChar char="•"/>
            </a:pPr>
            <a:r>
              <a:rPr lang="en-US" b="1" dirty="0"/>
              <a:t>[CLICK] When He comes, He will bring victory to those who overcome.</a:t>
            </a:r>
          </a:p>
          <a:p>
            <a:pPr marL="0" indent="0">
              <a:buFont typeface="Arial" panose="020B0604020202020204" pitchFamily="34" charset="0"/>
              <a:buNone/>
            </a:pPr>
            <a:r>
              <a:rPr lang="en-US" b="1" dirty="0"/>
              <a:t>(1 Corinthians 15:51-57), </a:t>
            </a:r>
            <a:r>
              <a:rPr lang="en-US" i="1" dirty="0"/>
              <a:t>“Behold, I tell you a mystery: We shall not all sleep, but we shall all be changed— </a:t>
            </a:r>
            <a:r>
              <a:rPr lang="en-US" i="1" baseline="30000" dirty="0"/>
              <a:t>52</a:t>
            </a:r>
            <a:r>
              <a:rPr lang="en-US" i="1" dirty="0"/>
              <a:t> in a moment, in the twinkling of an eye, at the last trumpet. For the trumpet will sound, and the dead will be raised incorruptible, and we shall be changed. </a:t>
            </a:r>
            <a:r>
              <a:rPr lang="en-US" i="1" baseline="30000" dirty="0"/>
              <a:t>53</a:t>
            </a:r>
            <a:r>
              <a:rPr lang="en-US" i="1" dirty="0"/>
              <a:t> For this corruptible must put on incorruption, and this mortal must put on immortality. </a:t>
            </a:r>
            <a:r>
              <a:rPr lang="en-US" i="1" baseline="30000" dirty="0"/>
              <a:t>54</a:t>
            </a:r>
            <a:r>
              <a:rPr lang="en-US" i="1" dirty="0"/>
              <a:t> So when this corruptible has put on incorruption, and this mortal has put on immortality, then shall be brought to pass the saying that is written: ‘Death is swallowed up in victory.’ </a:t>
            </a:r>
            <a:r>
              <a:rPr lang="en-US" i="1" baseline="30000" dirty="0"/>
              <a:t>55</a:t>
            </a:r>
            <a:r>
              <a:rPr lang="en-US" i="1" dirty="0"/>
              <a:t> ‘O Death, where is your sting? O Hades, where is your victory?’ </a:t>
            </a:r>
            <a:r>
              <a:rPr lang="en-US" i="1" baseline="30000" dirty="0"/>
              <a:t>56</a:t>
            </a:r>
            <a:r>
              <a:rPr lang="en-US" i="1" dirty="0"/>
              <a:t> The sting of death is sin, and the strength of sin is the law. </a:t>
            </a:r>
            <a:r>
              <a:rPr lang="en-US" i="1" baseline="30000" dirty="0"/>
              <a:t>57</a:t>
            </a:r>
            <a:r>
              <a:rPr lang="en-US" i="1" dirty="0"/>
              <a:t> </a:t>
            </a:r>
            <a:r>
              <a:rPr lang="en-US" i="1" u="sng" dirty="0"/>
              <a:t>But thanks be to God, who gives us the victory through our Lord Jesus Christ</a:t>
            </a:r>
            <a:r>
              <a:rPr lang="en-US" i="1" dirty="0"/>
              <a:t>.”</a:t>
            </a:r>
          </a:p>
          <a:p>
            <a:pPr marL="171450" indent="-171450">
              <a:buFont typeface="Arial" panose="020B0604020202020204" pitchFamily="34" charset="0"/>
              <a:buChar char="•"/>
            </a:pPr>
            <a:r>
              <a:rPr lang="en-US" b="1" dirty="0"/>
              <a:t>[CLICK] And He will judge the world. </a:t>
            </a:r>
          </a:p>
          <a:p>
            <a:pPr marL="0" indent="0">
              <a:buFont typeface="Arial" panose="020B0604020202020204" pitchFamily="34" charset="0"/>
              <a:buNone/>
            </a:pPr>
            <a:r>
              <a:rPr lang="en-US" b="1" dirty="0"/>
              <a:t>(Acts 17:30-31), </a:t>
            </a:r>
            <a:r>
              <a:rPr lang="en-US" i="1" dirty="0"/>
              <a:t>“Truly, these times of ignorance God overlooked, but now commands all men everywhere to repent, </a:t>
            </a:r>
            <a:r>
              <a:rPr lang="en-US" i="1" baseline="30000" dirty="0"/>
              <a:t>31</a:t>
            </a:r>
            <a:r>
              <a:rPr lang="en-US" i="1" dirty="0"/>
              <a:t> because </a:t>
            </a:r>
            <a:r>
              <a:rPr lang="en-US" i="1" u="sng" dirty="0"/>
              <a:t>He has appointed a day on which He will judge the world in righteousness by the Man whom He has ordained</a:t>
            </a:r>
            <a:r>
              <a:rPr lang="en-US" i="1" dirty="0"/>
              <a:t>. He has given assurance of this to all by raising Him from the dead.”</a:t>
            </a:r>
          </a:p>
        </p:txBody>
      </p:sp>
      <p:sp>
        <p:nvSpPr>
          <p:cNvPr id="4" name="Slide Number Placeholder 3"/>
          <p:cNvSpPr>
            <a:spLocks noGrp="1"/>
          </p:cNvSpPr>
          <p:nvPr>
            <p:ph type="sldNum" sz="quarter" idx="5"/>
          </p:nvPr>
        </p:nvSpPr>
        <p:spPr/>
        <p:txBody>
          <a:bodyPr/>
          <a:lstStyle/>
          <a:p>
            <a:fld id="{E990D5AF-0FB4-4856-B27E-01E6B5E5738A}" type="slidenum">
              <a:rPr lang="en-US" smtClean="0"/>
              <a:t>4</a:t>
            </a:fld>
            <a:endParaRPr lang="en-US"/>
          </a:p>
        </p:txBody>
      </p:sp>
    </p:spTree>
    <p:extLst>
      <p:ext uri="{BB962C8B-B14F-4D97-AF65-F5344CB8AC3E}">
        <p14:creationId xmlns:p14="http://schemas.microsoft.com/office/powerpoint/2010/main" val="316145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dirty="0">
                <a:solidFill>
                  <a:srgbClr val="050505"/>
                </a:solidFill>
                <a:effectLst/>
                <a:latin typeface="+mn-lt"/>
              </a:rPr>
              <a:t>Conclusion: </a:t>
            </a:r>
          </a:p>
          <a:p>
            <a:pPr marL="171450" indent="-171450" algn="l">
              <a:buFont typeface="Arial" panose="020B0604020202020204" pitchFamily="34" charset="0"/>
              <a:buChar char="•"/>
            </a:pPr>
            <a:r>
              <a:rPr lang="en-US" sz="1200" b="1" i="0" dirty="0">
                <a:solidFill>
                  <a:srgbClr val="050505"/>
                </a:solidFill>
                <a:effectLst/>
                <a:latin typeface="+mn-lt"/>
              </a:rPr>
              <a:t>There is great significance to what Jesus has done, is doing, and will do</a:t>
            </a:r>
          </a:p>
          <a:p>
            <a:pPr marL="171450" indent="-171450" algn="l">
              <a:buFont typeface="Arial" panose="020B0604020202020204" pitchFamily="34" charset="0"/>
              <a:buChar char="•"/>
            </a:pPr>
            <a:r>
              <a:rPr lang="en-US" sz="1200" b="1" i="0" dirty="0">
                <a:solidFill>
                  <a:srgbClr val="050505"/>
                </a:solidFill>
                <a:effectLst/>
                <a:latin typeface="+mn-lt"/>
              </a:rPr>
              <a:t>It has reference to our own salvation and reward</a:t>
            </a:r>
          </a:p>
          <a:p>
            <a:pPr marL="171450" indent="-171450" algn="l">
              <a:buFont typeface="Arial" panose="020B0604020202020204" pitchFamily="34" charset="0"/>
              <a:buChar char="•"/>
            </a:pPr>
            <a:r>
              <a:rPr lang="en-US" sz="1200" b="1" i="0" dirty="0">
                <a:solidFill>
                  <a:srgbClr val="050505"/>
                </a:solidFill>
                <a:effectLst/>
                <a:latin typeface="+mn-lt"/>
              </a:rPr>
              <a:t>(Revelation 3:21), </a:t>
            </a:r>
            <a:r>
              <a:rPr lang="en-US" sz="1200" b="0" i="1" dirty="0">
                <a:solidFill>
                  <a:srgbClr val="050505"/>
                </a:solidFill>
                <a:effectLst/>
                <a:latin typeface="+mn-lt"/>
              </a:rPr>
              <a:t>“</a:t>
            </a:r>
            <a:r>
              <a:rPr lang="en-US" sz="1200" b="0" i="1" dirty="0">
                <a:latin typeface="+mn-lt"/>
              </a:rPr>
              <a:t>To him who overcomes I will grant to sit with Me on My throne, as I also overcame and sat down with My Father on His throne.”</a:t>
            </a:r>
            <a:endParaRPr lang="en-US" sz="1200" b="0" i="1" dirty="0">
              <a:solidFill>
                <a:srgbClr val="050505"/>
              </a:solidFill>
              <a:effectLst/>
              <a:latin typeface="+mn-lt"/>
            </a:endParaRPr>
          </a:p>
          <a:p>
            <a:pPr marL="628650" lvl="1" indent="-171450" algn="l">
              <a:buFont typeface="Arial" panose="020B0604020202020204" pitchFamily="34" charset="0"/>
              <a:buChar char="•"/>
            </a:pPr>
            <a:r>
              <a:rPr lang="en-US" sz="1200" b="0" i="0" dirty="0">
                <a:solidFill>
                  <a:srgbClr val="050505"/>
                </a:solidFill>
                <a:effectLst/>
                <a:latin typeface="+mn-lt"/>
              </a:rPr>
              <a:t>Following His death on the cross for our sins, His burial, and His resurrection, Jesus ascended back to heaven where He sits on His throne at the right hand of God the Father.</a:t>
            </a:r>
          </a:p>
          <a:p>
            <a:pPr marL="628650" lvl="1" indent="-171450" algn="l">
              <a:buFont typeface="Arial" panose="020B0604020202020204" pitchFamily="34" charset="0"/>
              <a:buChar char="•"/>
            </a:pPr>
            <a:r>
              <a:rPr lang="en-US" sz="1200" b="0" i="0" dirty="0">
                <a:solidFill>
                  <a:srgbClr val="050505"/>
                </a:solidFill>
                <a:effectLst/>
                <a:latin typeface="+mn-lt"/>
              </a:rPr>
              <a:t>When He comes again, as He promised, do you want to sit with Him on His throne?</a:t>
            </a:r>
          </a:p>
          <a:p>
            <a:endParaRPr lang="en-US" dirty="0"/>
          </a:p>
        </p:txBody>
      </p:sp>
      <p:sp>
        <p:nvSpPr>
          <p:cNvPr id="4" name="Slide Number Placeholder 3"/>
          <p:cNvSpPr>
            <a:spLocks noGrp="1"/>
          </p:cNvSpPr>
          <p:nvPr>
            <p:ph type="sldNum" sz="quarter" idx="5"/>
          </p:nvPr>
        </p:nvSpPr>
        <p:spPr/>
        <p:txBody>
          <a:bodyPr/>
          <a:lstStyle/>
          <a:p>
            <a:fld id="{E990D5AF-0FB4-4856-B27E-01E6B5E5738A}" type="slidenum">
              <a:rPr lang="en-US" smtClean="0"/>
              <a:t>5</a:t>
            </a:fld>
            <a:endParaRPr lang="en-US"/>
          </a:p>
        </p:txBody>
      </p:sp>
    </p:spTree>
    <p:extLst>
      <p:ext uri="{BB962C8B-B14F-4D97-AF65-F5344CB8AC3E}">
        <p14:creationId xmlns:p14="http://schemas.microsoft.com/office/powerpoint/2010/main" val="244641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3C63-DF32-7E46-5588-0CDD821BDD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2AB4F6-1945-558F-5248-2217F29B09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A3B2CF-44A0-AB96-C96D-CA8C7D286DD7}"/>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0A336498-B0B2-B1EF-84BB-36623658A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A70A9-CE3A-E4B8-E147-F20EF4674447}"/>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358081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A5793-4416-AC79-D9B5-44E1E68196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76E386-0C5F-C940-8F1C-4D75D224AD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E03C2-2CAF-4FCD-016B-9C8AC4581594}"/>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F71FE433-C851-FB3D-AD07-3F8229396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2E4CA-6691-799C-8B1C-568CBED96EE6}"/>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120390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79467-70E3-D868-C058-14DC4D4BDD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A4EAAA-CF24-E6D0-14BF-092768945F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CD76DD-17AB-D6FB-92BE-376C74A3E9B8}"/>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85898C03-9D4B-D171-B9BB-42B356CCA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AA619-4E36-1A2C-4F2D-6EC57FCCF5AE}"/>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130093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A6A9E-58FB-319B-5D91-7A37DFA1D0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394D11-B99D-F623-ED58-12AA52F81F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AB19F-1085-42F8-5236-70B18C62A6AD}"/>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CCD07236-2A03-FFD9-FE5F-AD09B7280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57DFD-DD23-98C7-A0B9-5C98E74A2EDE}"/>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409775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EAC1-E119-6244-CCF4-0D54115720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93BA2-5B61-BAE7-7EA4-2911CC767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40EA2B-EF45-AE81-083C-82B78715B7B5}"/>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8A245D03-07A1-43C9-10D8-7288581C6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12293-6A76-FB9D-7A6A-0407E3B357E2}"/>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48419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B1A5-2D5C-04BE-BC7E-00BDA7601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375A3D-CE63-58A6-6E27-66EF374CF3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0E535C-E230-18F6-A90B-6178316BA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C8BDC8-4634-68E5-8C39-BA189DB0E9BD}"/>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6" name="Footer Placeholder 5">
            <a:extLst>
              <a:ext uri="{FF2B5EF4-FFF2-40B4-BE49-F238E27FC236}">
                <a16:creationId xmlns:a16="http://schemas.microsoft.com/office/drawing/2014/main" id="{1A14C454-5498-0310-DC07-5D4F72CAB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142D66-701E-C74D-58DD-97D59B8186E6}"/>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413474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8A2B-2B43-EF88-819D-578D8A6499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CA45AB-188E-E937-F2C7-9B0F4EC62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F0CF69-1394-A7BE-340B-E0FB52983E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9FE9AE-050C-0BC4-85D1-8F8A7C96F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78C184-DB14-6557-7274-05BF095526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26982-FA63-7281-59CD-53AF6D764787}"/>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8" name="Footer Placeholder 7">
            <a:extLst>
              <a:ext uri="{FF2B5EF4-FFF2-40B4-BE49-F238E27FC236}">
                <a16:creationId xmlns:a16="http://schemas.microsoft.com/office/drawing/2014/main" id="{162FC053-A852-9A88-A007-E538F1BFA6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9DD73-BB21-373D-4095-BD6BA4EFD00B}"/>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400303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B1508-3927-DF70-2203-67FFB4AC99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9EDC41-2DB9-16F5-3E9F-69133CBDC907}"/>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4" name="Footer Placeholder 3">
            <a:extLst>
              <a:ext uri="{FF2B5EF4-FFF2-40B4-BE49-F238E27FC236}">
                <a16:creationId xmlns:a16="http://schemas.microsoft.com/office/drawing/2014/main" id="{A2C524DC-F455-57DD-BFB6-C069B46002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CBCDCB-CDED-3745-0538-B0969B92B2C9}"/>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109084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7A5E8-8C54-D060-EAAE-56D8507F4E92}"/>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3" name="Footer Placeholder 2">
            <a:extLst>
              <a:ext uri="{FF2B5EF4-FFF2-40B4-BE49-F238E27FC236}">
                <a16:creationId xmlns:a16="http://schemas.microsoft.com/office/drawing/2014/main" id="{39B35DC4-1983-574F-EE6D-D62144075F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C38F0-22AC-FB7C-4541-8B57E8E71D29}"/>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356065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0C20-9CA3-6197-F459-3C8445DCE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58F8FE-1F30-059A-8F84-F77CF0A7D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22DFC6-1999-DDF9-618E-4188C9DB4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A41AB-C3AB-3D88-89EF-421F003E62AB}"/>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6" name="Footer Placeholder 5">
            <a:extLst>
              <a:ext uri="{FF2B5EF4-FFF2-40B4-BE49-F238E27FC236}">
                <a16:creationId xmlns:a16="http://schemas.microsoft.com/office/drawing/2014/main" id="{6DA39FC8-0FEE-5E64-061C-2B77E19D1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9FBA46-6C2D-23F7-3ECF-17DFF14ABE78}"/>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166239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5ADD-D949-5FAD-A516-7C7EAB7670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E91550-0CC1-C48E-69BD-CE45B8E29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641C89-A0AE-5263-2865-7C70AB795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2473C-B5DD-14EB-362A-C2864A629F3C}"/>
              </a:ext>
            </a:extLst>
          </p:cNvPr>
          <p:cNvSpPr>
            <a:spLocks noGrp="1"/>
          </p:cNvSpPr>
          <p:nvPr>
            <p:ph type="dt" sz="half" idx="10"/>
          </p:nvPr>
        </p:nvSpPr>
        <p:spPr/>
        <p:txBody>
          <a:bodyPr/>
          <a:lstStyle/>
          <a:p>
            <a:fld id="{CCC3CF48-6D37-4997-BE03-1304D4EAAC63}" type="datetimeFigureOut">
              <a:rPr lang="en-US" smtClean="0"/>
              <a:t>11/26/2023</a:t>
            </a:fld>
            <a:endParaRPr lang="en-US"/>
          </a:p>
        </p:txBody>
      </p:sp>
      <p:sp>
        <p:nvSpPr>
          <p:cNvPr id="6" name="Footer Placeholder 5">
            <a:extLst>
              <a:ext uri="{FF2B5EF4-FFF2-40B4-BE49-F238E27FC236}">
                <a16:creationId xmlns:a16="http://schemas.microsoft.com/office/drawing/2014/main" id="{36CCB194-58CA-AA06-9047-D13177970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5C86C-FC28-45DC-1319-FF635ABE4B1B}"/>
              </a:ext>
            </a:extLst>
          </p:cNvPr>
          <p:cNvSpPr>
            <a:spLocks noGrp="1"/>
          </p:cNvSpPr>
          <p:nvPr>
            <p:ph type="sldNum" sz="quarter" idx="12"/>
          </p:nvPr>
        </p:nvSpPr>
        <p:spPr/>
        <p:txBody>
          <a:bodyPr/>
          <a:lstStyle/>
          <a:p>
            <a:fld id="{43AE6069-738E-40E5-A0F6-F281B68E0F8C}" type="slidenum">
              <a:rPr lang="en-US" smtClean="0"/>
              <a:t>‹#›</a:t>
            </a:fld>
            <a:endParaRPr lang="en-US"/>
          </a:p>
        </p:txBody>
      </p:sp>
    </p:spTree>
    <p:extLst>
      <p:ext uri="{BB962C8B-B14F-4D97-AF65-F5344CB8AC3E}">
        <p14:creationId xmlns:p14="http://schemas.microsoft.com/office/powerpoint/2010/main" val="19764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F8A4A9-6BC0-439B-A506-40CB1E2E8E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12BFD4-C08A-E38D-1BC4-CB531778F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6F86E-06BD-364E-95CF-F6674C580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3CF48-6D37-4997-BE03-1304D4EAAC63}" type="datetimeFigureOut">
              <a:rPr lang="en-US" smtClean="0"/>
              <a:t>11/26/2023</a:t>
            </a:fld>
            <a:endParaRPr lang="en-US"/>
          </a:p>
        </p:txBody>
      </p:sp>
      <p:sp>
        <p:nvSpPr>
          <p:cNvPr id="5" name="Footer Placeholder 4">
            <a:extLst>
              <a:ext uri="{FF2B5EF4-FFF2-40B4-BE49-F238E27FC236}">
                <a16:creationId xmlns:a16="http://schemas.microsoft.com/office/drawing/2014/main" id="{DA53053F-D88D-CC78-2AAE-238BE257C3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24D300-19E5-DE84-8706-412312EC1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6069-738E-40E5-A0F6-F281B68E0F8C}" type="slidenum">
              <a:rPr lang="en-US" smtClean="0"/>
              <a:t>‹#›</a:t>
            </a:fld>
            <a:endParaRPr lang="en-US"/>
          </a:p>
        </p:txBody>
      </p:sp>
    </p:spTree>
    <p:extLst>
      <p:ext uri="{BB962C8B-B14F-4D97-AF65-F5344CB8AC3E}">
        <p14:creationId xmlns:p14="http://schemas.microsoft.com/office/powerpoint/2010/main" val="495592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0AA5-C574-F5E7-EB5C-B1F81502137F}"/>
              </a:ext>
            </a:extLst>
          </p:cNvPr>
          <p:cNvSpPr>
            <a:spLocks noGrp="1"/>
          </p:cNvSpPr>
          <p:nvPr>
            <p:ph type="ctrTitle"/>
          </p:nvPr>
        </p:nvSpPr>
        <p:spPr>
          <a:xfrm>
            <a:off x="370114" y="631371"/>
            <a:ext cx="4920343" cy="1763486"/>
          </a:xfrm>
        </p:spPr>
        <p:txBody>
          <a:bodyPr anchor="t">
            <a:normAutofit/>
          </a:bodyPr>
          <a:lstStyle/>
          <a:p>
            <a:r>
              <a:rPr lang="en-US" sz="6600" b="1" dirty="0">
                <a:latin typeface="Fondamento" panose="03020505000000020004" pitchFamily="66" charset="0"/>
              </a:rPr>
              <a:t>Jesus Christ</a:t>
            </a:r>
          </a:p>
        </p:txBody>
      </p:sp>
      <p:sp>
        <p:nvSpPr>
          <p:cNvPr id="3" name="Subtitle 2">
            <a:extLst>
              <a:ext uri="{FF2B5EF4-FFF2-40B4-BE49-F238E27FC236}">
                <a16:creationId xmlns:a16="http://schemas.microsoft.com/office/drawing/2014/main" id="{94818AB5-26FC-6E2D-E37A-C1B9DDAAA8AA}"/>
              </a:ext>
            </a:extLst>
          </p:cNvPr>
          <p:cNvSpPr>
            <a:spLocks noGrp="1"/>
          </p:cNvSpPr>
          <p:nvPr>
            <p:ph type="subTitle" idx="1"/>
          </p:nvPr>
        </p:nvSpPr>
        <p:spPr>
          <a:xfrm>
            <a:off x="892629" y="2002971"/>
            <a:ext cx="3940628" cy="4484915"/>
          </a:xfrm>
        </p:spPr>
        <p:txBody>
          <a:bodyPr>
            <a:normAutofit/>
          </a:bodyPr>
          <a:lstStyle/>
          <a:p>
            <a:pPr marL="1196975" indent="-501650" algn="l">
              <a:buFont typeface="Arial" panose="020B0604020202020204" pitchFamily="34" charset="0"/>
              <a:buChar char="•"/>
            </a:pPr>
            <a:r>
              <a:rPr lang="en-US" sz="4800" b="1" dirty="0"/>
              <a:t>Done</a:t>
            </a:r>
          </a:p>
          <a:p>
            <a:pPr marL="1196975" indent="-501650" algn="l">
              <a:buFont typeface="Arial" panose="020B0604020202020204" pitchFamily="34" charset="0"/>
              <a:buChar char="•"/>
            </a:pPr>
            <a:r>
              <a:rPr lang="en-US" sz="4800" b="1" dirty="0"/>
              <a:t>Doing</a:t>
            </a:r>
          </a:p>
          <a:p>
            <a:pPr marL="1196975" indent="-501650" algn="l">
              <a:buFont typeface="Arial" panose="020B0604020202020204" pitchFamily="34" charset="0"/>
              <a:buChar char="•"/>
            </a:pPr>
            <a:r>
              <a:rPr lang="en-US" sz="4800" b="1" dirty="0"/>
              <a:t>Will Do</a:t>
            </a:r>
          </a:p>
          <a:p>
            <a:endParaRPr lang="en-US" sz="4400" dirty="0"/>
          </a:p>
          <a:p>
            <a:r>
              <a:rPr lang="en-US" sz="4400" dirty="0"/>
              <a:t>1 Peter 3:22</a:t>
            </a:r>
          </a:p>
        </p:txBody>
      </p:sp>
      <p:pic>
        <p:nvPicPr>
          <p:cNvPr id="5" name="Picture 4" descr="A hand holding small black signs&#10;&#10;Description automatically generated">
            <a:extLst>
              <a:ext uri="{FF2B5EF4-FFF2-40B4-BE49-F238E27FC236}">
                <a16:creationId xmlns:a16="http://schemas.microsoft.com/office/drawing/2014/main" id="{D23FC565-21EF-B5F2-3B19-1E7499A90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1750" y="0"/>
            <a:ext cx="7080250" cy="6858000"/>
          </a:xfrm>
          <a:prstGeom prst="rect">
            <a:avLst/>
          </a:prstGeom>
        </p:spPr>
      </p:pic>
    </p:spTree>
    <p:extLst>
      <p:ext uri="{BB962C8B-B14F-4D97-AF65-F5344CB8AC3E}">
        <p14:creationId xmlns:p14="http://schemas.microsoft.com/office/powerpoint/2010/main" val="3844421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0AA5-C574-F5E7-EB5C-B1F81502137F}"/>
              </a:ext>
            </a:extLst>
          </p:cNvPr>
          <p:cNvSpPr>
            <a:spLocks noGrp="1"/>
          </p:cNvSpPr>
          <p:nvPr>
            <p:ph type="ctrTitle"/>
          </p:nvPr>
        </p:nvSpPr>
        <p:spPr>
          <a:xfrm>
            <a:off x="379020" y="374074"/>
            <a:ext cx="11433959" cy="1422074"/>
          </a:xfrm>
        </p:spPr>
        <p:txBody>
          <a:bodyPr anchor="t">
            <a:normAutofit/>
          </a:bodyPr>
          <a:lstStyle/>
          <a:p>
            <a:r>
              <a:rPr lang="en-US" b="1" dirty="0">
                <a:latin typeface="Fondamento" panose="03020505000000020004" pitchFamily="66" charset="0"/>
              </a:rPr>
              <a:t>What Jesus Christ Has Done</a:t>
            </a:r>
          </a:p>
        </p:txBody>
      </p:sp>
      <p:sp>
        <p:nvSpPr>
          <p:cNvPr id="3" name="Subtitle 2">
            <a:extLst>
              <a:ext uri="{FF2B5EF4-FFF2-40B4-BE49-F238E27FC236}">
                <a16:creationId xmlns:a16="http://schemas.microsoft.com/office/drawing/2014/main" id="{94818AB5-26FC-6E2D-E37A-C1B9DDAAA8AA}"/>
              </a:ext>
            </a:extLst>
          </p:cNvPr>
          <p:cNvSpPr>
            <a:spLocks noGrp="1"/>
          </p:cNvSpPr>
          <p:nvPr>
            <p:ph type="subTitle" idx="1"/>
          </p:nvPr>
        </p:nvSpPr>
        <p:spPr>
          <a:xfrm>
            <a:off x="379019" y="1620982"/>
            <a:ext cx="11433959" cy="5070765"/>
          </a:xfrm>
        </p:spPr>
        <p:txBody>
          <a:bodyPr>
            <a:normAutofit/>
          </a:bodyPr>
          <a:lstStyle/>
          <a:p>
            <a:pPr marL="519113" indent="-501650" algn="l">
              <a:buFont typeface="Arial" panose="020B0604020202020204" pitchFamily="34" charset="0"/>
              <a:buChar char="•"/>
            </a:pPr>
            <a:r>
              <a:rPr lang="en-US" sz="4400" b="1" dirty="0"/>
              <a:t>He has gone into heaven – His Ascension </a:t>
            </a:r>
          </a:p>
          <a:p>
            <a:pPr marL="1143000" lvl="1" algn="l"/>
            <a:r>
              <a:rPr lang="en-US" sz="4000" dirty="0"/>
              <a:t>Luke 24:-50-52</a:t>
            </a:r>
          </a:p>
          <a:p>
            <a:pPr marL="519113" indent="-501650" algn="l">
              <a:buFont typeface="Arial" panose="020B0604020202020204" pitchFamily="34" charset="0"/>
              <a:buChar char="•"/>
            </a:pPr>
            <a:r>
              <a:rPr lang="en-US" sz="4400" b="1" dirty="0"/>
              <a:t>Why did Jesus return to heaven?</a:t>
            </a:r>
          </a:p>
          <a:p>
            <a:pPr marL="1143000" lvl="3" algn="l"/>
            <a:r>
              <a:rPr lang="en-US" sz="4000" dirty="0"/>
              <a:t>Daniel 7:13-14; John 16:7-13;                      Ephesians 4:7-12; Acts 1:9-11</a:t>
            </a:r>
          </a:p>
          <a:p>
            <a:pPr marL="685800" indent="-685800" algn="l">
              <a:buFont typeface="Arial" panose="020B0604020202020204" pitchFamily="34" charset="0"/>
              <a:buChar char="•"/>
            </a:pPr>
            <a:r>
              <a:rPr lang="en-US" sz="4400" b="1" dirty="0"/>
              <a:t>At His ascension there was a                    promise of His return </a:t>
            </a:r>
            <a:r>
              <a:rPr lang="en-US" sz="4000" dirty="0"/>
              <a:t>(Acts 1:9-11)</a:t>
            </a:r>
            <a:endParaRPr lang="en-US" sz="4800" dirty="0"/>
          </a:p>
        </p:txBody>
      </p:sp>
      <p:pic>
        <p:nvPicPr>
          <p:cNvPr id="5" name="Picture 4" descr="A hand holding small black signs&#10;&#10;Description automatically generated">
            <a:extLst>
              <a:ext uri="{FF2B5EF4-FFF2-40B4-BE49-F238E27FC236}">
                <a16:creationId xmlns:a16="http://schemas.microsoft.com/office/drawing/2014/main" id="{D23FC565-21EF-B5F2-3B19-1E7499A90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2798558"/>
            <a:ext cx="4190999" cy="4059442"/>
          </a:xfrm>
          <a:prstGeom prst="rect">
            <a:avLst/>
          </a:prstGeom>
        </p:spPr>
      </p:pic>
    </p:spTree>
    <p:extLst>
      <p:ext uri="{BB962C8B-B14F-4D97-AF65-F5344CB8AC3E}">
        <p14:creationId xmlns:p14="http://schemas.microsoft.com/office/powerpoint/2010/main" val="1883297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0AA5-C574-F5E7-EB5C-B1F81502137F}"/>
              </a:ext>
            </a:extLst>
          </p:cNvPr>
          <p:cNvSpPr>
            <a:spLocks noGrp="1"/>
          </p:cNvSpPr>
          <p:nvPr>
            <p:ph type="ctrTitle"/>
          </p:nvPr>
        </p:nvSpPr>
        <p:spPr>
          <a:xfrm>
            <a:off x="379020" y="374074"/>
            <a:ext cx="11433959" cy="1422074"/>
          </a:xfrm>
        </p:spPr>
        <p:txBody>
          <a:bodyPr anchor="t">
            <a:normAutofit/>
          </a:bodyPr>
          <a:lstStyle/>
          <a:p>
            <a:r>
              <a:rPr lang="en-US" b="1" dirty="0">
                <a:latin typeface="Fondamento" panose="03020505000000020004" pitchFamily="66" charset="0"/>
              </a:rPr>
              <a:t>What Jesus Christ Is Doing</a:t>
            </a:r>
          </a:p>
        </p:txBody>
      </p:sp>
      <p:sp>
        <p:nvSpPr>
          <p:cNvPr id="3" name="Subtitle 2">
            <a:extLst>
              <a:ext uri="{FF2B5EF4-FFF2-40B4-BE49-F238E27FC236}">
                <a16:creationId xmlns:a16="http://schemas.microsoft.com/office/drawing/2014/main" id="{94818AB5-26FC-6E2D-E37A-C1B9DDAAA8AA}"/>
              </a:ext>
            </a:extLst>
          </p:cNvPr>
          <p:cNvSpPr>
            <a:spLocks noGrp="1"/>
          </p:cNvSpPr>
          <p:nvPr>
            <p:ph type="subTitle" idx="1"/>
          </p:nvPr>
        </p:nvSpPr>
        <p:spPr>
          <a:xfrm>
            <a:off x="379019" y="1620982"/>
            <a:ext cx="11433959" cy="5070765"/>
          </a:xfrm>
        </p:spPr>
        <p:txBody>
          <a:bodyPr>
            <a:normAutofit/>
          </a:bodyPr>
          <a:lstStyle/>
          <a:p>
            <a:pPr marL="519113" indent="-501650" algn="l">
              <a:buFont typeface="Arial" panose="020B0604020202020204" pitchFamily="34" charset="0"/>
              <a:buChar char="•"/>
            </a:pPr>
            <a:r>
              <a:rPr lang="en-US" sz="4400" b="1" dirty="0"/>
              <a:t>He is sitting at the right hand of God</a:t>
            </a:r>
          </a:p>
          <a:p>
            <a:pPr marL="1143000" lvl="1" algn="l"/>
            <a:r>
              <a:rPr lang="en-US" sz="4000"/>
              <a:t>Mark 16:19-20</a:t>
            </a:r>
            <a:endParaRPr lang="en-US" sz="4000" dirty="0"/>
          </a:p>
          <a:p>
            <a:pPr marL="519113" indent="-501650" algn="l">
              <a:buFont typeface="Arial" panose="020B0604020202020204" pitchFamily="34" charset="0"/>
              <a:buChar char="•"/>
            </a:pPr>
            <a:r>
              <a:rPr lang="en-US" sz="4400" b="1" dirty="0"/>
              <a:t>What is the significance of His sitting</a:t>
            </a:r>
            <a:br>
              <a:rPr lang="en-US" sz="4400" b="1" dirty="0"/>
            </a:br>
            <a:r>
              <a:rPr lang="en-US" sz="4400" b="1" dirty="0"/>
              <a:t>at the Father’s right hand?</a:t>
            </a:r>
          </a:p>
          <a:p>
            <a:pPr marL="1143000" lvl="3" algn="l"/>
            <a:r>
              <a:rPr lang="en-US" sz="4000" dirty="0"/>
              <a:t>Acts 2:29-35; Hebrews 8:1-2</a:t>
            </a:r>
          </a:p>
          <a:p>
            <a:pPr marL="685800" indent="-685800" algn="l">
              <a:buFont typeface="Arial" panose="020B0604020202020204" pitchFamily="34" charset="0"/>
              <a:buChar char="•"/>
            </a:pPr>
            <a:r>
              <a:rPr lang="en-US" sz="4400" b="1" dirty="0"/>
              <a:t>This a position of supreme</a:t>
            </a:r>
            <a:br>
              <a:rPr lang="en-US" sz="4400" b="1" dirty="0"/>
            </a:br>
            <a:r>
              <a:rPr lang="en-US" sz="4400" b="1" dirty="0"/>
              <a:t>preeminence! </a:t>
            </a:r>
            <a:r>
              <a:rPr lang="en-US" sz="4000" dirty="0"/>
              <a:t>(Ephesians 1:20-23)</a:t>
            </a:r>
            <a:endParaRPr lang="en-US" sz="4800" dirty="0"/>
          </a:p>
        </p:txBody>
      </p:sp>
      <p:pic>
        <p:nvPicPr>
          <p:cNvPr id="5" name="Picture 4" descr="A hand holding small black signs&#10;&#10;Description automatically generated">
            <a:extLst>
              <a:ext uri="{FF2B5EF4-FFF2-40B4-BE49-F238E27FC236}">
                <a16:creationId xmlns:a16="http://schemas.microsoft.com/office/drawing/2014/main" id="{D23FC565-21EF-B5F2-3B19-1E7499A90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2798558"/>
            <a:ext cx="4190999" cy="4059442"/>
          </a:xfrm>
          <a:prstGeom prst="rect">
            <a:avLst/>
          </a:prstGeom>
        </p:spPr>
      </p:pic>
    </p:spTree>
    <p:extLst>
      <p:ext uri="{BB962C8B-B14F-4D97-AF65-F5344CB8AC3E}">
        <p14:creationId xmlns:p14="http://schemas.microsoft.com/office/powerpoint/2010/main" val="2435529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0AA5-C574-F5E7-EB5C-B1F81502137F}"/>
              </a:ext>
            </a:extLst>
          </p:cNvPr>
          <p:cNvSpPr>
            <a:spLocks noGrp="1"/>
          </p:cNvSpPr>
          <p:nvPr>
            <p:ph type="ctrTitle"/>
          </p:nvPr>
        </p:nvSpPr>
        <p:spPr>
          <a:xfrm>
            <a:off x="379020" y="374074"/>
            <a:ext cx="11433959" cy="1422074"/>
          </a:xfrm>
        </p:spPr>
        <p:txBody>
          <a:bodyPr anchor="t">
            <a:normAutofit/>
          </a:bodyPr>
          <a:lstStyle/>
          <a:p>
            <a:r>
              <a:rPr lang="en-US" b="1" dirty="0">
                <a:latin typeface="Fondamento" panose="03020505000000020004" pitchFamily="66" charset="0"/>
              </a:rPr>
              <a:t>What Jesus Christ Will Do</a:t>
            </a:r>
          </a:p>
        </p:txBody>
      </p:sp>
      <p:sp>
        <p:nvSpPr>
          <p:cNvPr id="3" name="Subtitle 2">
            <a:extLst>
              <a:ext uri="{FF2B5EF4-FFF2-40B4-BE49-F238E27FC236}">
                <a16:creationId xmlns:a16="http://schemas.microsoft.com/office/drawing/2014/main" id="{94818AB5-26FC-6E2D-E37A-C1B9DDAAA8AA}"/>
              </a:ext>
            </a:extLst>
          </p:cNvPr>
          <p:cNvSpPr>
            <a:spLocks noGrp="1"/>
          </p:cNvSpPr>
          <p:nvPr>
            <p:ph type="subTitle" idx="1"/>
          </p:nvPr>
        </p:nvSpPr>
        <p:spPr>
          <a:xfrm>
            <a:off x="379019" y="1620982"/>
            <a:ext cx="11433959" cy="5070765"/>
          </a:xfrm>
        </p:spPr>
        <p:txBody>
          <a:bodyPr>
            <a:normAutofit/>
          </a:bodyPr>
          <a:lstStyle/>
          <a:p>
            <a:pPr marL="519113" indent="-501650" algn="l">
              <a:buFont typeface="Arial" panose="020B0604020202020204" pitchFamily="34" charset="0"/>
              <a:buChar char="•"/>
            </a:pPr>
            <a:r>
              <a:rPr lang="en-US" sz="4400" b="1" dirty="0"/>
              <a:t>The Bible reveals clearly that Jesus will return</a:t>
            </a:r>
          </a:p>
          <a:p>
            <a:pPr marL="1143000" lvl="1" algn="l"/>
            <a:r>
              <a:rPr lang="en-US" sz="4000" dirty="0"/>
              <a:t>1 Thessalonians 4:16-17; 2 Thessalonians 1:7-8</a:t>
            </a:r>
          </a:p>
          <a:p>
            <a:pPr marL="519113" indent="-501650" algn="l">
              <a:buFont typeface="Arial" panose="020B0604020202020204" pitchFamily="34" charset="0"/>
              <a:buChar char="•"/>
            </a:pPr>
            <a:r>
              <a:rPr lang="en-US" sz="4400" b="1" dirty="0"/>
              <a:t>When He comes, He will bring</a:t>
            </a:r>
            <a:br>
              <a:rPr lang="en-US" sz="4400" b="1" dirty="0"/>
            </a:br>
            <a:r>
              <a:rPr lang="en-US" sz="4400" b="1" dirty="0"/>
              <a:t>victory to those who overcome</a:t>
            </a:r>
          </a:p>
          <a:p>
            <a:pPr marL="1143000" lvl="3" algn="l"/>
            <a:r>
              <a:rPr lang="en-US" sz="4000" dirty="0"/>
              <a:t>1 Corinthians 15:51-57</a:t>
            </a:r>
          </a:p>
          <a:p>
            <a:pPr marL="685800" indent="-685800" algn="l">
              <a:buFont typeface="Arial" panose="020B0604020202020204" pitchFamily="34" charset="0"/>
              <a:buChar char="•"/>
            </a:pPr>
            <a:r>
              <a:rPr lang="en-US" sz="4400" b="1" dirty="0"/>
              <a:t>And, He will judge the world!</a:t>
            </a:r>
          </a:p>
          <a:p>
            <a:pPr marL="1154113" lvl="1" algn="l">
              <a:tabLst>
                <a:tab pos="6400800" algn="l"/>
              </a:tabLst>
            </a:pPr>
            <a:r>
              <a:rPr lang="en-US" sz="4000" dirty="0"/>
              <a:t>Ephesians 1:20-23</a:t>
            </a:r>
          </a:p>
        </p:txBody>
      </p:sp>
      <p:pic>
        <p:nvPicPr>
          <p:cNvPr id="5" name="Picture 4" descr="A hand holding small black signs&#10;&#10;Description automatically generated">
            <a:extLst>
              <a:ext uri="{FF2B5EF4-FFF2-40B4-BE49-F238E27FC236}">
                <a16:creationId xmlns:a16="http://schemas.microsoft.com/office/drawing/2014/main" id="{D23FC565-21EF-B5F2-3B19-1E7499A90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2798558"/>
            <a:ext cx="4190999" cy="4059442"/>
          </a:xfrm>
          <a:prstGeom prst="rect">
            <a:avLst/>
          </a:prstGeom>
        </p:spPr>
      </p:pic>
    </p:spTree>
    <p:extLst>
      <p:ext uri="{BB962C8B-B14F-4D97-AF65-F5344CB8AC3E}">
        <p14:creationId xmlns:p14="http://schemas.microsoft.com/office/powerpoint/2010/main" val="2093461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0AA5-C574-F5E7-EB5C-B1F81502137F}"/>
              </a:ext>
            </a:extLst>
          </p:cNvPr>
          <p:cNvSpPr>
            <a:spLocks noGrp="1"/>
          </p:cNvSpPr>
          <p:nvPr>
            <p:ph type="ctrTitle"/>
          </p:nvPr>
        </p:nvSpPr>
        <p:spPr>
          <a:xfrm>
            <a:off x="370114" y="631371"/>
            <a:ext cx="4920343" cy="1763486"/>
          </a:xfrm>
        </p:spPr>
        <p:txBody>
          <a:bodyPr anchor="t">
            <a:normAutofit/>
          </a:bodyPr>
          <a:lstStyle/>
          <a:p>
            <a:r>
              <a:rPr lang="en-US" sz="6600" b="1" dirty="0">
                <a:latin typeface="Fondamento" panose="03020505000000020004" pitchFamily="66" charset="0"/>
              </a:rPr>
              <a:t>Conclusion</a:t>
            </a:r>
          </a:p>
        </p:txBody>
      </p:sp>
      <p:sp>
        <p:nvSpPr>
          <p:cNvPr id="3" name="Subtitle 2">
            <a:extLst>
              <a:ext uri="{FF2B5EF4-FFF2-40B4-BE49-F238E27FC236}">
                <a16:creationId xmlns:a16="http://schemas.microsoft.com/office/drawing/2014/main" id="{94818AB5-26FC-6E2D-E37A-C1B9DDAAA8AA}"/>
              </a:ext>
            </a:extLst>
          </p:cNvPr>
          <p:cNvSpPr>
            <a:spLocks noGrp="1"/>
          </p:cNvSpPr>
          <p:nvPr>
            <p:ph type="subTitle" idx="1"/>
          </p:nvPr>
        </p:nvSpPr>
        <p:spPr>
          <a:xfrm>
            <a:off x="892629" y="2002971"/>
            <a:ext cx="3940628" cy="4484915"/>
          </a:xfrm>
        </p:spPr>
        <p:txBody>
          <a:bodyPr>
            <a:normAutofit/>
          </a:bodyPr>
          <a:lstStyle/>
          <a:p>
            <a:pPr marL="109538"/>
            <a:r>
              <a:rPr lang="en-US" sz="4800" b="1" dirty="0"/>
              <a:t>A promise is given to us by Jesus</a:t>
            </a:r>
          </a:p>
          <a:p>
            <a:endParaRPr lang="en-US" sz="4400" dirty="0"/>
          </a:p>
          <a:p>
            <a:r>
              <a:rPr lang="en-US" sz="4400" dirty="0"/>
              <a:t>Revelation 3:21</a:t>
            </a:r>
          </a:p>
        </p:txBody>
      </p:sp>
      <p:pic>
        <p:nvPicPr>
          <p:cNvPr id="5" name="Picture 4" descr="A hand holding small black signs&#10;&#10;Description automatically generated">
            <a:extLst>
              <a:ext uri="{FF2B5EF4-FFF2-40B4-BE49-F238E27FC236}">
                <a16:creationId xmlns:a16="http://schemas.microsoft.com/office/drawing/2014/main" id="{D23FC565-21EF-B5F2-3B19-1E7499A90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1750" y="0"/>
            <a:ext cx="7080250" cy="6858000"/>
          </a:xfrm>
          <a:prstGeom prst="rect">
            <a:avLst/>
          </a:prstGeom>
        </p:spPr>
      </p:pic>
    </p:spTree>
    <p:extLst>
      <p:ext uri="{BB962C8B-B14F-4D97-AF65-F5344CB8AC3E}">
        <p14:creationId xmlns:p14="http://schemas.microsoft.com/office/powerpoint/2010/main" val="2325066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2042</Words>
  <Application>Microsoft Office PowerPoint</Application>
  <PresentationFormat>Widescreen</PresentationFormat>
  <Paragraphs>82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Fondamento</vt:lpstr>
      <vt:lpstr>Office Theme</vt:lpstr>
      <vt:lpstr>Jesus Christ</vt:lpstr>
      <vt:lpstr>What Jesus Christ Has Done</vt:lpstr>
      <vt:lpstr>What Jesus Christ Is Doing</vt:lpstr>
      <vt:lpstr>What Jesus Christ Will Do</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Christ</dc:title>
  <dc:creator>Stan Cox</dc:creator>
  <cp:lastModifiedBy>Stan Cox</cp:lastModifiedBy>
  <cp:revision>1</cp:revision>
  <dcterms:created xsi:type="dcterms:W3CDTF">2023-11-15T21:04:49Z</dcterms:created>
  <dcterms:modified xsi:type="dcterms:W3CDTF">2023-11-27T01:16:23Z</dcterms:modified>
</cp:coreProperties>
</file>