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451402-8F25-4852-94DF-7F9F6DAD657F}" v="140" dt="2024-03-03T04:09:13.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4995" autoAdjust="0"/>
    <p:restoredTop sz="65793" autoAdjust="0"/>
  </p:normalViewPr>
  <p:slideViewPr>
    <p:cSldViewPr snapToGrid="0">
      <p:cViewPr varScale="1">
        <p:scale>
          <a:sx n="54" d="100"/>
          <a:sy n="54" d="100"/>
        </p:scale>
        <p:origin x="1810" y="62"/>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87451402-8F25-4852-94DF-7F9F6DAD657F}"/>
    <pc:docChg chg="custSel addSld delSld modSld modHandout">
      <pc:chgData name="Stan Cox" userId="9376f276357bfffd" providerId="LiveId" clId="{87451402-8F25-4852-94DF-7F9F6DAD657F}" dt="2024-03-03T06:51:13.347" v="3066" actId="20577"/>
      <pc:docMkLst>
        <pc:docMk/>
      </pc:docMkLst>
      <pc:sldChg chg="modTransition modNotesTx">
        <pc:chgData name="Stan Cox" userId="9376f276357bfffd" providerId="LiveId" clId="{87451402-8F25-4852-94DF-7F9F6DAD657F}" dt="2024-03-03T03:20:55.516" v="350"/>
        <pc:sldMkLst>
          <pc:docMk/>
          <pc:sldMk cId="1972675172" sldId="256"/>
        </pc:sldMkLst>
      </pc:sldChg>
      <pc:sldChg chg="modSp add mod modTransition modAnim modNotesTx">
        <pc:chgData name="Stan Cox" userId="9376f276357bfffd" providerId="LiveId" clId="{87451402-8F25-4852-94DF-7F9F6DAD657F}" dt="2024-03-03T04:08:28.743" v="2384"/>
        <pc:sldMkLst>
          <pc:docMk/>
          <pc:sldMk cId="2635543095" sldId="257"/>
        </pc:sldMkLst>
        <pc:spChg chg="mod">
          <ac:chgData name="Stan Cox" userId="9376f276357bfffd" providerId="LiveId" clId="{87451402-8F25-4852-94DF-7F9F6DAD657F}" dt="2024-03-03T03:25:04.524" v="437" actId="20577"/>
          <ac:spMkLst>
            <pc:docMk/>
            <pc:sldMk cId="2635543095" sldId="257"/>
            <ac:spMk id="2" creationId="{15795686-3FC1-2E4E-7D1A-4EC02E31962E}"/>
          </ac:spMkLst>
        </pc:spChg>
        <pc:spChg chg="mod">
          <ac:chgData name="Stan Cox" userId="9376f276357bfffd" providerId="LiveId" clId="{87451402-8F25-4852-94DF-7F9F6DAD657F}" dt="2024-03-03T04:08:02.939" v="2381" actId="20577"/>
          <ac:spMkLst>
            <pc:docMk/>
            <pc:sldMk cId="2635543095" sldId="257"/>
            <ac:spMk id="3" creationId="{BD3E1DF3-9005-65B9-6FF7-C76D7BB7C33B}"/>
          </ac:spMkLst>
        </pc:spChg>
        <pc:picChg chg="mod">
          <ac:chgData name="Stan Cox" userId="9376f276357bfffd" providerId="LiveId" clId="{87451402-8F25-4852-94DF-7F9F6DAD657F}" dt="2024-03-03T03:23:16.455" v="362" actId="1076"/>
          <ac:picMkLst>
            <pc:docMk/>
            <pc:sldMk cId="2635543095" sldId="257"/>
            <ac:picMk id="5" creationId="{57D10159-36F3-3B31-54F8-74ACCA43C3F7}"/>
          </ac:picMkLst>
        </pc:picChg>
      </pc:sldChg>
      <pc:sldChg chg="add del setBg">
        <pc:chgData name="Stan Cox" userId="9376f276357bfffd" providerId="LiveId" clId="{87451402-8F25-4852-94DF-7F9F6DAD657F}" dt="2024-03-03T03:15:42.793" v="108"/>
        <pc:sldMkLst>
          <pc:docMk/>
          <pc:sldMk cId="2993882047" sldId="257"/>
        </pc:sldMkLst>
      </pc:sldChg>
      <pc:sldChg chg="modSp add mod modNotesTx">
        <pc:chgData name="Stan Cox" userId="9376f276357bfffd" providerId="LiveId" clId="{87451402-8F25-4852-94DF-7F9F6DAD657F}" dt="2024-03-03T04:14:54.483" v="2892" actId="114"/>
        <pc:sldMkLst>
          <pc:docMk/>
          <pc:sldMk cId="1664848669" sldId="258"/>
        </pc:sldMkLst>
        <pc:spChg chg="mod">
          <ac:chgData name="Stan Cox" userId="9376f276357bfffd" providerId="LiveId" clId="{87451402-8F25-4852-94DF-7F9F6DAD657F}" dt="2024-03-03T04:09:18.744" v="2397" actId="20577"/>
          <ac:spMkLst>
            <pc:docMk/>
            <pc:sldMk cId="1664848669" sldId="258"/>
            <ac:spMk id="2" creationId="{1584A98F-2012-99AE-AD55-6015866B28D3}"/>
          </ac:spMkLst>
        </pc:spChg>
        <pc:spChg chg="mod">
          <ac:chgData name="Stan Cox" userId="9376f276357bfffd" providerId="LiveId" clId="{87451402-8F25-4852-94DF-7F9F6DAD657F}" dt="2024-03-03T04:12:26.957" v="2589" actId="6549"/>
          <ac:spMkLst>
            <pc:docMk/>
            <pc:sldMk cId="1664848669" sldId="258"/>
            <ac:spMk id="3" creationId="{572D0FE8-40E3-58BE-9FD5-CFB7C48D2335}"/>
          </ac:spMkLst>
        </pc:spChg>
      </pc:sldChg>
      <pc:sldChg chg="add del setBg">
        <pc:chgData name="Stan Cox" userId="9376f276357bfffd" providerId="LiveId" clId="{87451402-8F25-4852-94DF-7F9F6DAD657F}" dt="2024-03-03T04:09:13.755" v="2386"/>
        <pc:sldMkLst>
          <pc:docMk/>
          <pc:sldMk cId="3256840903" sldId="2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9FAAD4-62ED-DB05-4C10-0209AEEE4010}"/>
              </a:ext>
            </a:extLst>
          </p:cNvPr>
          <p:cNvSpPr>
            <a:spLocks noGrp="1"/>
          </p:cNvSpPr>
          <p:nvPr>
            <p:ph type="hdr" sz="quarter"/>
          </p:nvPr>
        </p:nvSpPr>
        <p:spPr>
          <a:xfrm>
            <a:off x="0" y="0"/>
            <a:ext cx="4015946" cy="914400"/>
          </a:xfrm>
          <a:prstGeom prst="rect">
            <a:avLst/>
          </a:prstGeom>
        </p:spPr>
        <p:txBody>
          <a:bodyPr vert="horz" lIns="91440" tIns="45720" rIns="91440" bIns="45720" rtlCol="0"/>
          <a:lstStyle>
            <a:lvl1pPr algn="l">
              <a:defRPr sz="1200"/>
            </a:lvl1pPr>
          </a:lstStyle>
          <a:p>
            <a:r>
              <a:rPr lang="en-US" sz="2000" dirty="0">
                <a:latin typeface="Angella Outline" panose="02000500000000000000" pitchFamily="2" charset="0"/>
              </a:rPr>
              <a:t>Jesus’ Entry Into Jerusalem</a:t>
            </a:r>
          </a:p>
          <a:p>
            <a:r>
              <a:rPr lang="en-US" sz="1400" dirty="0"/>
              <a:t>Matthew 21:1-11</a:t>
            </a:r>
          </a:p>
        </p:txBody>
      </p:sp>
      <p:sp>
        <p:nvSpPr>
          <p:cNvPr id="3" name="Date Placeholder 2">
            <a:extLst>
              <a:ext uri="{FF2B5EF4-FFF2-40B4-BE49-F238E27FC236}">
                <a16:creationId xmlns:a16="http://schemas.microsoft.com/office/drawing/2014/main" id="{7445D90B-E558-60F3-3A08-CF59D4C592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March 3, 2024 @ 9am</a:t>
            </a:r>
          </a:p>
        </p:txBody>
      </p:sp>
      <p:sp>
        <p:nvSpPr>
          <p:cNvPr id="4" name="Footer Placeholder 3">
            <a:extLst>
              <a:ext uri="{FF2B5EF4-FFF2-40B4-BE49-F238E27FC236}">
                <a16:creationId xmlns:a16="http://schemas.microsoft.com/office/drawing/2014/main" id="{0DC6CCD1-62F3-3FE7-EBF2-AE970A36B6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E7C2F8FB-80B1-0133-ABBE-3983E01942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DB8FD7D6-D4A5-4BC8-B45F-3EA782C07083}" type="slidenum">
              <a:rPr lang="en-US" smtClean="0"/>
              <a:t>‹#›</a:t>
            </a:fld>
            <a:endParaRPr lang="en-US" dirty="0"/>
          </a:p>
        </p:txBody>
      </p:sp>
    </p:spTree>
    <p:extLst>
      <p:ext uri="{BB962C8B-B14F-4D97-AF65-F5344CB8AC3E}">
        <p14:creationId xmlns:p14="http://schemas.microsoft.com/office/powerpoint/2010/main" val="939876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C2879C-F9A8-423D-AB97-F294852B03E0}" type="datetimeFigureOut">
              <a:rPr lang="en-US" smtClean="0"/>
              <a:t>3/3/2024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2B0CC-5BED-478E-B57B-7B9BB818135C}" type="slidenum">
              <a:rPr lang="en-US" smtClean="0"/>
              <a:t>‹#›</a:t>
            </a:fld>
            <a:endParaRPr lang="en-US"/>
          </a:p>
        </p:txBody>
      </p:sp>
    </p:spTree>
    <p:extLst>
      <p:ext uri="{BB962C8B-B14F-4D97-AF65-F5344CB8AC3E}">
        <p14:creationId xmlns:p14="http://schemas.microsoft.com/office/powerpoint/2010/main" val="3779625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Matthew 21:1-11</a:t>
            </a:r>
          </a:p>
          <a:p>
            <a:pPr marL="171450" indent="-171450">
              <a:buFont typeface="Arial" panose="020B0604020202020204" pitchFamily="34" charset="0"/>
              <a:buChar char="•"/>
            </a:pPr>
            <a:r>
              <a:rPr lang="en-US" dirty="0"/>
              <a:t>At Mount of Olives Jesus sent Disciples to find </a:t>
            </a:r>
            <a:r>
              <a:rPr lang="en-US" b="1" dirty="0"/>
              <a:t>Donkey &amp; Colt </a:t>
            </a:r>
            <a:r>
              <a:rPr lang="en-US" dirty="0"/>
              <a:t>to bring to him.</a:t>
            </a:r>
          </a:p>
          <a:p>
            <a:pPr marL="171450" indent="-171450">
              <a:buFont typeface="Arial" panose="020B0604020202020204" pitchFamily="34" charset="0"/>
              <a:buChar char="•"/>
            </a:pPr>
            <a:r>
              <a:rPr lang="en-US" dirty="0"/>
              <a:t>When stated </a:t>
            </a:r>
            <a:r>
              <a:rPr lang="en-US" i="1" dirty="0"/>
              <a:t>“The Lord has need of them” </a:t>
            </a:r>
            <a:r>
              <a:rPr lang="en-US" dirty="0"/>
              <a:t>will be given permission</a:t>
            </a:r>
          </a:p>
          <a:p>
            <a:pPr marL="171450" indent="-171450">
              <a:buFont typeface="Arial" panose="020B0604020202020204" pitchFamily="34" charset="0"/>
              <a:buChar char="•"/>
            </a:pPr>
            <a:r>
              <a:rPr lang="en-US" dirty="0"/>
              <a:t>Fulfillment of Prophecy (Zechariah 9:9)</a:t>
            </a:r>
          </a:p>
          <a:p>
            <a:pPr marL="628650" lvl="1" indent="-171450">
              <a:buFont typeface="Arial" panose="020B0604020202020204" pitchFamily="34" charset="0"/>
              <a:buChar char="•"/>
            </a:pPr>
            <a:r>
              <a:rPr lang="en-US" dirty="0"/>
              <a:t>Daughter of Zion</a:t>
            </a:r>
          </a:p>
          <a:p>
            <a:pPr marL="628650" lvl="1" indent="-171450">
              <a:buFont typeface="Arial" panose="020B0604020202020204" pitchFamily="34" charset="0"/>
              <a:buChar char="•"/>
            </a:pPr>
            <a:r>
              <a:rPr lang="en-US" dirty="0"/>
              <a:t>King is Coming</a:t>
            </a:r>
          </a:p>
          <a:p>
            <a:pPr marL="628650" lvl="1" indent="-171450">
              <a:buFont typeface="Arial" panose="020B0604020202020204" pitchFamily="34" charset="0"/>
              <a:buChar char="•"/>
            </a:pPr>
            <a:r>
              <a:rPr lang="en-US" dirty="0"/>
              <a:t>Lowly on a donkey, a colt, the foal of a donkey</a:t>
            </a:r>
          </a:p>
          <a:p>
            <a:pPr marL="171450" lvl="0" indent="-171450">
              <a:buFont typeface="Arial" panose="020B0604020202020204" pitchFamily="34" charset="0"/>
              <a:buChar char="•"/>
            </a:pPr>
            <a:r>
              <a:rPr lang="en-US" dirty="0"/>
              <a:t>Multitude laid coats and others cut down branches from trees and spread them on the road</a:t>
            </a:r>
          </a:p>
          <a:p>
            <a:pPr marL="171450" lvl="0" indent="-171450">
              <a:buFont typeface="Arial" panose="020B0604020202020204" pitchFamily="34" charset="0"/>
              <a:buChar char="•"/>
            </a:pPr>
            <a:r>
              <a:rPr lang="en-US" dirty="0"/>
              <a:t>Multitude before and following cried out.  “Hosanna to the Son of David”. Blessed is He who comes in the name of the Lord. Hosanna in the highest.” (Psalm 118:26; Matthew 23:39)</a:t>
            </a:r>
          </a:p>
          <a:p>
            <a:pPr marL="171450" lvl="0" indent="-171450">
              <a:buFont typeface="Arial" panose="020B0604020202020204" pitchFamily="34" charset="0"/>
              <a:buChar char="•"/>
            </a:pPr>
            <a:r>
              <a:rPr lang="en-US" dirty="0"/>
              <a:t>Came into Jerusalem (ALL the city was moved, saying “who is this”</a:t>
            </a:r>
          </a:p>
          <a:p>
            <a:pPr marL="628650" lvl="1" indent="-171450">
              <a:buFont typeface="Arial" panose="020B0604020202020204" pitchFamily="34" charset="0"/>
              <a:buChar char="•"/>
            </a:pPr>
            <a:r>
              <a:rPr lang="en-US" dirty="0"/>
              <a:t>Answer (from multitudes) Jesus, the prophet from Nazareth of Galilee</a:t>
            </a:r>
          </a:p>
          <a:p>
            <a:pPr marL="457200" lvl="1" indent="0">
              <a:buFont typeface="Arial" panose="020B0604020202020204" pitchFamily="34" charset="0"/>
              <a:buNone/>
            </a:pPr>
            <a:endParaRPr lang="en-US" dirty="0"/>
          </a:p>
          <a:p>
            <a:pPr marL="0" lvl="0" indent="0">
              <a:buFont typeface="Arial" panose="020B0604020202020204" pitchFamily="34" charset="0"/>
              <a:buNone/>
            </a:pPr>
            <a:r>
              <a:rPr lang="en-US" b="1" dirty="0"/>
              <a:t>Mark 11:1-11</a:t>
            </a:r>
          </a:p>
          <a:p>
            <a:pPr marL="171450" lvl="0" indent="-171450">
              <a:buFont typeface="Arial" panose="020B0604020202020204" pitchFamily="34" charset="0"/>
              <a:buChar char="•"/>
            </a:pPr>
            <a:r>
              <a:rPr lang="en-US" b="1" dirty="0"/>
              <a:t>Mentions only the colt, the foal that Jesus sat upon</a:t>
            </a:r>
          </a:p>
          <a:p>
            <a:pPr marL="171450" lvl="0" indent="-171450">
              <a:buFont typeface="Arial" panose="020B0604020202020204" pitchFamily="34" charset="0"/>
              <a:buChar char="•"/>
            </a:pPr>
            <a:r>
              <a:rPr lang="en-US" b="1" dirty="0"/>
              <a:t>Here added “Blessed is the kingdom of our Father David”</a:t>
            </a:r>
          </a:p>
          <a:p>
            <a:pPr marL="171450" lvl="0" indent="-171450">
              <a:buFont typeface="Arial" panose="020B0604020202020204" pitchFamily="34" charset="0"/>
              <a:buChar char="•"/>
            </a:pPr>
            <a:r>
              <a:rPr lang="en-US" b="1" dirty="0"/>
              <a:t>Jesus went into Jerusalem and into the temple. Went back to Bethany with the 12.</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r>
              <a:rPr lang="en-US" b="1" dirty="0"/>
              <a:t>Luke 19:28-40</a:t>
            </a:r>
          </a:p>
          <a:p>
            <a:pPr marL="171450" lvl="0" indent="-171450">
              <a:buFont typeface="Arial" panose="020B0604020202020204" pitchFamily="34" charset="0"/>
              <a:buChar char="•"/>
            </a:pPr>
            <a:r>
              <a:rPr lang="en-US" b="1" dirty="0"/>
              <a:t>Also, “Peace in Heaven and glory in the highest”</a:t>
            </a:r>
          </a:p>
          <a:p>
            <a:pPr marL="171450" lvl="0" indent="-171450">
              <a:buFont typeface="Arial" panose="020B0604020202020204" pitchFamily="34" charset="0"/>
              <a:buChar char="•"/>
            </a:pPr>
            <a:r>
              <a:rPr lang="en-US" b="1" dirty="0"/>
              <a:t>Pharisees asked Jesus to rebuke them</a:t>
            </a:r>
          </a:p>
          <a:p>
            <a:pPr marL="628650" lvl="1" indent="-171450">
              <a:buFont typeface="Arial" panose="020B0604020202020204" pitchFamily="34" charset="0"/>
              <a:buChar char="•"/>
            </a:pPr>
            <a:r>
              <a:rPr lang="en-US" b="1" dirty="0"/>
              <a:t>His response:  “I tell you that if these should keep silent, the stones would immediately cry out.”</a:t>
            </a:r>
          </a:p>
          <a:p>
            <a:pPr marL="628650" lvl="1" indent="-171450">
              <a:buFont typeface="Arial" panose="020B0604020202020204" pitchFamily="34" charset="0"/>
              <a:buChar char="•"/>
            </a:pPr>
            <a:endParaRPr lang="en-US" b="1" dirty="0"/>
          </a:p>
          <a:p>
            <a:pPr marL="0" lvl="0" indent="0">
              <a:buFont typeface="Arial" panose="020B0604020202020204" pitchFamily="34" charset="0"/>
              <a:buNone/>
            </a:pPr>
            <a:r>
              <a:rPr lang="en-US" b="1" dirty="0"/>
              <a:t>John 12:12-19</a:t>
            </a:r>
          </a:p>
          <a:p>
            <a:pPr marL="171450" lvl="0" indent="-171450">
              <a:buFont typeface="Arial" panose="020B0604020202020204" pitchFamily="34" charset="0"/>
              <a:buChar char="•"/>
            </a:pPr>
            <a:r>
              <a:rPr lang="en-US" b="1" dirty="0"/>
              <a:t>Great multitude went to Jesus when they heard he was coming to Jerusalem</a:t>
            </a:r>
          </a:p>
          <a:p>
            <a:pPr marL="628650" lvl="1" indent="-171450">
              <a:buFont typeface="Arial" panose="020B0604020202020204" pitchFamily="34" charset="0"/>
              <a:buChar char="•"/>
            </a:pPr>
            <a:r>
              <a:rPr lang="en-US" b="1" dirty="0"/>
              <a:t>They took branches of palm trees and wen out to meet him,</a:t>
            </a:r>
          </a:p>
          <a:p>
            <a:pPr marL="628650" lvl="1" indent="-171450">
              <a:buFont typeface="Arial" panose="020B0604020202020204" pitchFamily="34" charset="0"/>
              <a:buChar char="•"/>
            </a:pPr>
            <a:r>
              <a:rPr lang="en-US" b="1" dirty="0"/>
              <a:t>Called Him “The King of Israel!”</a:t>
            </a:r>
          </a:p>
          <a:p>
            <a:pPr marL="171450" lvl="0" indent="-171450">
              <a:buFont typeface="Arial" panose="020B0604020202020204" pitchFamily="34" charset="0"/>
              <a:buChar char="•"/>
            </a:pPr>
            <a:r>
              <a:rPr lang="en-US" b="1" dirty="0"/>
              <a:t>Jesus sat on a donkey, fulfilling prophecy (Zechariah 9:9)</a:t>
            </a:r>
          </a:p>
          <a:p>
            <a:pPr marL="171450" lvl="0" indent="-171450">
              <a:buFont typeface="Arial" panose="020B0604020202020204" pitchFamily="34" charset="0"/>
              <a:buChar char="•"/>
            </a:pPr>
            <a:r>
              <a:rPr lang="en-US" b="1" dirty="0"/>
              <a:t>Disciples did not grasp significance until Jesus was glorified (Ascension into heaven?) and they remembered that these things were written about him and that they had done these things to him.</a:t>
            </a:r>
          </a:p>
          <a:p>
            <a:pPr marL="628650" lvl="1" indent="-171450">
              <a:buFont typeface="Arial" panose="020B0604020202020204" pitchFamily="34" charset="0"/>
              <a:buChar char="•"/>
            </a:pPr>
            <a:r>
              <a:rPr lang="en-US" b="1" dirty="0"/>
              <a:t>Witnesses of Lazarus being raised from dead testified</a:t>
            </a:r>
          </a:p>
          <a:p>
            <a:pPr marL="628650" lvl="1" indent="-171450">
              <a:buFont typeface="Arial" panose="020B0604020202020204" pitchFamily="34" charset="0"/>
              <a:buChar char="•"/>
            </a:pPr>
            <a:r>
              <a:rPr lang="en-US" b="1" dirty="0"/>
              <a:t>Others also met Him, because they had heard of this thing. (The resurrection of Lazarus</a:t>
            </a:r>
          </a:p>
          <a:p>
            <a:pPr marL="628650" lvl="1" indent="-171450">
              <a:buFont typeface="Arial" panose="020B0604020202020204" pitchFamily="34" charset="0"/>
              <a:buChar char="•"/>
            </a:pPr>
            <a:r>
              <a:rPr lang="en-US" b="1" dirty="0"/>
              <a:t>The Pharisees acknowledged the influence that Jesus was gaining.</a:t>
            </a:r>
          </a:p>
          <a:p>
            <a:pPr marL="628650" lvl="1" indent="-171450">
              <a:buFont typeface="Arial" panose="020B0604020202020204" pitchFamily="34" charset="0"/>
              <a:buChar char="•"/>
            </a:pPr>
            <a:endParaRPr lang="en-US" b="1" dirty="0"/>
          </a:p>
          <a:p>
            <a:pPr marL="171450" lvl="0" indent="-171450">
              <a:buFont typeface="Arial" panose="020B0604020202020204" pitchFamily="34" charset="0"/>
              <a:buChar char="•"/>
            </a:pPr>
            <a:r>
              <a:rPr lang="en-US" b="1" dirty="0"/>
              <a:t>Note:  </a:t>
            </a:r>
            <a:r>
              <a:rPr lang="en-US" b="0" dirty="0"/>
              <a:t>Except for a few small details, the synoptic gospels all basically say the same</a:t>
            </a:r>
          </a:p>
          <a:p>
            <a:pPr marL="171450" lvl="0" indent="-171450">
              <a:buFont typeface="Arial" panose="020B0604020202020204" pitchFamily="34" charset="0"/>
              <a:buChar char="•"/>
            </a:pPr>
            <a:r>
              <a:rPr lang="en-US" b="0" dirty="0"/>
              <a:t>John includes commentary of the disciples misunderstanding, and that the Pharisees despaired, but left out other details.</a:t>
            </a:r>
            <a:endParaRPr lang="en-US" dirty="0"/>
          </a:p>
        </p:txBody>
      </p:sp>
      <p:sp>
        <p:nvSpPr>
          <p:cNvPr id="4" name="Slide Number Placeholder 3"/>
          <p:cNvSpPr>
            <a:spLocks noGrp="1"/>
          </p:cNvSpPr>
          <p:nvPr>
            <p:ph type="sldNum" sz="quarter" idx="5"/>
          </p:nvPr>
        </p:nvSpPr>
        <p:spPr/>
        <p:txBody>
          <a:bodyPr/>
          <a:lstStyle/>
          <a:p>
            <a:fld id="{9D72B0CC-5BED-478E-B57B-7B9BB818135C}" type="slidenum">
              <a:rPr lang="en-US" smtClean="0"/>
              <a:t>1</a:t>
            </a:fld>
            <a:endParaRPr lang="en-US"/>
          </a:p>
        </p:txBody>
      </p:sp>
    </p:spTree>
    <p:extLst>
      <p:ext uri="{BB962C8B-B14F-4D97-AF65-F5344CB8AC3E}">
        <p14:creationId xmlns:p14="http://schemas.microsoft.com/office/powerpoint/2010/main" val="2127392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6ECB6-632D-BA45-0F7B-04393D424F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39B89A-7D3E-3678-98D1-6572FE2C88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D5B3CC-AC98-A5FF-1BE8-14DCAFC2D518}"/>
              </a:ext>
            </a:extLst>
          </p:cNvPr>
          <p:cNvSpPr>
            <a:spLocks noGrp="1"/>
          </p:cNvSpPr>
          <p:nvPr>
            <p:ph type="body" idx="1"/>
          </p:nvPr>
        </p:nvSpPr>
        <p:spPr/>
        <p:txBody>
          <a:bodyPr/>
          <a:lstStyle/>
          <a:p>
            <a:pPr marL="0" indent="0">
              <a:buFont typeface="Arial" panose="020B0604020202020204" pitchFamily="34" charset="0"/>
              <a:buNone/>
            </a:pPr>
            <a:r>
              <a:rPr lang="en-US" b="1" dirty="0"/>
              <a:t>What We Learn from Matthew 21</a:t>
            </a:r>
          </a:p>
          <a:p>
            <a:pPr marL="171450" indent="-171450">
              <a:buFont typeface="Arial" panose="020B0604020202020204" pitchFamily="34" charset="0"/>
              <a:buChar char="•"/>
            </a:pPr>
            <a:r>
              <a:rPr lang="en-US" b="1" dirty="0"/>
              <a:t>What God Wants He Gets! (vs. 2-3)</a:t>
            </a:r>
          </a:p>
          <a:p>
            <a:pPr marL="0" indent="0">
              <a:buFont typeface="Arial" panose="020B0604020202020204" pitchFamily="34" charset="0"/>
              <a:buNone/>
            </a:pPr>
            <a:r>
              <a:rPr lang="en-US" b="1" dirty="0"/>
              <a:t>(Isaiah 46:9-11), [God’s warning to the ungodly] </a:t>
            </a:r>
            <a:r>
              <a:rPr lang="en-US" i="1" dirty="0"/>
              <a:t>“Remember the former things of old, for I am God, and there is no other; I am God, and there is none like Me, </a:t>
            </a:r>
            <a:r>
              <a:rPr lang="en-US" i="1" baseline="30000" dirty="0"/>
              <a:t>10</a:t>
            </a:r>
            <a:r>
              <a:rPr lang="en-US" i="1" dirty="0"/>
              <a:t> Declaring the end from the beginning, and from ancient times things that are not yet done, saying, My counsel shall stand, and I will do all My pleasure,’ </a:t>
            </a:r>
            <a:r>
              <a:rPr lang="en-US" i="1" baseline="30000" dirty="0"/>
              <a:t>11</a:t>
            </a:r>
            <a:r>
              <a:rPr lang="en-US" i="1" dirty="0"/>
              <a:t> Calling a bird of prey from the east, the man who executes My counsel, from a far country. Indeed I have spoken it; I will also bring it to pass. I have purposed it; I will also do it.”</a:t>
            </a:r>
          </a:p>
          <a:p>
            <a:pPr marL="0" indent="0">
              <a:buFont typeface="Arial" panose="020B0604020202020204" pitchFamily="34" charset="0"/>
              <a:buNone/>
            </a:pPr>
            <a:r>
              <a:rPr lang="en-US" b="1" dirty="0"/>
              <a:t>(Acts 17:24-26), </a:t>
            </a:r>
            <a:r>
              <a:rPr lang="en-US" i="1" dirty="0"/>
              <a:t>“God, who made the world and everything in it, since He is Lord of heaven and earth, does not dwell in temples made with hands. </a:t>
            </a:r>
            <a:r>
              <a:rPr lang="en-US" i="1" baseline="30000" dirty="0"/>
              <a:t>25</a:t>
            </a:r>
            <a:r>
              <a:rPr lang="en-US" i="1" dirty="0"/>
              <a:t> Nor is He worshiped with men’s hands, as though He needed anything, since He gives to all life, breath, and all things. </a:t>
            </a:r>
            <a:r>
              <a:rPr lang="en-US" i="1" baseline="30000" dirty="0"/>
              <a:t>26</a:t>
            </a:r>
            <a:r>
              <a:rPr lang="en-US" i="1" dirty="0"/>
              <a:t> And He has made from one blood every nation of men to dwell on all the face of the earth, and has determined their </a:t>
            </a:r>
            <a:r>
              <a:rPr lang="en-US" i="1" dirty="0" err="1"/>
              <a:t>preappointed</a:t>
            </a:r>
            <a:r>
              <a:rPr lang="en-US" i="1" dirty="0"/>
              <a:t> times and the boundaries of their dwellings,”</a:t>
            </a:r>
          </a:p>
          <a:p>
            <a:pPr marL="171450" indent="-171450">
              <a:buFont typeface="Arial" panose="020B0604020202020204" pitchFamily="34" charset="0"/>
              <a:buChar char="•"/>
            </a:pPr>
            <a:r>
              <a:rPr lang="en-US" b="1" i="0" dirty="0"/>
              <a:t>[CLICK] Jesus actions here fulfilled Prophecy (vs. 4-5)</a:t>
            </a:r>
          </a:p>
          <a:p>
            <a:pPr marL="628650" lvl="1" indent="-171450">
              <a:buFont typeface="Arial" panose="020B0604020202020204" pitchFamily="34" charset="0"/>
              <a:buChar char="•"/>
            </a:pPr>
            <a:r>
              <a:rPr lang="en-US" b="0" i="0" dirty="0"/>
              <a:t>The purpose of fulfilling prophecy was to prove (especially to the Jews) that He was the Christ</a:t>
            </a:r>
          </a:p>
          <a:p>
            <a:pPr marL="628650" lvl="1" indent="-171450">
              <a:buFont typeface="Arial" panose="020B0604020202020204" pitchFamily="34" charset="0"/>
              <a:buChar char="•"/>
            </a:pPr>
            <a:r>
              <a:rPr lang="en-US" b="0" i="0" dirty="0"/>
              <a:t>Conservatively, it is estimated that Jesus fulfilled well over 300 prophecies in His earthy ministry</a:t>
            </a:r>
          </a:p>
          <a:p>
            <a:pPr marL="628650" lvl="1" indent="-171450">
              <a:buFont typeface="Arial" panose="020B0604020202020204" pitchFamily="34" charset="0"/>
              <a:buChar char="•"/>
            </a:pPr>
            <a:r>
              <a:rPr lang="en-US" b="0" i="0" dirty="0"/>
              <a:t>This is only one of them</a:t>
            </a:r>
          </a:p>
          <a:p>
            <a:pPr marL="1085850" lvl="2" indent="-171450">
              <a:buFont typeface="Arial" panose="020B0604020202020204" pitchFamily="34" charset="0"/>
              <a:buChar char="•"/>
            </a:pPr>
            <a:r>
              <a:rPr lang="en-US" b="0" i="0" dirty="0"/>
              <a:t>From His being the descendent of Abraham to Isaac</a:t>
            </a:r>
          </a:p>
          <a:p>
            <a:pPr marL="0" lvl="0" indent="0">
              <a:buFont typeface="Arial" panose="020B0604020202020204" pitchFamily="34" charset="0"/>
              <a:buNone/>
            </a:pPr>
            <a:r>
              <a:rPr lang="en-US" b="1" dirty="0"/>
              <a:t>(Matthew 1:1), </a:t>
            </a:r>
            <a:r>
              <a:rPr lang="en-US" i="1" dirty="0"/>
              <a:t>“The book of the genealogy of Jesus Christ, the Son of David, the Son of Abraham:”</a:t>
            </a:r>
            <a:endParaRPr lang="en-US" b="0" i="1" dirty="0"/>
          </a:p>
          <a:p>
            <a:pPr marL="1085850" lvl="2" indent="-171450">
              <a:buFont typeface="Arial" panose="020B0604020202020204" pitchFamily="34" charset="0"/>
              <a:buChar char="•"/>
            </a:pPr>
            <a:r>
              <a:rPr lang="en-US" b="0" i="0" dirty="0"/>
              <a:t>God coming into the World</a:t>
            </a:r>
          </a:p>
          <a:p>
            <a:pPr marL="0" lvl="0" indent="0">
              <a:buFont typeface="Arial" panose="020B0604020202020204" pitchFamily="34" charset="0"/>
              <a:buNone/>
            </a:pPr>
            <a:r>
              <a:rPr lang="en-US" b="1" dirty="0"/>
              <a:t>(Matthew 1:22-23</a:t>
            </a:r>
            <a:r>
              <a:rPr lang="en-US" b="1" i="1" dirty="0"/>
              <a:t>), </a:t>
            </a:r>
            <a:r>
              <a:rPr lang="en-US" i="1" dirty="0"/>
              <a:t>“So all this was done that it might be fulfilled which was spoken by the Lord through the prophet, saying: </a:t>
            </a:r>
            <a:r>
              <a:rPr lang="en-US" i="1" baseline="30000" dirty="0"/>
              <a:t>23</a:t>
            </a:r>
            <a:r>
              <a:rPr lang="en-US" i="1" dirty="0"/>
              <a:t> “Behold, the virgin shall be with child, and bear a Son, and they shall call His name Immanuel,” which is translated, “God with us.”</a:t>
            </a:r>
          </a:p>
          <a:p>
            <a:pPr marL="1085850" lvl="2" indent="-171450">
              <a:buFont typeface="Arial" panose="020B0604020202020204" pitchFamily="34" charset="0"/>
              <a:buChar char="•"/>
            </a:pPr>
            <a:r>
              <a:rPr lang="en-US" b="0" i="0" dirty="0"/>
              <a:t>To His death on the cross!</a:t>
            </a:r>
          </a:p>
          <a:p>
            <a:pPr marL="0" lvl="0" indent="0">
              <a:buFont typeface="Arial" panose="020B0604020202020204" pitchFamily="34" charset="0"/>
              <a:buNone/>
            </a:pPr>
            <a:r>
              <a:rPr lang="en-US" b="1" dirty="0"/>
              <a:t>(Matthew 27:35),</a:t>
            </a:r>
            <a:r>
              <a:rPr lang="en-US" b="1" i="1" dirty="0"/>
              <a:t> </a:t>
            </a:r>
            <a:r>
              <a:rPr lang="en-US" i="1" dirty="0"/>
              <a:t>“Then they crucified Him, and divided His garments, casting lots, that it might be fulfilled which was spoken by the prophet: “They divided My garments among them, and for My clothing they cast lots.”</a:t>
            </a:r>
          </a:p>
          <a:p>
            <a:pPr marL="628650" lvl="1" indent="-171450">
              <a:buFont typeface="Arial" panose="020B0604020202020204" pitchFamily="34" charset="0"/>
              <a:buChar char="•"/>
            </a:pPr>
            <a:r>
              <a:rPr lang="en-US" b="0" i="0" dirty="0"/>
              <a:t>Jesus was truly the subject of Messianic prophecy, the true anointed of God, His only Begotten Son!</a:t>
            </a:r>
          </a:p>
          <a:p>
            <a:pPr marL="171450" lvl="0" indent="-171450">
              <a:buFont typeface="Arial" panose="020B0604020202020204" pitchFamily="34" charset="0"/>
              <a:buChar char="•"/>
            </a:pPr>
            <a:r>
              <a:rPr lang="en-US" b="1" i="0" dirty="0"/>
              <a:t>[CLICK] There are skeptics, who accept Jesus existed, but claim that his life and ministry were inconsequential.  He was only an itinerant preacher, whose influence and significance were miniscule.  Not So!, Jesus was a Big Thing! (vs. 10-11)</a:t>
            </a:r>
          </a:p>
          <a:p>
            <a:pPr marL="628650" lvl="1" indent="-171450">
              <a:buFont typeface="Arial" panose="020B0604020202020204" pitchFamily="34" charset="0"/>
              <a:buChar char="•"/>
            </a:pPr>
            <a:r>
              <a:rPr lang="en-US" b="0" i="0" dirty="0"/>
              <a:t>In fact, Jesus was the biggest thing, He has changed the world</a:t>
            </a:r>
          </a:p>
          <a:p>
            <a:pPr marL="1085850" lvl="2" indent="-171450">
              <a:buFont typeface="Arial" panose="020B0604020202020204" pitchFamily="34" charset="0"/>
              <a:buChar char="•"/>
            </a:pPr>
            <a:r>
              <a:rPr lang="en-US" b="0" i="0" dirty="0"/>
              <a:t>Our calendars are based on his birth (B.C, A.D., not CE, BCE)</a:t>
            </a:r>
          </a:p>
          <a:p>
            <a:pPr marL="1085850" lvl="2" indent="-171450">
              <a:buFont typeface="Arial" panose="020B0604020202020204" pitchFamily="34" charset="0"/>
              <a:buChar char="•"/>
            </a:pPr>
            <a:r>
              <a:rPr lang="en-US" b="0" i="0" dirty="0"/>
              <a:t>He is the reason for Easter, Thanksgiving and Christmas in America</a:t>
            </a:r>
          </a:p>
          <a:p>
            <a:pPr marL="1085850" lvl="2" indent="-171450">
              <a:buFont typeface="Arial" panose="020B0604020202020204" pitchFamily="34" charset="0"/>
              <a:buChar char="•"/>
            </a:pPr>
            <a:r>
              <a:rPr lang="en-US" b="0" i="0" dirty="0"/>
              <a:t>The Christian faith breaks down borders (they are found in every nation)</a:t>
            </a:r>
          </a:p>
          <a:p>
            <a:pPr marL="1085850" lvl="2" indent="-171450">
              <a:buFont typeface="Arial" panose="020B0604020202020204" pitchFamily="34" charset="0"/>
              <a:buChar char="•"/>
            </a:pPr>
            <a:r>
              <a:rPr lang="en-US" b="0" i="0" dirty="0"/>
              <a:t>More importantly, Jesus is THE Big thing, Spiritually, heavenly, and eternal!</a:t>
            </a:r>
          </a:p>
          <a:p>
            <a:pPr marL="0" lvl="0" indent="0">
              <a:buFont typeface="Arial" panose="020B0604020202020204" pitchFamily="34" charset="0"/>
              <a:buNone/>
            </a:pPr>
            <a:r>
              <a:rPr lang="en-US" b="1" dirty="0"/>
              <a:t>(Revelation 1:10-18), </a:t>
            </a:r>
            <a:r>
              <a:rPr lang="en-US" i="1" dirty="0"/>
              <a:t>“I was in the Spirit on the Lord’s Day, and I heard behind me a loud voice, as of a trumpet, </a:t>
            </a:r>
            <a:r>
              <a:rPr lang="en-US" i="1" baseline="30000" dirty="0"/>
              <a:t>11</a:t>
            </a:r>
            <a:r>
              <a:rPr lang="en-US" i="1" dirty="0"/>
              <a:t> saying, “I am the Alpha and the Omega, the First and the Last,” and, “What you see, write in a book and send it to the seven churches which are in Asia: to Ephesus, to Smyrna, to Pergamos, to Thyatira, to Sardis, to Philadelphia, and to Laodicea.” </a:t>
            </a:r>
            <a:r>
              <a:rPr lang="en-US" i="1" baseline="30000" dirty="0"/>
              <a:t>12</a:t>
            </a:r>
            <a:r>
              <a:rPr lang="en-US" i="1" dirty="0"/>
              <a:t> Then I turned to see the voice that spoke with me. And having turned I saw seven golden lampstands, </a:t>
            </a:r>
            <a:r>
              <a:rPr lang="en-US" i="1" baseline="30000" dirty="0"/>
              <a:t>13</a:t>
            </a:r>
            <a:r>
              <a:rPr lang="en-US" i="1" dirty="0"/>
              <a:t> and in the midst of the seven lampstands One like the Son of Man, clothed with a garment down to the feet and girded about the chest with a golden band. </a:t>
            </a:r>
            <a:r>
              <a:rPr lang="en-US" i="1" baseline="30000" dirty="0"/>
              <a:t>14</a:t>
            </a:r>
            <a:r>
              <a:rPr lang="en-US" i="1" dirty="0"/>
              <a:t> His head and hair were white like wool, as white as snow, and His eyes like a flame of fire; </a:t>
            </a:r>
            <a:r>
              <a:rPr lang="en-US" i="1" baseline="30000" dirty="0"/>
              <a:t>15</a:t>
            </a:r>
            <a:r>
              <a:rPr lang="en-US" i="1" dirty="0"/>
              <a:t> His feet were like fine brass, as if refined in a furnace, and His voice as the sound of many waters; </a:t>
            </a:r>
            <a:r>
              <a:rPr lang="en-US" i="1" baseline="30000" dirty="0"/>
              <a:t>16</a:t>
            </a:r>
            <a:r>
              <a:rPr lang="en-US" i="1" dirty="0"/>
              <a:t> He had in His right hand seven stars, out of His mouth went a sharp two-edged sword, and His countenance was like the sun shining in its strength. </a:t>
            </a:r>
            <a:r>
              <a:rPr lang="en-US" i="1" baseline="30000" dirty="0"/>
              <a:t>17</a:t>
            </a:r>
            <a:r>
              <a:rPr lang="en-US" i="1" dirty="0"/>
              <a:t> And when I saw Him, I fell at His feet as dead. But He laid His right hand on me, saying to me, “Do not be afraid; I am the First and the Last. </a:t>
            </a:r>
            <a:r>
              <a:rPr lang="en-US" i="1" baseline="30000" dirty="0"/>
              <a:t>18</a:t>
            </a:r>
            <a:r>
              <a:rPr lang="en-US" i="1" dirty="0"/>
              <a:t> I am He who lives, and was dead, and behold, I am alive forevermore. Amen. And I have the keys of Hades and of Death.”</a:t>
            </a:r>
          </a:p>
          <a:p>
            <a:pPr marL="0" lvl="0" indent="0">
              <a:buFont typeface="Arial" panose="020B0604020202020204" pitchFamily="34" charset="0"/>
              <a:buNone/>
            </a:pPr>
            <a:r>
              <a:rPr lang="en-US" b="1" dirty="0"/>
              <a:t>(Revelation 5:1-10), </a:t>
            </a:r>
            <a:r>
              <a:rPr lang="en-US" i="1" dirty="0"/>
              <a:t>“And I saw in the right hand of Him who sat on the throne a scroll written inside and on the back, sealed with seven seals. </a:t>
            </a:r>
            <a:r>
              <a:rPr lang="en-US" i="1" baseline="30000" dirty="0"/>
              <a:t>2</a:t>
            </a:r>
            <a:r>
              <a:rPr lang="en-US" i="1" dirty="0"/>
              <a:t> Then I saw a strong angel proclaiming with a loud voice, “Who is worthy to open the scroll and to loose its seals?” </a:t>
            </a:r>
            <a:r>
              <a:rPr lang="en-US" i="1" baseline="30000" dirty="0"/>
              <a:t>3</a:t>
            </a:r>
            <a:r>
              <a:rPr lang="en-US" i="1" dirty="0"/>
              <a:t> And no one in heaven or on the earth or under the earth was able to open the scroll, or to look at it.   </a:t>
            </a:r>
            <a:r>
              <a:rPr lang="en-US" i="1" baseline="30000" dirty="0"/>
              <a:t>4</a:t>
            </a:r>
            <a:r>
              <a:rPr lang="en-US" i="1" dirty="0"/>
              <a:t> So I wept much, because no one was found worthy to open and read the scroll, or to look at it. </a:t>
            </a:r>
            <a:r>
              <a:rPr lang="en-US" i="1" baseline="30000" dirty="0"/>
              <a:t>5</a:t>
            </a:r>
            <a:r>
              <a:rPr lang="en-US" i="1" dirty="0"/>
              <a:t> But one of the elders said to me, “Do not weep. Behold, the Lion of the tribe of Judah, the Root of David, has prevailed to open the scroll and to loose its seven seals.” </a:t>
            </a:r>
            <a:r>
              <a:rPr lang="en-US" i="1" baseline="30000" dirty="0"/>
              <a:t>6</a:t>
            </a:r>
            <a:r>
              <a:rPr lang="en-US" i="1" dirty="0"/>
              <a:t> And I looked, and behold, in the midst of the throne and of the four living creatures, and in the midst of the elders, stood a Lamb as though it had been slain, having seven horns and seven eyes, which are the seven Spirits of God sent out into all the earth. </a:t>
            </a:r>
            <a:r>
              <a:rPr lang="en-US" i="1" baseline="30000" dirty="0"/>
              <a:t>7</a:t>
            </a:r>
            <a:r>
              <a:rPr lang="en-US" i="1" dirty="0"/>
              <a:t> Then He came and took the scroll out of the right hand of Him who sat on the throne. </a:t>
            </a:r>
            <a:r>
              <a:rPr lang="en-US" i="1" baseline="30000" dirty="0"/>
              <a:t>8</a:t>
            </a:r>
            <a:r>
              <a:rPr lang="en-US" i="1" dirty="0"/>
              <a:t> Now when He had taken the scroll, the four living creatures and the twenty-four elders fell down before the Lamb, each having a harp, and golden bowls full of incense, which are the prayers of the saints. </a:t>
            </a:r>
            <a:r>
              <a:rPr lang="en-US" i="1" baseline="30000" dirty="0"/>
              <a:t>9</a:t>
            </a:r>
            <a:r>
              <a:rPr lang="en-US" i="1" dirty="0"/>
              <a:t> And they sang a new song, saying: “You are worthy to take the scroll, And to open its seals; For You were slain, And have redeemed us to God by Your blood Out of every tribe and tongue and people and nation, </a:t>
            </a:r>
            <a:r>
              <a:rPr lang="en-US" i="1" baseline="30000" dirty="0"/>
              <a:t>10</a:t>
            </a:r>
            <a:r>
              <a:rPr lang="en-US" i="1" dirty="0"/>
              <a:t> And have made us kings and priests to our God; And we shall reign on the earth.”</a:t>
            </a:r>
          </a:p>
          <a:p>
            <a:pPr marL="0" lvl="0" indent="0">
              <a:buFont typeface="Arial" panose="020B0604020202020204" pitchFamily="34" charset="0"/>
              <a:buNone/>
            </a:pPr>
            <a:endParaRPr lang="en-US" b="0" i="0" dirty="0"/>
          </a:p>
        </p:txBody>
      </p:sp>
      <p:sp>
        <p:nvSpPr>
          <p:cNvPr id="4" name="Slide Number Placeholder 3">
            <a:extLst>
              <a:ext uri="{FF2B5EF4-FFF2-40B4-BE49-F238E27FC236}">
                <a16:creationId xmlns:a16="http://schemas.microsoft.com/office/drawing/2014/main" id="{826F543E-B243-81E3-9816-2F800372869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72B0CC-5BED-478E-B57B-7B9BB818135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01706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B0E8C-79C9-E44B-B43C-03C5D2DA07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43673F-E233-9108-4E9E-A405E7331D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6A83C8-BCF6-F735-712C-4D2ADD9BE7C0}"/>
              </a:ext>
            </a:extLst>
          </p:cNvPr>
          <p:cNvSpPr>
            <a:spLocks noGrp="1"/>
          </p:cNvSpPr>
          <p:nvPr>
            <p:ph type="body" idx="1"/>
          </p:nvPr>
        </p:nvSpPr>
        <p:spPr/>
        <p:txBody>
          <a:bodyPr/>
          <a:lstStyle/>
          <a:p>
            <a:pPr marL="0" indent="0">
              <a:buFont typeface="Arial" panose="020B0604020202020204" pitchFamily="34" charset="0"/>
              <a:buNone/>
            </a:pPr>
            <a:r>
              <a:rPr lang="en-US" b="1" dirty="0"/>
              <a:t>Conclusion:</a:t>
            </a:r>
          </a:p>
          <a:p>
            <a:pPr marL="171450" indent="-171450">
              <a:buFont typeface="Arial" panose="020B0604020202020204" pitchFamily="34" charset="0"/>
              <a:buChar char="•"/>
            </a:pPr>
            <a:r>
              <a:rPr lang="en-US" b="1" dirty="0"/>
              <a:t>Jesus deserved the worship He received in our text</a:t>
            </a:r>
          </a:p>
          <a:p>
            <a:pPr marL="628650" lvl="1" indent="-171450">
              <a:buFont typeface="Arial" panose="020B0604020202020204" pitchFamily="34" charset="0"/>
              <a:buChar char="•"/>
            </a:pPr>
            <a:r>
              <a:rPr lang="en-US" dirty="0"/>
              <a:t>He deserves every note of praise we offer each day of our lives</a:t>
            </a:r>
          </a:p>
          <a:p>
            <a:pPr marL="628650" lvl="1" indent="-171450">
              <a:buFont typeface="Arial" panose="020B0604020202020204" pitchFamily="34" charset="0"/>
              <a:buChar char="•"/>
            </a:pPr>
            <a:r>
              <a:rPr lang="en-US" dirty="0"/>
              <a:t>He deserves our songs of praise, and the praise of our prayers and voices in worship</a:t>
            </a:r>
          </a:p>
          <a:p>
            <a:pPr marL="0" indent="0">
              <a:buFont typeface="Arial" panose="020B0604020202020204" pitchFamily="34" charset="0"/>
              <a:buNone/>
            </a:pPr>
            <a:r>
              <a:rPr lang="en-US" b="1" dirty="0"/>
              <a:t>(Revelation 5:11-14), </a:t>
            </a:r>
            <a:r>
              <a:rPr lang="en-US" i="1" dirty="0"/>
              <a:t>“Then I looked, and I heard the voice of many angels around the throne, the living creatures, and the elders; and the number of them was ten thousand times ten thousand, and thousands of thousands, </a:t>
            </a:r>
            <a:r>
              <a:rPr lang="en-US" i="1" baseline="30000" dirty="0"/>
              <a:t>12</a:t>
            </a:r>
            <a:r>
              <a:rPr lang="en-US" i="1" dirty="0"/>
              <a:t> saying with a loud voice: “Worthy is the Lamb who was slain to receive power and riches and wisdom, and strength and honor and glory and blessing!” </a:t>
            </a:r>
            <a:r>
              <a:rPr lang="en-US" i="1" baseline="30000" dirty="0"/>
              <a:t>13</a:t>
            </a:r>
            <a:r>
              <a:rPr lang="en-US" i="1" dirty="0"/>
              <a:t> And every creature which is in heaven and on the earth and under the earth and such as are in the sea, and all that are in them, I heard saying: “Blessing and honor and glory and power be to Him who sits on the throne,  and to the Lamb, forever and ever!” </a:t>
            </a:r>
            <a:r>
              <a:rPr lang="en-US" i="1" baseline="30000" dirty="0"/>
              <a:t>14</a:t>
            </a:r>
            <a:r>
              <a:rPr lang="en-US" i="1" dirty="0"/>
              <a:t> Then the four living creatures said, “Amen!” And the twenty-four elders fell down and worshiped Him who lives forever and ever.”</a:t>
            </a:r>
          </a:p>
        </p:txBody>
      </p:sp>
      <p:sp>
        <p:nvSpPr>
          <p:cNvPr id="4" name="Slide Number Placeholder 3">
            <a:extLst>
              <a:ext uri="{FF2B5EF4-FFF2-40B4-BE49-F238E27FC236}">
                <a16:creationId xmlns:a16="http://schemas.microsoft.com/office/drawing/2014/main" id="{FFE51369-BF6A-C0AC-4152-6B7B3E8D77F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72B0CC-5BED-478E-B57B-7B9BB818135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2956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71DB-7FBF-95E8-83C8-C3CC221151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EFB2EA-95A3-7455-025E-29EC2618D9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C95D28-AB67-9B8B-FC49-C2C1FF779257}"/>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5" name="Footer Placeholder 4">
            <a:extLst>
              <a:ext uri="{FF2B5EF4-FFF2-40B4-BE49-F238E27FC236}">
                <a16:creationId xmlns:a16="http://schemas.microsoft.com/office/drawing/2014/main" id="{290A7C4E-D00B-D9E8-D676-EAC9F530E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34F0D8-E5EF-1AA8-DB01-62002D79EC71}"/>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2935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2B314-26E8-BB3B-677B-0C13E11E1F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946F76-E6E7-6561-A6BF-D0866B5C0E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3F7E6-9265-3282-F495-676F4E73AF4A}"/>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5" name="Footer Placeholder 4">
            <a:extLst>
              <a:ext uri="{FF2B5EF4-FFF2-40B4-BE49-F238E27FC236}">
                <a16:creationId xmlns:a16="http://schemas.microsoft.com/office/drawing/2014/main" id="{9B812C27-EEB8-5ED0-F55E-C165112CD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68BD4-1FA7-CE44-0E8C-30EA7F9CB715}"/>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69859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BFA58A-A6B8-87E4-8726-1873482FEE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2B4DB6-BD2A-B76D-E611-B783D12B59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F2A80D-6263-AC53-C366-5E627F7F3EC5}"/>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5" name="Footer Placeholder 4">
            <a:extLst>
              <a:ext uri="{FF2B5EF4-FFF2-40B4-BE49-F238E27FC236}">
                <a16:creationId xmlns:a16="http://schemas.microsoft.com/office/drawing/2014/main" id="{7A0E70A1-DAF5-109F-5977-B60E00187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ACDEA-3DF4-87A5-DB88-B304CD4B2603}"/>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138498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7432B-9745-0DFC-C38F-2C421E921D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BD237-934B-FA67-E836-D268593AE1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426CE-8EE5-366B-E52C-A94946B342AF}"/>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5" name="Footer Placeholder 4">
            <a:extLst>
              <a:ext uri="{FF2B5EF4-FFF2-40B4-BE49-F238E27FC236}">
                <a16:creationId xmlns:a16="http://schemas.microsoft.com/office/drawing/2014/main" id="{F1794922-C3FF-ABCC-981F-9F615DA52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BA899A-0D2C-2EF7-77BE-003299D96FFC}"/>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282296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4EE2-2473-392A-5DF7-9E60C76996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27DD6C-5EC8-FC34-6D0A-E937FB537A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2900EC-16B0-F5F7-C868-3477DE93BC40}"/>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5" name="Footer Placeholder 4">
            <a:extLst>
              <a:ext uri="{FF2B5EF4-FFF2-40B4-BE49-F238E27FC236}">
                <a16:creationId xmlns:a16="http://schemas.microsoft.com/office/drawing/2014/main" id="{885D8DA6-4D5B-2255-F28F-077D5771D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E39871-76A1-F9E8-DD44-AAE3B4664004}"/>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25976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E91D3-98F8-CDA1-420F-8E728F4470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92189A-B2B9-D54F-CB32-91311C7D89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D24767-AE6F-620A-44BA-230B115BA7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72F0DB-45DE-55E1-CA8B-3C851B357370}"/>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6" name="Footer Placeholder 5">
            <a:extLst>
              <a:ext uri="{FF2B5EF4-FFF2-40B4-BE49-F238E27FC236}">
                <a16:creationId xmlns:a16="http://schemas.microsoft.com/office/drawing/2014/main" id="{9DB5B36C-437D-2766-9C55-6A33C741AF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2F2EFA-7E4F-4B94-323D-19E0BE19C7DD}"/>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261559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92C39-2975-4B22-2E08-75DBEEE157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EABD1C-7EF3-A9CF-20CB-86E1BB566B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CF1AE8-42C3-D6A6-58CA-C8E97DC19D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DF78-EA99-64DF-D275-CFB1198CA3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41724A-BBA0-54D5-CBB2-F7AD496AA1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397D17-BC66-73C2-B340-5AB5117E702D}"/>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8" name="Footer Placeholder 7">
            <a:extLst>
              <a:ext uri="{FF2B5EF4-FFF2-40B4-BE49-F238E27FC236}">
                <a16:creationId xmlns:a16="http://schemas.microsoft.com/office/drawing/2014/main" id="{FB78FEFF-FEBF-C52D-2390-053089F5D9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6319B0-679C-196E-20F9-89C345FF4E15}"/>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310356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5E40-E27E-7F29-D779-4074080874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D141F5-0AFC-CE07-5BBC-28E369CE3935}"/>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4" name="Footer Placeholder 3">
            <a:extLst>
              <a:ext uri="{FF2B5EF4-FFF2-40B4-BE49-F238E27FC236}">
                <a16:creationId xmlns:a16="http://schemas.microsoft.com/office/drawing/2014/main" id="{3EA33995-3C99-E1AF-0140-09055F57CC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42A383-F9C3-B71F-9625-1456E5D9BD88}"/>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116065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FA9F6-DF2B-3B8D-A52E-2F15BA4556B3}"/>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3" name="Footer Placeholder 2">
            <a:extLst>
              <a:ext uri="{FF2B5EF4-FFF2-40B4-BE49-F238E27FC236}">
                <a16:creationId xmlns:a16="http://schemas.microsoft.com/office/drawing/2014/main" id="{3C7A7CC8-D16C-745F-F5A4-14882745D9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874E7E-44C3-7F00-9C88-A16EE03B77B5}"/>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11771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545E-0C0B-FBD9-D7CF-14DE56C88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392272-C011-EC3B-13C4-27BC2405F1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50DD71-F3A4-5E67-7459-F0A05353C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34700-2DDB-0BB4-8C1D-4CD9D64259FC}"/>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6" name="Footer Placeholder 5">
            <a:extLst>
              <a:ext uri="{FF2B5EF4-FFF2-40B4-BE49-F238E27FC236}">
                <a16:creationId xmlns:a16="http://schemas.microsoft.com/office/drawing/2014/main" id="{AC85BD32-C646-1C51-E189-76296BA05E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2F6E26-81B4-3FC0-A872-8DE0C7B67E89}"/>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217602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DAC13-96FC-267A-0D79-C5B92389E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B30A58-D68B-0D74-B118-6450BCA494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D8891B-B013-5536-F5E6-AE42EF41E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51BC7E-C15E-C45D-C845-6D92580053E7}"/>
              </a:ext>
            </a:extLst>
          </p:cNvPr>
          <p:cNvSpPr>
            <a:spLocks noGrp="1"/>
          </p:cNvSpPr>
          <p:nvPr>
            <p:ph type="dt" sz="half" idx="10"/>
          </p:nvPr>
        </p:nvSpPr>
        <p:spPr/>
        <p:txBody>
          <a:bodyPr/>
          <a:lstStyle/>
          <a:p>
            <a:fld id="{A0EA3140-C00E-49BD-B8EE-48AF8B366931}" type="datetimeFigureOut">
              <a:rPr lang="en-US" smtClean="0"/>
              <a:t>3/3/2024</a:t>
            </a:fld>
            <a:endParaRPr lang="en-US"/>
          </a:p>
        </p:txBody>
      </p:sp>
      <p:sp>
        <p:nvSpPr>
          <p:cNvPr id="6" name="Footer Placeholder 5">
            <a:extLst>
              <a:ext uri="{FF2B5EF4-FFF2-40B4-BE49-F238E27FC236}">
                <a16:creationId xmlns:a16="http://schemas.microsoft.com/office/drawing/2014/main" id="{3E8490F7-3AF9-5CA9-587A-112E12255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3023B-F17A-AB13-1B71-8FC484702C07}"/>
              </a:ext>
            </a:extLst>
          </p:cNvPr>
          <p:cNvSpPr>
            <a:spLocks noGrp="1"/>
          </p:cNvSpPr>
          <p:nvPr>
            <p:ph type="sldNum" sz="quarter" idx="12"/>
          </p:nvPr>
        </p:nvSpPr>
        <p:spPr/>
        <p:txBody>
          <a:bodyPr/>
          <a:lstStyle/>
          <a:p>
            <a:fld id="{F1865AFC-B182-4D7C-8534-C5ACEB654B7C}" type="slidenum">
              <a:rPr lang="en-US" smtClean="0"/>
              <a:t>‹#›</a:t>
            </a:fld>
            <a:endParaRPr lang="en-US"/>
          </a:p>
        </p:txBody>
      </p:sp>
    </p:spTree>
    <p:extLst>
      <p:ext uri="{BB962C8B-B14F-4D97-AF65-F5344CB8AC3E}">
        <p14:creationId xmlns:p14="http://schemas.microsoft.com/office/powerpoint/2010/main" val="1045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7D9DF1-030C-D7C5-F64F-9DF72FC7C1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E76EE7-7144-05CB-E5AC-10E311C48D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FF3AC-4282-0E3A-217F-11C02E6215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EA3140-C00E-49BD-B8EE-48AF8B366931}" type="datetimeFigureOut">
              <a:rPr lang="en-US" smtClean="0"/>
              <a:t>3/3/2024</a:t>
            </a:fld>
            <a:endParaRPr lang="en-US"/>
          </a:p>
        </p:txBody>
      </p:sp>
      <p:sp>
        <p:nvSpPr>
          <p:cNvPr id="5" name="Footer Placeholder 4">
            <a:extLst>
              <a:ext uri="{FF2B5EF4-FFF2-40B4-BE49-F238E27FC236}">
                <a16:creationId xmlns:a16="http://schemas.microsoft.com/office/drawing/2014/main" id="{2B229E56-DCE0-7CE7-F150-22BFB2F6DC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F28A1C9-D885-FA0D-218D-F5561E187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1865AFC-B182-4D7C-8534-C5ACEB654B7C}" type="slidenum">
              <a:rPr lang="en-US" smtClean="0"/>
              <a:t>‹#›</a:t>
            </a:fld>
            <a:endParaRPr lang="en-US"/>
          </a:p>
        </p:txBody>
      </p:sp>
    </p:spTree>
    <p:extLst>
      <p:ext uri="{BB962C8B-B14F-4D97-AF65-F5344CB8AC3E}">
        <p14:creationId xmlns:p14="http://schemas.microsoft.com/office/powerpoint/2010/main" val="3022567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D04F-BE86-6B18-FA8C-5B1CFB0BC4BA}"/>
              </a:ext>
            </a:extLst>
          </p:cNvPr>
          <p:cNvSpPr>
            <a:spLocks noGrp="1"/>
          </p:cNvSpPr>
          <p:nvPr>
            <p:ph type="ctrTitle"/>
          </p:nvPr>
        </p:nvSpPr>
        <p:spPr>
          <a:xfrm>
            <a:off x="1524000" y="200025"/>
            <a:ext cx="9144000" cy="2895600"/>
          </a:xfrm>
        </p:spPr>
        <p:txBody>
          <a:bodyPr anchor="t">
            <a:normAutofit/>
          </a:bodyPr>
          <a:lstStyle/>
          <a:p>
            <a:r>
              <a:rPr lang="en-US" sz="7200" dirty="0">
                <a:latin typeface="Angella Outline" panose="02000500000000000000" pitchFamily="2" charset="0"/>
              </a:rPr>
              <a:t>Jesus’ Entry into Jerusalem</a:t>
            </a:r>
          </a:p>
        </p:txBody>
      </p:sp>
      <p:sp>
        <p:nvSpPr>
          <p:cNvPr id="3" name="Subtitle 2">
            <a:extLst>
              <a:ext uri="{FF2B5EF4-FFF2-40B4-BE49-F238E27FC236}">
                <a16:creationId xmlns:a16="http://schemas.microsoft.com/office/drawing/2014/main" id="{CFD1363F-EB8C-1378-F608-7E181437167A}"/>
              </a:ext>
            </a:extLst>
          </p:cNvPr>
          <p:cNvSpPr>
            <a:spLocks noGrp="1"/>
          </p:cNvSpPr>
          <p:nvPr>
            <p:ph type="subTitle" idx="1"/>
          </p:nvPr>
        </p:nvSpPr>
        <p:spPr>
          <a:xfrm>
            <a:off x="1524000" y="3602037"/>
            <a:ext cx="4886325" cy="2655887"/>
          </a:xfrm>
        </p:spPr>
        <p:txBody>
          <a:bodyPr>
            <a:normAutofit/>
          </a:bodyPr>
          <a:lstStyle/>
          <a:p>
            <a:pPr>
              <a:spcBef>
                <a:spcPts val="0"/>
              </a:spcBef>
            </a:pPr>
            <a:r>
              <a:rPr lang="en-US" sz="4000" b="1" dirty="0"/>
              <a:t>Matthew 21:1-11</a:t>
            </a:r>
          </a:p>
          <a:p>
            <a:pPr>
              <a:spcBef>
                <a:spcPts val="0"/>
              </a:spcBef>
            </a:pPr>
            <a:r>
              <a:rPr lang="en-US" sz="4000" b="1" dirty="0"/>
              <a:t>Mark 11:1-11</a:t>
            </a:r>
          </a:p>
          <a:p>
            <a:pPr>
              <a:spcBef>
                <a:spcPts val="0"/>
              </a:spcBef>
            </a:pPr>
            <a:r>
              <a:rPr lang="en-US" sz="4000" b="1" dirty="0"/>
              <a:t>Luke 19:28-40</a:t>
            </a:r>
          </a:p>
          <a:p>
            <a:pPr>
              <a:spcBef>
                <a:spcPts val="0"/>
              </a:spcBef>
            </a:pPr>
            <a:r>
              <a:rPr lang="en-US" sz="4000" b="1" dirty="0"/>
              <a:t>John 12:12-19</a:t>
            </a:r>
          </a:p>
        </p:txBody>
      </p:sp>
      <p:pic>
        <p:nvPicPr>
          <p:cNvPr id="5" name="Picture 4" descr="A donkey with blankets on its back&#10;&#10;Description automatically generated">
            <a:extLst>
              <a:ext uri="{FF2B5EF4-FFF2-40B4-BE49-F238E27FC236}">
                <a16:creationId xmlns:a16="http://schemas.microsoft.com/office/drawing/2014/main" id="{9A766EB6-E67F-4C6E-09B2-491B631530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0743" y="2442955"/>
            <a:ext cx="5228382" cy="4462670"/>
          </a:xfrm>
          <a:prstGeom prst="rect">
            <a:avLst/>
          </a:prstGeom>
        </p:spPr>
      </p:pic>
    </p:spTree>
    <p:extLst>
      <p:ext uri="{BB962C8B-B14F-4D97-AF65-F5344CB8AC3E}">
        <p14:creationId xmlns:p14="http://schemas.microsoft.com/office/powerpoint/2010/main" val="1972675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a:extLst>
            <a:ext uri="{FF2B5EF4-FFF2-40B4-BE49-F238E27FC236}">
              <a16:creationId xmlns:a16="http://schemas.microsoft.com/office/drawing/2014/main" id="{777A6365-B4A7-DB46-4620-51DAEC474A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795686-3FC1-2E4E-7D1A-4EC02E31962E}"/>
              </a:ext>
            </a:extLst>
          </p:cNvPr>
          <p:cNvSpPr>
            <a:spLocks noGrp="1"/>
          </p:cNvSpPr>
          <p:nvPr>
            <p:ph type="ctrTitle"/>
          </p:nvPr>
        </p:nvSpPr>
        <p:spPr>
          <a:xfrm>
            <a:off x="653143" y="200025"/>
            <a:ext cx="10776857" cy="1694089"/>
          </a:xfrm>
        </p:spPr>
        <p:txBody>
          <a:bodyPr anchor="t">
            <a:normAutofit/>
          </a:bodyPr>
          <a:lstStyle/>
          <a:p>
            <a:r>
              <a:rPr lang="en-US" sz="5400" dirty="0">
                <a:latin typeface="Angella Outline" panose="02000500000000000000" pitchFamily="2" charset="0"/>
              </a:rPr>
              <a:t>What We Learn from Matthew XXI</a:t>
            </a:r>
          </a:p>
        </p:txBody>
      </p:sp>
      <p:sp>
        <p:nvSpPr>
          <p:cNvPr id="3" name="Subtitle 2">
            <a:extLst>
              <a:ext uri="{FF2B5EF4-FFF2-40B4-BE49-F238E27FC236}">
                <a16:creationId xmlns:a16="http://schemas.microsoft.com/office/drawing/2014/main" id="{BD3E1DF3-9005-65B9-6FF7-C76D7BB7C33B}"/>
              </a:ext>
            </a:extLst>
          </p:cNvPr>
          <p:cNvSpPr>
            <a:spLocks noGrp="1"/>
          </p:cNvSpPr>
          <p:nvPr>
            <p:ph type="subTitle" idx="1"/>
          </p:nvPr>
        </p:nvSpPr>
        <p:spPr>
          <a:xfrm>
            <a:off x="391887" y="2177143"/>
            <a:ext cx="8109176" cy="4267200"/>
          </a:xfrm>
        </p:spPr>
        <p:txBody>
          <a:bodyPr>
            <a:normAutofit/>
          </a:bodyPr>
          <a:lstStyle/>
          <a:p>
            <a:pPr>
              <a:lnSpc>
                <a:spcPct val="100000"/>
              </a:lnSpc>
              <a:spcBef>
                <a:spcPts val="0"/>
              </a:spcBef>
            </a:pPr>
            <a:r>
              <a:rPr lang="en-US" sz="4000" b="1" dirty="0"/>
              <a:t>What God wants He Gets! (2-3)</a:t>
            </a:r>
          </a:p>
          <a:p>
            <a:pPr>
              <a:lnSpc>
                <a:spcPct val="100000"/>
              </a:lnSpc>
              <a:spcBef>
                <a:spcPts val="0"/>
              </a:spcBef>
            </a:pPr>
            <a:r>
              <a:rPr lang="en-US" sz="4000" dirty="0"/>
              <a:t>Isaiah 46:9-11; Acts 17:24-26</a:t>
            </a:r>
          </a:p>
          <a:p>
            <a:pPr>
              <a:lnSpc>
                <a:spcPct val="100000"/>
              </a:lnSpc>
              <a:spcBef>
                <a:spcPts val="0"/>
              </a:spcBef>
            </a:pPr>
            <a:r>
              <a:rPr lang="en-US" sz="4000" b="1" dirty="0"/>
              <a:t>Fulfilled Prophecy! (4-5)</a:t>
            </a:r>
          </a:p>
          <a:p>
            <a:pPr>
              <a:lnSpc>
                <a:spcPct val="100000"/>
              </a:lnSpc>
              <a:spcBef>
                <a:spcPts val="0"/>
              </a:spcBef>
            </a:pPr>
            <a:r>
              <a:rPr lang="en-US" sz="4000" dirty="0"/>
              <a:t>Matthew 1:1, 22-23; 27:35</a:t>
            </a:r>
          </a:p>
          <a:p>
            <a:pPr>
              <a:lnSpc>
                <a:spcPct val="100000"/>
              </a:lnSpc>
              <a:spcBef>
                <a:spcPts val="0"/>
              </a:spcBef>
            </a:pPr>
            <a:r>
              <a:rPr lang="en-US" sz="4000" b="1" dirty="0"/>
              <a:t>Jesus Was A Big Thing! (10-11)</a:t>
            </a:r>
          </a:p>
          <a:p>
            <a:pPr>
              <a:lnSpc>
                <a:spcPct val="100000"/>
              </a:lnSpc>
              <a:spcBef>
                <a:spcPts val="0"/>
              </a:spcBef>
            </a:pPr>
            <a:r>
              <a:rPr lang="en-US" sz="4000" dirty="0"/>
              <a:t>Revelation 1:10-18; 5:1-10</a:t>
            </a:r>
          </a:p>
        </p:txBody>
      </p:sp>
      <p:pic>
        <p:nvPicPr>
          <p:cNvPr id="5" name="Picture 4" descr="A donkey with blankets on its back&#10;&#10;Description automatically generated">
            <a:extLst>
              <a:ext uri="{FF2B5EF4-FFF2-40B4-BE49-F238E27FC236}">
                <a16:creationId xmlns:a16="http://schemas.microsoft.com/office/drawing/2014/main" id="{57D10159-36F3-3B31-54F8-74ACCA43C3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5809" y="2395330"/>
            <a:ext cx="5228382" cy="4462670"/>
          </a:xfrm>
          <a:prstGeom prst="rect">
            <a:avLst/>
          </a:prstGeom>
        </p:spPr>
      </p:pic>
    </p:spTree>
    <p:extLst>
      <p:ext uri="{BB962C8B-B14F-4D97-AF65-F5344CB8AC3E}">
        <p14:creationId xmlns:p14="http://schemas.microsoft.com/office/powerpoint/2010/main" val="26355430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anim calcmode="lin" valueType="num">
                                      <p:cBhvr>
                                        <p:cTn id="13"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anim calcmode="lin" valueType="num">
                                      <p:cBhvr>
                                        <p:cTn id="20"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750"/>
                                        <p:tgtEl>
                                          <p:spTgt spid="3">
                                            <p:txEl>
                                              <p:pRg st="3" end="3"/>
                                            </p:txEl>
                                          </p:spTgt>
                                        </p:tgtEl>
                                      </p:cBhvr>
                                    </p:animEffect>
                                    <p:anim calcmode="lin" valueType="num">
                                      <p:cBhvr>
                                        <p:cTn id="25"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750"/>
                                        <p:tgtEl>
                                          <p:spTgt spid="3">
                                            <p:txEl>
                                              <p:pRg st="4" end="4"/>
                                            </p:txEl>
                                          </p:spTgt>
                                        </p:tgtEl>
                                      </p:cBhvr>
                                    </p:animEffect>
                                    <p:anim calcmode="lin" valueType="num">
                                      <p:cBhvr>
                                        <p:cTn id="32"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75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750"/>
                                        <p:tgtEl>
                                          <p:spTgt spid="3">
                                            <p:txEl>
                                              <p:pRg st="5" end="5"/>
                                            </p:txEl>
                                          </p:spTgt>
                                        </p:tgtEl>
                                      </p:cBhvr>
                                    </p:animEffect>
                                    <p:anim calcmode="lin" valueType="num">
                                      <p:cBhvr>
                                        <p:cTn id="37"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a:extLst>
            <a:ext uri="{FF2B5EF4-FFF2-40B4-BE49-F238E27FC236}">
              <a16:creationId xmlns:a16="http://schemas.microsoft.com/office/drawing/2014/main" id="{9389F108-388A-BCD5-9033-327FD3CBDB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84A98F-2012-99AE-AD55-6015866B28D3}"/>
              </a:ext>
            </a:extLst>
          </p:cNvPr>
          <p:cNvSpPr>
            <a:spLocks noGrp="1"/>
          </p:cNvSpPr>
          <p:nvPr>
            <p:ph type="ctrTitle"/>
          </p:nvPr>
        </p:nvSpPr>
        <p:spPr>
          <a:xfrm>
            <a:off x="1524000" y="200025"/>
            <a:ext cx="9144000" cy="2895600"/>
          </a:xfrm>
        </p:spPr>
        <p:txBody>
          <a:bodyPr anchor="t">
            <a:normAutofit/>
          </a:bodyPr>
          <a:lstStyle/>
          <a:p>
            <a:r>
              <a:rPr lang="en-US" sz="7200" dirty="0">
                <a:latin typeface="Angella Outline" panose="02000500000000000000" pitchFamily="2" charset="0"/>
              </a:rPr>
              <a:t>Conclusion</a:t>
            </a:r>
          </a:p>
        </p:txBody>
      </p:sp>
      <p:sp>
        <p:nvSpPr>
          <p:cNvPr id="3" name="Subtitle 2">
            <a:extLst>
              <a:ext uri="{FF2B5EF4-FFF2-40B4-BE49-F238E27FC236}">
                <a16:creationId xmlns:a16="http://schemas.microsoft.com/office/drawing/2014/main" id="{572D0FE8-40E3-58BE-9FD5-CFB7C48D2335}"/>
              </a:ext>
            </a:extLst>
          </p:cNvPr>
          <p:cNvSpPr>
            <a:spLocks noGrp="1"/>
          </p:cNvSpPr>
          <p:nvPr>
            <p:ph type="subTitle" idx="1"/>
          </p:nvPr>
        </p:nvSpPr>
        <p:spPr>
          <a:xfrm>
            <a:off x="657226" y="1795255"/>
            <a:ext cx="5753100" cy="4862720"/>
          </a:xfrm>
        </p:spPr>
        <p:txBody>
          <a:bodyPr>
            <a:normAutofit/>
          </a:bodyPr>
          <a:lstStyle/>
          <a:p>
            <a:pPr>
              <a:spcBef>
                <a:spcPts val="0"/>
              </a:spcBef>
            </a:pPr>
            <a:r>
              <a:rPr lang="en-US" sz="4000" b="1" dirty="0"/>
              <a:t>Jesus deserved the worship He received upon entering Jerusalem those few days before His betrayal and death.</a:t>
            </a:r>
          </a:p>
          <a:p>
            <a:pPr>
              <a:spcBef>
                <a:spcPts val="0"/>
              </a:spcBef>
            </a:pPr>
            <a:endParaRPr lang="en-US" sz="4000" b="1" dirty="0"/>
          </a:p>
          <a:p>
            <a:pPr>
              <a:spcBef>
                <a:spcPts val="0"/>
              </a:spcBef>
            </a:pPr>
            <a:r>
              <a:rPr lang="en-US" sz="4000" b="1" dirty="0"/>
              <a:t>(Revelation 5:11-14)</a:t>
            </a:r>
          </a:p>
        </p:txBody>
      </p:sp>
      <p:pic>
        <p:nvPicPr>
          <p:cNvPr id="5" name="Picture 4" descr="A donkey with blankets on its back&#10;&#10;Description automatically generated">
            <a:extLst>
              <a:ext uri="{FF2B5EF4-FFF2-40B4-BE49-F238E27FC236}">
                <a16:creationId xmlns:a16="http://schemas.microsoft.com/office/drawing/2014/main" id="{6D1BCDB5-F944-D016-9131-17E036F748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0743" y="2442955"/>
            <a:ext cx="5228382" cy="4462670"/>
          </a:xfrm>
          <a:prstGeom prst="rect">
            <a:avLst/>
          </a:prstGeom>
        </p:spPr>
      </p:pic>
    </p:spTree>
    <p:extLst>
      <p:ext uri="{BB962C8B-B14F-4D97-AF65-F5344CB8AC3E}">
        <p14:creationId xmlns:p14="http://schemas.microsoft.com/office/powerpoint/2010/main" val="16648486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109</TotalTime>
  <Words>1911</Words>
  <Application>Microsoft Office PowerPoint</Application>
  <PresentationFormat>Widescreen</PresentationFormat>
  <Paragraphs>81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Angella Outline</vt:lpstr>
      <vt:lpstr>Aptos</vt:lpstr>
      <vt:lpstr>Aptos Display</vt:lpstr>
      <vt:lpstr>Arial</vt:lpstr>
      <vt:lpstr>Office Theme</vt:lpstr>
      <vt:lpstr>Jesus’ Entry into Jerusalem</vt:lpstr>
      <vt:lpstr>What We Learn from Matthew XXI</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Entry into Jerusalem</dc:title>
  <dc:creator>Stan Cox</dc:creator>
  <cp:lastModifiedBy>Stan Cox</cp:lastModifiedBy>
  <cp:revision>1</cp:revision>
  <dcterms:created xsi:type="dcterms:W3CDTF">2024-03-01T02:56:02Z</dcterms:created>
  <dcterms:modified xsi:type="dcterms:W3CDTF">2024-03-03T06:51:14Z</dcterms:modified>
</cp:coreProperties>
</file>