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2" r:id="rId4"/>
    <p:sldId id="257" r:id="rId5"/>
    <p:sldId id="263" r:id="rId6"/>
    <p:sldId id="259" r:id="rId7"/>
    <p:sldId id="260" r:id="rId8"/>
    <p:sldId id="261" r:id="rId9"/>
  </p:sldIdLst>
  <p:sldSz cx="14630400" cy="8229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830" y="5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8BF144-150D-472E-9865-7AFBE1C25E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Growing Weary.pptx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9C9F48-28BE-44E3-A3BE-20CEF45A94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F9F88-EC1A-4A11-BC65-7DCD867479B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3A59D-C622-4829-AEF1-7F0953A261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80763A-EB57-491B-B43D-6E88F4626A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AAC-7A4C-473D-BD53-4B7294613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9020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Growing Weary.pptx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74AAC-7649-4FAE-ADBA-48CD027B53DB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5F093-BC6D-4215-8DD5-F8784501C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366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D4EDCEE9-CBA2-4028-8E3B-164FEEA6B206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123825"/>
            <a:ext cx="14263687" cy="7788275"/>
            <a:chOff x="239" y="191"/>
            <a:chExt cx="5283" cy="3890"/>
          </a:xfrm>
        </p:grpSpPr>
        <p:grpSp>
          <p:nvGrpSpPr>
            <p:cNvPr id="9219" name="Group 3">
              <a:extLst>
                <a:ext uri="{FF2B5EF4-FFF2-40B4-BE49-F238E27FC236}">
                  <a16:creationId xmlns:a16="http://schemas.microsoft.com/office/drawing/2014/main" id="{E60F3133-BEE5-4001-A91C-B94C040870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" y="191"/>
              <a:ext cx="5283" cy="3890"/>
              <a:chOff x="239" y="191"/>
              <a:chExt cx="5283" cy="3890"/>
            </a:xfrm>
          </p:grpSpPr>
          <p:sp>
            <p:nvSpPr>
              <p:cNvPr id="9220" name="Rectangle 4">
                <a:extLst>
                  <a:ext uri="{FF2B5EF4-FFF2-40B4-BE49-F238E27FC236}">
                    <a16:creationId xmlns:a16="http://schemas.microsoft.com/office/drawing/2014/main" id="{1B5570D8-0E83-4343-9F16-E25DCE89278E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240" y="192"/>
                <a:ext cx="5280" cy="3888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21" name="Freeform 5">
                <a:extLst>
                  <a:ext uri="{FF2B5EF4-FFF2-40B4-BE49-F238E27FC236}">
                    <a16:creationId xmlns:a16="http://schemas.microsoft.com/office/drawing/2014/main" id="{A07DC035-DAE0-4E41-8095-DAF077A4A6C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39" y="191"/>
                <a:ext cx="145" cy="3889"/>
              </a:xfrm>
              <a:custGeom>
                <a:avLst/>
                <a:gdLst>
                  <a:gd name="T0" fmla="*/ 0 w 145"/>
                  <a:gd name="T1" fmla="*/ 0 h 3889"/>
                  <a:gd name="T2" fmla="*/ 144 w 145"/>
                  <a:gd name="T3" fmla="*/ 144 h 3889"/>
                  <a:gd name="T4" fmla="*/ 144 w 145"/>
                  <a:gd name="T5" fmla="*/ 3744 h 3889"/>
                  <a:gd name="T6" fmla="*/ 0 w 145"/>
                  <a:gd name="T7" fmla="*/ 3888 h 3889"/>
                  <a:gd name="T8" fmla="*/ 0 w 145"/>
                  <a:gd name="T9" fmla="*/ 0 h 3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3889">
                    <a:moveTo>
                      <a:pt x="0" y="0"/>
                    </a:moveTo>
                    <a:lnTo>
                      <a:pt x="144" y="144"/>
                    </a:lnTo>
                    <a:lnTo>
                      <a:pt x="144" y="3744"/>
                    </a:lnTo>
                    <a:lnTo>
                      <a:pt x="0" y="388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" name="Freeform 6">
                <a:extLst>
                  <a:ext uri="{FF2B5EF4-FFF2-40B4-BE49-F238E27FC236}">
                    <a16:creationId xmlns:a16="http://schemas.microsoft.com/office/drawing/2014/main" id="{2D0BC187-C0E7-43DE-AB9B-0B953F83BB9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39" y="191"/>
                <a:ext cx="5281" cy="145"/>
              </a:xfrm>
              <a:custGeom>
                <a:avLst/>
                <a:gdLst>
                  <a:gd name="T0" fmla="*/ 0 w 5281"/>
                  <a:gd name="T1" fmla="*/ 0 h 145"/>
                  <a:gd name="T2" fmla="*/ 144 w 5281"/>
                  <a:gd name="T3" fmla="*/ 144 h 145"/>
                  <a:gd name="T4" fmla="*/ 5136 w 5281"/>
                  <a:gd name="T5" fmla="*/ 144 h 145"/>
                  <a:gd name="T6" fmla="*/ 5280 w 5281"/>
                  <a:gd name="T7" fmla="*/ 0 h 145"/>
                  <a:gd name="T8" fmla="*/ 0 w 5281"/>
                  <a:gd name="T9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81" h="145">
                    <a:moveTo>
                      <a:pt x="0" y="0"/>
                    </a:moveTo>
                    <a:lnTo>
                      <a:pt x="144" y="144"/>
                    </a:lnTo>
                    <a:lnTo>
                      <a:pt x="5136" y="144"/>
                    </a:lnTo>
                    <a:lnTo>
                      <a:pt x="528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808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" name="Freeform 7">
                <a:extLst>
                  <a:ext uri="{FF2B5EF4-FFF2-40B4-BE49-F238E27FC236}">
                    <a16:creationId xmlns:a16="http://schemas.microsoft.com/office/drawing/2014/main" id="{50658B11-99A8-4378-B772-E9FA21F5641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377" y="191"/>
                <a:ext cx="145" cy="3889"/>
              </a:xfrm>
              <a:custGeom>
                <a:avLst/>
                <a:gdLst>
                  <a:gd name="T0" fmla="*/ 144 w 145"/>
                  <a:gd name="T1" fmla="*/ 0 h 3889"/>
                  <a:gd name="T2" fmla="*/ 0 w 145"/>
                  <a:gd name="T3" fmla="*/ 144 h 3889"/>
                  <a:gd name="T4" fmla="*/ 0 w 145"/>
                  <a:gd name="T5" fmla="*/ 3744 h 3889"/>
                  <a:gd name="T6" fmla="*/ 144 w 145"/>
                  <a:gd name="T7" fmla="*/ 3888 h 3889"/>
                  <a:gd name="T8" fmla="*/ 144 w 145"/>
                  <a:gd name="T9" fmla="*/ 0 h 3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" h="3889">
                    <a:moveTo>
                      <a:pt x="144" y="0"/>
                    </a:moveTo>
                    <a:lnTo>
                      <a:pt x="0" y="144"/>
                    </a:lnTo>
                    <a:lnTo>
                      <a:pt x="0" y="3744"/>
                    </a:lnTo>
                    <a:lnTo>
                      <a:pt x="144" y="3888"/>
                    </a:lnTo>
                    <a:lnTo>
                      <a:pt x="144" y="0"/>
                    </a:lnTo>
                  </a:path>
                </a:pathLst>
              </a:cu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Freeform 8">
                <a:extLst>
                  <a:ext uri="{FF2B5EF4-FFF2-40B4-BE49-F238E27FC236}">
                    <a16:creationId xmlns:a16="http://schemas.microsoft.com/office/drawing/2014/main" id="{D7B2E11F-ABB3-4314-99E2-1928925CCC1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0" y="3936"/>
                <a:ext cx="5281" cy="145"/>
              </a:xfrm>
              <a:custGeom>
                <a:avLst/>
                <a:gdLst>
                  <a:gd name="T0" fmla="*/ 5280 w 5281"/>
                  <a:gd name="T1" fmla="*/ 144 h 145"/>
                  <a:gd name="T2" fmla="*/ 5136 w 5281"/>
                  <a:gd name="T3" fmla="*/ 0 h 145"/>
                  <a:gd name="T4" fmla="*/ 144 w 5281"/>
                  <a:gd name="T5" fmla="*/ 0 h 145"/>
                  <a:gd name="T6" fmla="*/ 0 w 5281"/>
                  <a:gd name="T7" fmla="*/ 144 h 145"/>
                  <a:gd name="T8" fmla="*/ 5280 w 5281"/>
                  <a:gd name="T9" fmla="*/ 14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81" h="145">
                    <a:moveTo>
                      <a:pt x="5280" y="144"/>
                    </a:moveTo>
                    <a:lnTo>
                      <a:pt x="5136" y="0"/>
                    </a:lnTo>
                    <a:lnTo>
                      <a:pt x="144" y="0"/>
                    </a:lnTo>
                    <a:lnTo>
                      <a:pt x="0" y="144"/>
                    </a:lnTo>
                    <a:lnTo>
                      <a:pt x="5280" y="144"/>
                    </a:lnTo>
                  </a:path>
                </a:pathLst>
              </a:cu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5" name="Freeform 9">
              <a:extLst>
                <a:ext uri="{FF2B5EF4-FFF2-40B4-BE49-F238E27FC236}">
                  <a16:creationId xmlns:a16="http://schemas.microsoft.com/office/drawing/2014/main" id="{DD89A16A-C00D-4482-AD62-E927259F48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7" y="288"/>
              <a:ext cx="49" cy="2641"/>
            </a:xfrm>
            <a:custGeom>
              <a:avLst/>
              <a:gdLst>
                <a:gd name="T0" fmla="*/ 48 w 49"/>
                <a:gd name="T1" fmla="*/ 2640 h 2641"/>
                <a:gd name="T2" fmla="*/ 0 w 49"/>
                <a:gd name="T3" fmla="*/ 0 h 2641"/>
                <a:gd name="T4" fmla="*/ 48 w 49"/>
                <a:gd name="T5" fmla="*/ 47 h 2641"/>
                <a:gd name="T6" fmla="*/ 48 w 49"/>
                <a:gd name="T7" fmla="*/ 2640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2641">
                  <a:moveTo>
                    <a:pt x="48" y="2640"/>
                  </a:moveTo>
                  <a:lnTo>
                    <a:pt x="0" y="0"/>
                  </a:lnTo>
                  <a:lnTo>
                    <a:pt x="48" y="47"/>
                  </a:lnTo>
                  <a:lnTo>
                    <a:pt x="48" y="264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0">
              <a:extLst>
                <a:ext uri="{FF2B5EF4-FFF2-40B4-BE49-F238E27FC236}">
                  <a16:creationId xmlns:a16="http://schemas.microsoft.com/office/drawing/2014/main" id="{E49FD5B0-1D49-4AE5-B068-305F29775C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6" y="288"/>
              <a:ext cx="3505" cy="49"/>
            </a:xfrm>
            <a:custGeom>
              <a:avLst/>
              <a:gdLst>
                <a:gd name="T0" fmla="*/ 3504 w 3505"/>
                <a:gd name="T1" fmla="*/ 48 h 49"/>
                <a:gd name="T2" fmla="*/ 1 w 3505"/>
                <a:gd name="T3" fmla="*/ 0 h 49"/>
                <a:gd name="T4" fmla="*/ 0 w 3505"/>
                <a:gd name="T5" fmla="*/ 48 h 49"/>
                <a:gd name="T6" fmla="*/ 3504 w 3505"/>
                <a:gd name="T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5" h="49">
                  <a:moveTo>
                    <a:pt x="3504" y="48"/>
                  </a:moveTo>
                  <a:lnTo>
                    <a:pt x="1" y="0"/>
                  </a:lnTo>
                  <a:lnTo>
                    <a:pt x="0" y="48"/>
                  </a:lnTo>
                  <a:lnTo>
                    <a:pt x="3504" y="48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7" name="Rectangle 11">
            <a:extLst>
              <a:ext uri="{FF2B5EF4-FFF2-40B4-BE49-F238E27FC236}">
                <a16:creationId xmlns:a16="http://schemas.microsoft.com/office/drawing/2014/main" id="{F5A7169A-C9FF-45FE-930D-5941566AC6D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96963" y="2468563"/>
            <a:ext cx="12436475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B572920F-F457-463B-A3C1-6FC5D2CBD33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93925" y="4664075"/>
            <a:ext cx="10242550" cy="21018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F63BA65-91E7-4854-9F7C-4F7A32BB829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65B7557F-E83A-41BD-BD1A-F86E9A778F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8B40719C-5717-45C6-B4B3-807481836F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619879-A3C6-4F1C-B105-99F3D44AAE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0A4E9-D73A-402D-B7D7-C819957D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C58E1-5059-4821-91B5-B62AA4DCB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A7918-DB06-4FAB-83B9-5DEE77343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41E63-2D25-4298-B3C1-064A3446B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406DC-6569-48ED-8F41-4B2809E0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544E7-FC09-428D-B2AA-3A13B17A7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89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78839-A6F4-45A0-98A4-A1F1540BDA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421938" y="731838"/>
            <a:ext cx="3111500" cy="6583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AD810-AE02-415B-A1B5-A1840A066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87438" y="731838"/>
            <a:ext cx="9182100" cy="6583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B5310-3771-4C10-8B14-7D554FF8F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379B9-1C30-4F43-805E-4FD8D896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A3B02-ED0C-49F3-BD50-A808BBC4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DA48E-9AFF-47FE-B3EC-B338C5DF22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36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07705-1FD0-4590-9575-AB69072F3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1ACFB-9E44-47E7-A080-FE0F40D35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86D34-C67A-4C37-A413-B2D6A84A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E7C97-3D56-41B6-A7EA-3684B7C05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47BB6-B889-4CDC-A188-F77BE9AF1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29D34-C2D4-4EB6-BAA9-71D9EB8106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30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D31F7-2DDB-464F-9D69-495394CFA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538" y="2051050"/>
            <a:ext cx="12619037" cy="34242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5A598-31E1-46AC-95E9-6C74A3A4B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8538" y="5507038"/>
            <a:ext cx="12619037" cy="18002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75D19-981E-4EB5-BF45-0CC552A5B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4A517-C2FC-4C0B-BE26-9A0BA285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8A4EF-53D6-4462-9BD4-7BB505D6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DE390-89E7-41F2-9C5B-6946474E6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62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254AA-DC72-4BE9-A08B-67825AAB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C3F39-CACA-45B1-85F7-98815E6F0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7438" y="2378075"/>
            <a:ext cx="6146800" cy="4937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ACE96-2207-45C1-B4AD-1236F40F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86638" y="2378075"/>
            <a:ext cx="6146800" cy="4937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BB819-0096-4A91-B27F-7E0C59A8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DC3F6-9BAA-443B-9430-1471243B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4C4A74-1642-456F-8C4F-8E239940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A9819-4C49-4BAD-9550-97E6685C3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71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18B08-FD9A-4F7B-A881-EAB74255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438150"/>
            <a:ext cx="12619037" cy="15906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AA6E2-8A02-4336-B576-00EDD3E3B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8063" y="2017713"/>
            <a:ext cx="6189662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4F55B-D59F-46EA-ABAC-19D79D958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08063" y="3006725"/>
            <a:ext cx="6189662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57689-8F53-40F0-9C64-C2A09485D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07275" y="2017713"/>
            <a:ext cx="6219825" cy="989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40B047-9FCF-4881-8CC9-CCD34EA5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07275" y="3006725"/>
            <a:ext cx="6219825" cy="4421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DCE7D-24C6-4C60-B30A-342903184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5CD0E-3B4B-4682-A39D-2ADB289F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6B00BF-89C6-44D9-A497-E8899193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D43F1-5F1F-4075-8201-C413D0E28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6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AD18-638F-4450-9B9D-0E0905D71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3FD9E0-0032-4278-BD7E-DCFA5FFD2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B137F-568C-46DA-88C6-137CB63D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8861F-BBDC-4CA6-9F27-B2917008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2F4A7-F853-4854-A0A0-2D1A88D36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8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8E2E0B-9A8B-4F69-AA31-5F8156E8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663F6-62F0-45F3-AA41-1AD3C3BC8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9B715-8A20-41C5-BBD6-49D4C8375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9BA56-0910-4DD3-AB22-72775B6F19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09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CCA3-6008-4092-8894-D70506A0B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8050" cy="1919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55694-7718-4D5F-8A2E-5AE1666A5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825" y="1184275"/>
            <a:ext cx="7407275" cy="5848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98E78-8DE0-4924-B9C8-6AE72C146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8063" y="2468563"/>
            <a:ext cx="4718050" cy="4573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E9F0F-78FA-491C-B53A-A85E0095C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F3779-2E25-4149-A3DE-3F0BD205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945BC-70D5-4548-B0E6-B186E7304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2CEE0-6392-4B63-A388-476EA8CC2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26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FD14F-8487-485F-8241-A395AEBAD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063" y="549275"/>
            <a:ext cx="4718050" cy="19192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D0C443-BBCA-476B-A403-C4E807544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19825" y="1184275"/>
            <a:ext cx="7407275" cy="5848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8724C-6129-4A71-A57B-055826F4F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8063" y="2468563"/>
            <a:ext cx="4718050" cy="4573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9A5DF-F652-463B-B1ED-58625B014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C980D-A180-4FA2-9BA5-DE8E0AD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A6CF9-BF6C-45D4-B92B-407CE0B4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465BF-A8D7-40BF-A3A4-EA56AA1370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98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>
            <a:extLst>
              <a:ext uri="{FF2B5EF4-FFF2-40B4-BE49-F238E27FC236}">
                <a16:creationId xmlns:a16="http://schemas.microsoft.com/office/drawing/2014/main" id="{21A011CD-4588-4DD4-9877-0ADBD566C709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188913"/>
            <a:ext cx="14257337" cy="7791450"/>
            <a:chOff x="239" y="191"/>
            <a:chExt cx="5283" cy="3890"/>
          </a:xfrm>
        </p:grpSpPr>
        <p:sp>
          <p:nvSpPr>
            <p:cNvPr id="8195" name="Rectangle 3">
              <a:extLst>
                <a:ext uri="{FF2B5EF4-FFF2-40B4-BE49-F238E27FC236}">
                  <a16:creationId xmlns:a16="http://schemas.microsoft.com/office/drawing/2014/main" id="{DCF0D915-0952-4223-863D-0537B1832741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240" y="192"/>
              <a:ext cx="5280" cy="3888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Freeform 4">
              <a:extLst>
                <a:ext uri="{FF2B5EF4-FFF2-40B4-BE49-F238E27FC236}">
                  <a16:creationId xmlns:a16="http://schemas.microsoft.com/office/drawing/2014/main" id="{54A4E7A1-957F-473B-99AD-31841D90744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39" y="191"/>
              <a:ext cx="145" cy="3889"/>
            </a:xfrm>
            <a:custGeom>
              <a:avLst/>
              <a:gdLst>
                <a:gd name="T0" fmla="*/ 0 w 145"/>
                <a:gd name="T1" fmla="*/ 0 h 3889"/>
                <a:gd name="T2" fmla="*/ 144 w 145"/>
                <a:gd name="T3" fmla="*/ 144 h 3889"/>
                <a:gd name="T4" fmla="*/ 144 w 145"/>
                <a:gd name="T5" fmla="*/ 3744 h 3889"/>
                <a:gd name="T6" fmla="*/ 0 w 145"/>
                <a:gd name="T7" fmla="*/ 3888 h 3889"/>
                <a:gd name="T8" fmla="*/ 0 w 145"/>
                <a:gd name="T9" fmla="*/ 0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889">
                  <a:moveTo>
                    <a:pt x="0" y="0"/>
                  </a:moveTo>
                  <a:lnTo>
                    <a:pt x="144" y="144"/>
                  </a:lnTo>
                  <a:lnTo>
                    <a:pt x="144" y="3744"/>
                  </a:lnTo>
                  <a:lnTo>
                    <a:pt x="0" y="3888"/>
                  </a:lnTo>
                  <a:lnTo>
                    <a:pt x="0" y="0"/>
                  </a:lnTo>
                </a:path>
              </a:pathLst>
            </a:custGeom>
            <a:solidFill>
              <a:srgbClr val="00808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>
              <a:extLst>
                <a:ext uri="{FF2B5EF4-FFF2-40B4-BE49-F238E27FC236}">
                  <a16:creationId xmlns:a16="http://schemas.microsoft.com/office/drawing/2014/main" id="{401630CE-5260-4315-B376-E632F9B3CD1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39" y="191"/>
              <a:ext cx="5281" cy="145"/>
            </a:xfrm>
            <a:custGeom>
              <a:avLst/>
              <a:gdLst>
                <a:gd name="T0" fmla="*/ 0 w 5281"/>
                <a:gd name="T1" fmla="*/ 0 h 145"/>
                <a:gd name="T2" fmla="*/ 144 w 5281"/>
                <a:gd name="T3" fmla="*/ 144 h 145"/>
                <a:gd name="T4" fmla="*/ 5136 w 5281"/>
                <a:gd name="T5" fmla="*/ 144 h 145"/>
                <a:gd name="T6" fmla="*/ 5280 w 5281"/>
                <a:gd name="T7" fmla="*/ 0 h 145"/>
                <a:gd name="T8" fmla="*/ 0 w 5281"/>
                <a:gd name="T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1" h="145">
                  <a:moveTo>
                    <a:pt x="0" y="0"/>
                  </a:moveTo>
                  <a:lnTo>
                    <a:pt x="144" y="144"/>
                  </a:lnTo>
                  <a:lnTo>
                    <a:pt x="5136" y="144"/>
                  </a:lnTo>
                  <a:lnTo>
                    <a:pt x="5280" y="0"/>
                  </a:lnTo>
                  <a:lnTo>
                    <a:pt x="0" y="0"/>
                  </a:lnTo>
                </a:path>
              </a:pathLst>
            </a:custGeom>
            <a:solidFill>
              <a:srgbClr val="00808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>
              <a:extLst>
                <a:ext uri="{FF2B5EF4-FFF2-40B4-BE49-F238E27FC236}">
                  <a16:creationId xmlns:a16="http://schemas.microsoft.com/office/drawing/2014/main" id="{EB87199F-2382-4C77-B633-D468A6270862}"/>
                </a:ext>
              </a:extLst>
            </p:cNvPr>
            <p:cNvSpPr>
              <a:spLocks/>
            </p:cNvSpPr>
            <p:nvPr/>
          </p:nvSpPr>
          <p:spPr bwMode="gray">
            <a:xfrm>
              <a:off x="5377" y="191"/>
              <a:ext cx="145" cy="3889"/>
            </a:xfrm>
            <a:custGeom>
              <a:avLst/>
              <a:gdLst>
                <a:gd name="T0" fmla="*/ 144 w 145"/>
                <a:gd name="T1" fmla="*/ 0 h 3889"/>
                <a:gd name="T2" fmla="*/ 0 w 145"/>
                <a:gd name="T3" fmla="*/ 144 h 3889"/>
                <a:gd name="T4" fmla="*/ 0 w 145"/>
                <a:gd name="T5" fmla="*/ 3744 h 3889"/>
                <a:gd name="T6" fmla="*/ 144 w 145"/>
                <a:gd name="T7" fmla="*/ 3888 h 3889"/>
                <a:gd name="T8" fmla="*/ 144 w 145"/>
                <a:gd name="T9" fmla="*/ 0 h 3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3889">
                  <a:moveTo>
                    <a:pt x="144" y="0"/>
                  </a:moveTo>
                  <a:lnTo>
                    <a:pt x="0" y="144"/>
                  </a:lnTo>
                  <a:lnTo>
                    <a:pt x="0" y="3744"/>
                  </a:lnTo>
                  <a:lnTo>
                    <a:pt x="144" y="3888"/>
                  </a:lnTo>
                  <a:lnTo>
                    <a:pt x="144" y="0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7">
              <a:extLst>
                <a:ext uri="{FF2B5EF4-FFF2-40B4-BE49-F238E27FC236}">
                  <a16:creationId xmlns:a16="http://schemas.microsoft.com/office/drawing/2014/main" id="{CB66F841-1089-42E0-9294-0F732DAD8D4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0" y="3936"/>
              <a:ext cx="5281" cy="145"/>
            </a:xfrm>
            <a:custGeom>
              <a:avLst/>
              <a:gdLst>
                <a:gd name="T0" fmla="*/ 5280 w 5281"/>
                <a:gd name="T1" fmla="*/ 144 h 145"/>
                <a:gd name="T2" fmla="*/ 5136 w 5281"/>
                <a:gd name="T3" fmla="*/ 0 h 145"/>
                <a:gd name="T4" fmla="*/ 144 w 5281"/>
                <a:gd name="T5" fmla="*/ 0 h 145"/>
                <a:gd name="T6" fmla="*/ 0 w 5281"/>
                <a:gd name="T7" fmla="*/ 144 h 145"/>
                <a:gd name="T8" fmla="*/ 5280 w 5281"/>
                <a:gd name="T9" fmla="*/ 14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81" h="145">
                  <a:moveTo>
                    <a:pt x="5280" y="144"/>
                  </a:moveTo>
                  <a:lnTo>
                    <a:pt x="5136" y="0"/>
                  </a:lnTo>
                  <a:lnTo>
                    <a:pt x="144" y="0"/>
                  </a:lnTo>
                  <a:lnTo>
                    <a:pt x="0" y="144"/>
                  </a:lnTo>
                  <a:lnTo>
                    <a:pt x="5280" y="144"/>
                  </a:lnTo>
                </a:path>
              </a:pathLst>
            </a:custGeom>
            <a:solidFill>
              <a:srgbClr val="00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8">
              <a:extLst>
                <a:ext uri="{FF2B5EF4-FFF2-40B4-BE49-F238E27FC236}">
                  <a16:creationId xmlns:a16="http://schemas.microsoft.com/office/drawing/2014/main" id="{72DEE333-3653-4FE6-8138-E179057F4E5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7" y="288"/>
              <a:ext cx="49" cy="2641"/>
            </a:xfrm>
            <a:custGeom>
              <a:avLst/>
              <a:gdLst>
                <a:gd name="T0" fmla="*/ 48 w 49"/>
                <a:gd name="T1" fmla="*/ 2640 h 2641"/>
                <a:gd name="T2" fmla="*/ 0 w 49"/>
                <a:gd name="T3" fmla="*/ 0 h 2641"/>
                <a:gd name="T4" fmla="*/ 48 w 49"/>
                <a:gd name="T5" fmla="*/ 47 h 2641"/>
                <a:gd name="T6" fmla="*/ 48 w 49"/>
                <a:gd name="T7" fmla="*/ 2640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2641">
                  <a:moveTo>
                    <a:pt x="48" y="2640"/>
                  </a:moveTo>
                  <a:lnTo>
                    <a:pt x="0" y="0"/>
                  </a:lnTo>
                  <a:lnTo>
                    <a:pt x="48" y="47"/>
                  </a:lnTo>
                  <a:lnTo>
                    <a:pt x="48" y="264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9">
              <a:extLst>
                <a:ext uri="{FF2B5EF4-FFF2-40B4-BE49-F238E27FC236}">
                  <a16:creationId xmlns:a16="http://schemas.microsoft.com/office/drawing/2014/main" id="{ACEA0C49-3D20-4D95-8622-0C8B72E5095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6" y="288"/>
              <a:ext cx="3505" cy="49"/>
            </a:xfrm>
            <a:custGeom>
              <a:avLst/>
              <a:gdLst>
                <a:gd name="T0" fmla="*/ 3504 w 3505"/>
                <a:gd name="T1" fmla="*/ 48 h 49"/>
                <a:gd name="T2" fmla="*/ 1 w 3505"/>
                <a:gd name="T3" fmla="*/ 0 h 49"/>
                <a:gd name="T4" fmla="*/ 0 w 3505"/>
                <a:gd name="T5" fmla="*/ 48 h 49"/>
                <a:gd name="T6" fmla="*/ 3504 w 3505"/>
                <a:gd name="T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05" h="49">
                  <a:moveTo>
                    <a:pt x="3504" y="48"/>
                  </a:moveTo>
                  <a:lnTo>
                    <a:pt x="1" y="0"/>
                  </a:lnTo>
                  <a:lnTo>
                    <a:pt x="0" y="48"/>
                  </a:lnTo>
                  <a:lnTo>
                    <a:pt x="3504" y="48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00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2" name="Rectangle 10">
            <a:extLst>
              <a:ext uri="{FF2B5EF4-FFF2-40B4-BE49-F238E27FC236}">
                <a16:creationId xmlns:a16="http://schemas.microsoft.com/office/drawing/2014/main" id="{E62559E1-4300-4E99-B00E-5A47263E0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87438" y="731838"/>
            <a:ext cx="1243488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1529" tIns="65765" rIns="131529" bIns="657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1AD00A5D-5398-4AE3-8B28-379593849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87438" y="2378075"/>
            <a:ext cx="124460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1529" tIns="65765" rIns="131529" bIns="657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F3DDD3BF-CDDE-4824-A43E-5AD2140B5FB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96963" y="7680325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1529" tIns="65765" rIns="131529" bIns="65765" numCol="1" anchor="ctr" anchorCtr="0" compatLnSpc="1">
            <a:prstTxWarp prst="textNoShape">
              <a:avLst/>
            </a:prstTxWarp>
          </a:bodyPr>
          <a:lstStyle>
            <a:lvl1pPr defTabSz="1306513">
              <a:defRPr sz="2000"/>
            </a:lvl1pPr>
          </a:lstStyle>
          <a:p>
            <a:endParaRPr lang="en-US" altLang="en-US"/>
          </a:p>
        </p:txBody>
      </p:sp>
      <p:sp>
        <p:nvSpPr>
          <p:cNvPr id="8205" name="Rectangle 13">
            <a:extLst>
              <a:ext uri="{FF2B5EF4-FFF2-40B4-BE49-F238E27FC236}">
                <a16:creationId xmlns:a16="http://schemas.microsoft.com/office/drawing/2014/main" id="{906E1D93-0316-41CF-82F2-FA08F79BAA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9038" y="7680325"/>
            <a:ext cx="4632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1529" tIns="65765" rIns="131529" bIns="65765" numCol="1" anchor="ctr" anchorCtr="0" compatLnSpc="1">
            <a:prstTxWarp prst="textNoShape">
              <a:avLst/>
            </a:prstTxWarp>
          </a:bodyPr>
          <a:lstStyle>
            <a:lvl1pPr algn="ctr" defTabSz="1306513">
              <a:defRPr sz="2000"/>
            </a:lvl1pPr>
          </a:lstStyle>
          <a:p>
            <a:endParaRPr lang="en-US" altLang="en-US"/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FC4DD894-36E2-4C66-94E7-D409DBFDCA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438" y="7680325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31529" tIns="65765" rIns="131529" bIns="65765" numCol="1" anchor="ctr" anchorCtr="0" compatLnSpc="1">
            <a:prstTxWarp prst="textNoShape">
              <a:avLst/>
            </a:prstTxWarp>
          </a:bodyPr>
          <a:lstStyle>
            <a:lvl1pPr algn="r" defTabSz="1306513">
              <a:defRPr sz="2000"/>
            </a:lvl1pPr>
          </a:lstStyle>
          <a:p>
            <a:fld id="{8A90C772-E6C9-445D-8C8F-D89801F813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1306513" rtl="0" eaLnBrk="0" fontAlgn="base" hangingPunct="0">
        <a:spcBef>
          <a:spcPct val="0"/>
        </a:spcBef>
        <a:spcAft>
          <a:spcPct val="0"/>
        </a:spcAft>
        <a:defRPr sz="63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130651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anose="020F0704030504030204" pitchFamily="34" charset="0"/>
        </a:defRPr>
      </a:lvl2pPr>
      <a:lvl3pPr algn="l" defTabSz="130651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anose="020F0704030504030204" pitchFamily="34" charset="0"/>
        </a:defRPr>
      </a:lvl3pPr>
      <a:lvl4pPr algn="l" defTabSz="130651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anose="020F0704030504030204" pitchFamily="34" charset="0"/>
        </a:defRPr>
      </a:lvl4pPr>
      <a:lvl5pPr algn="l" defTabSz="130651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anose="020F0704030504030204" pitchFamily="34" charset="0"/>
        </a:defRPr>
      </a:lvl5pPr>
      <a:lvl6pPr marL="457200" algn="l" defTabSz="130651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anose="020F0704030504030204" pitchFamily="34" charset="0"/>
        </a:defRPr>
      </a:lvl6pPr>
      <a:lvl7pPr marL="914400" algn="l" defTabSz="130651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anose="020F0704030504030204" pitchFamily="34" charset="0"/>
        </a:defRPr>
      </a:lvl7pPr>
      <a:lvl8pPr marL="1371600" algn="l" defTabSz="130651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anose="020F0704030504030204" pitchFamily="34" charset="0"/>
        </a:defRPr>
      </a:lvl8pPr>
      <a:lvl9pPr marL="1828800" algn="l" defTabSz="1306513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Rounded MT Bold" panose="020F0704030504030204" pitchFamily="34" charset="0"/>
        </a:defRPr>
      </a:lvl9pPr>
    </p:titleStyle>
    <p:bodyStyle>
      <a:lvl1pPr marL="490538" indent="-490538" algn="l" defTabSz="13065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4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62038" indent="-409575" algn="l" defTabSz="13065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4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633538" indent="-327025" algn="l" defTabSz="13065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2286000" indent="-327025" algn="l" defTabSz="13065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9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938463" indent="-325438" algn="l" defTabSz="13065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9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7084268-85D8-486F-88D0-D5EE0ADEC4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dirty="0"/>
              <a:t>Growing Weary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1B1D638-958C-4772-9A65-7D555AF154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5000"/>
              <a:t>Galatians 6:7-10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A6185A6-C424-46D3-B000-EC0019BA3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465263"/>
            <a:ext cx="13519150" cy="584993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u="sng" dirty="0"/>
              <a:t>1:16</a:t>
            </a:r>
            <a:r>
              <a:rPr lang="en-US" altLang="en-US" dirty="0"/>
              <a:t>, </a:t>
            </a:r>
            <a:r>
              <a:rPr lang="en-US" altLang="en-US" i="1" dirty="0"/>
              <a:t>“...disqualified for every good work.”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u="sng" dirty="0"/>
              <a:t>2:14</a:t>
            </a:r>
            <a:r>
              <a:rPr lang="en-US" altLang="en-US" dirty="0"/>
              <a:t>, </a:t>
            </a:r>
            <a:r>
              <a:rPr lang="en-US" altLang="en-US" i="1" dirty="0"/>
              <a:t>“…zealous for good works.”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u="sng" dirty="0"/>
              <a:t>3:1</a:t>
            </a:r>
            <a:r>
              <a:rPr lang="en-US" altLang="en-US" dirty="0"/>
              <a:t>, </a:t>
            </a:r>
            <a:r>
              <a:rPr lang="en-US" altLang="en-US" i="1" dirty="0"/>
              <a:t>“…to be ready for every good work,”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u="sng" dirty="0"/>
              <a:t>3:8</a:t>
            </a:r>
            <a:r>
              <a:rPr lang="en-US" altLang="en-US" dirty="0"/>
              <a:t>, </a:t>
            </a:r>
            <a:r>
              <a:rPr lang="en-US" altLang="en-US" i="1" dirty="0"/>
              <a:t> “…be careful to maintain good works.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And not grow weary, </a:t>
            </a:r>
            <a:r>
              <a:rPr lang="en-US" altLang="en-US" u="sng" dirty="0"/>
              <a:t>2 Th 3:13</a:t>
            </a:r>
            <a:r>
              <a:rPr lang="en-US" altLang="en-US" dirty="0"/>
              <a:t>, </a:t>
            </a:r>
            <a:r>
              <a:rPr lang="en-US" altLang="en-US" u="sng" dirty="0"/>
              <a:t>Heb 12:1-3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8C17493-0FC0-4DFF-AF16-E05DA00429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13411200" cy="1020762"/>
          </a:xfrm>
        </p:spPr>
        <p:txBody>
          <a:bodyPr/>
          <a:lstStyle/>
          <a:p>
            <a:pPr algn="ctr"/>
            <a:r>
              <a:rPr lang="en-US" altLang="en-US" sz="5000"/>
              <a:t>Exhortation To Do Good, Titus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565CAF04-5DBC-4803-8522-9806A2A1A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465263"/>
            <a:ext cx="13519150" cy="584993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Reason for not growing weary</a:t>
            </a:r>
            <a:endParaRPr lang="en-US" altLang="en-US" b="1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Causes of weariness</a:t>
            </a:r>
            <a:endParaRPr lang="en-US" altLang="en-US" b="1" u="sng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Remedy for weariness</a:t>
            </a:r>
            <a:endParaRPr lang="en-US" altLang="en-US" u="sng" dirty="0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7B5C9C3-FB0C-49CD-A1F5-B3D9D17E2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13411200" cy="1020762"/>
          </a:xfrm>
        </p:spPr>
        <p:txBody>
          <a:bodyPr/>
          <a:lstStyle/>
          <a:p>
            <a:pPr algn="ctr"/>
            <a:r>
              <a:rPr lang="en-US" altLang="en-US" sz="5000" dirty="0"/>
              <a:t>Lesson</a:t>
            </a:r>
          </a:p>
        </p:txBody>
      </p:sp>
    </p:spTree>
    <p:extLst>
      <p:ext uri="{BB962C8B-B14F-4D97-AF65-F5344CB8AC3E}">
        <p14:creationId xmlns:p14="http://schemas.microsoft.com/office/powerpoint/2010/main" val="109473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565CAF04-5DBC-4803-8522-9806A2A1A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465263"/>
            <a:ext cx="13519150" cy="584993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Reap what we sow</a:t>
            </a:r>
            <a:endParaRPr lang="en-US" altLang="en-US" b="1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Glorify God, </a:t>
            </a:r>
            <a:r>
              <a:rPr lang="en-US" altLang="en-US" u="sng" dirty="0"/>
              <a:t>Matt 5:16</a:t>
            </a:r>
            <a:endParaRPr lang="en-US" altLang="en-US" b="1" u="sng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Make the church grow</a:t>
            </a:r>
            <a:endParaRPr lang="en-US" altLang="en-US" b="1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Secure our own salvation, </a:t>
            </a:r>
            <a:r>
              <a:rPr lang="en-US" altLang="en-US" u="sng" dirty="0"/>
              <a:t>Phil 2:12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7B5C9C3-FB0C-49CD-A1F5-B3D9D17E2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13411200" cy="1020762"/>
          </a:xfrm>
        </p:spPr>
        <p:txBody>
          <a:bodyPr/>
          <a:lstStyle/>
          <a:p>
            <a:pPr algn="ctr"/>
            <a:r>
              <a:rPr lang="en-US" altLang="en-US" sz="5000" dirty="0"/>
              <a:t>Reasons for not growing weary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565CAF04-5DBC-4803-8522-9806A2A1A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465263"/>
            <a:ext cx="13519150" cy="58499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dirty="0"/>
              <a:t>Conflict with the ungodly</a:t>
            </a:r>
          </a:p>
          <a:p>
            <a:pPr>
              <a:spcBef>
                <a:spcPts val="1800"/>
              </a:spcBef>
            </a:pPr>
            <a:r>
              <a:rPr lang="en-US" altLang="en-US" b="1" dirty="0">
                <a:sym typeface="Wingdings" panose="05000000000000000000" pitchFamily="2" charset="2"/>
              </a:rPr>
              <a:t>Ingratitude of those we serve, </a:t>
            </a:r>
            <a:r>
              <a:rPr lang="en-US" altLang="en-US" b="1" u="sng" dirty="0">
                <a:sym typeface="Wingdings" panose="05000000000000000000" pitchFamily="2" charset="2"/>
              </a:rPr>
              <a:t>Luke 17:11-19</a:t>
            </a:r>
          </a:p>
          <a:p>
            <a:pPr>
              <a:spcBef>
                <a:spcPts val="1800"/>
              </a:spcBef>
            </a:pPr>
            <a:r>
              <a:rPr lang="en-US" altLang="en-US" b="1" dirty="0">
                <a:sym typeface="Wingdings" panose="05000000000000000000" pitchFamily="2" charset="2"/>
              </a:rPr>
              <a:t>Indifference of others who should be serving</a:t>
            </a:r>
          </a:p>
          <a:p>
            <a:pPr>
              <a:spcBef>
                <a:spcPts val="1800"/>
              </a:spcBef>
            </a:pPr>
            <a:r>
              <a:rPr lang="en-US" altLang="en-US" b="1" dirty="0">
                <a:sym typeface="Wingdings" panose="05000000000000000000" pitchFamily="2" charset="2"/>
              </a:rPr>
              <a:t>Size and nature of the tasks to be done</a:t>
            </a:r>
          </a:p>
          <a:p>
            <a:pPr>
              <a:spcBef>
                <a:spcPts val="1800"/>
              </a:spcBef>
            </a:pPr>
            <a:r>
              <a:rPr lang="en-US" altLang="en-US" b="1" dirty="0">
                <a:sym typeface="Wingdings" panose="05000000000000000000" pitchFamily="2" charset="2"/>
              </a:rPr>
              <a:t>Opposition to plans for doing the Lord’s work</a:t>
            </a:r>
          </a:p>
          <a:p>
            <a:pPr>
              <a:spcBef>
                <a:spcPts val="1800"/>
              </a:spcBef>
            </a:pPr>
            <a:r>
              <a:rPr lang="en-US" altLang="en-US" b="1" dirty="0">
                <a:sym typeface="Wingdings" panose="05000000000000000000" pitchFamily="2" charset="2"/>
              </a:rPr>
              <a:t>Fatigue</a:t>
            </a:r>
          </a:p>
          <a:p>
            <a:pPr>
              <a:spcBef>
                <a:spcPts val="1800"/>
              </a:spcBef>
            </a:pPr>
            <a:r>
              <a:rPr lang="en-US" altLang="en-US" b="1" dirty="0">
                <a:sym typeface="Wingdings" panose="05000000000000000000" pitchFamily="2" charset="2"/>
              </a:rPr>
              <a:t>Failure to see results 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7B5C9C3-FB0C-49CD-A1F5-B3D9D17E24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13411200" cy="1020762"/>
          </a:xfrm>
        </p:spPr>
        <p:txBody>
          <a:bodyPr/>
          <a:lstStyle/>
          <a:p>
            <a:pPr algn="ctr"/>
            <a:r>
              <a:rPr lang="en-US" altLang="en-US" sz="5000" dirty="0"/>
              <a:t>Causes of weariness in doing good</a:t>
            </a:r>
          </a:p>
        </p:txBody>
      </p:sp>
    </p:spTree>
    <p:extLst>
      <p:ext uri="{BB962C8B-B14F-4D97-AF65-F5344CB8AC3E}">
        <p14:creationId xmlns:p14="http://schemas.microsoft.com/office/powerpoint/2010/main" val="342963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440E56C-E646-4F93-991E-31F577FA6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465263"/>
            <a:ext cx="13519150" cy="6489699"/>
          </a:xfrm>
        </p:spPr>
        <p:txBody>
          <a:bodyPr/>
          <a:lstStyle/>
          <a:p>
            <a:pPr>
              <a:spcBef>
                <a:spcPct val="55000"/>
              </a:spcBef>
            </a:pPr>
            <a:r>
              <a:rPr lang="en-US" altLang="en-US" dirty="0"/>
              <a:t>Reward comes in the end of the harvest, the end of time. </a:t>
            </a:r>
            <a:r>
              <a:rPr lang="en-US" altLang="en-US" u="sng" dirty="0"/>
              <a:t>Matt 13:39</a:t>
            </a:r>
            <a:r>
              <a:rPr lang="en-US" altLang="en-US" dirty="0"/>
              <a:t>,  </a:t>
            </a:r>
            <a:r>
              <a:rPr lang="en-US" altLang="en-US" u="sng" dirty="0"/>
              <a:t>Luke 14:12-14</a:t>
            </a:r>
            <a:r>
              <a:rPr lang="en-US" altLang="en-US" dirty="0"/>
              <a:t>, </a:t>
            </a:r>
            <a:r>
              <a:rPr lang="en-US" altLang="en-US" u="sng" dirty="0"/>
              <a:t>Jas 5:7</a:t>
            </a:r>
          </a:p>
          <a:p>
            <a:pPr>
              <a:spcBef>
                <a:spcPct val="55000"/>
              </a:spcBef>
            </a:pPr>
            <a:r>
              <a:rPr lang="en-US" altLang="en-US" dirty="0"/>
              <a:t>We live in a hardened age and results come slowly, </a:t>
            </a:r>
            <a:r>
              <a:rPr lang="en-US" altLang="en-US" u="sng" dirty="0"/>
              <a:t>Ezek 2:3-8</a:t>
            </a:r>
            <a:r>
              <a:rPr lang="en-US" altLang="en-US" dirty="0"/>
              <a:t>, </a:t>
            </a:r>
            <a:r>
              <a:rPr lang="en-US" altLang="en-US" u="sng" dirty="0"/>
              <a:t>3:6-9</a:t>
            </a:r>
            <a:endParaRPr lang="en-US" altLang="en-US" dirty="0"/>
          </a:p>
          <a:p>
            <a:pPr>
              <a:spcBef>
                <a:spcPct val="55000"/>
              </a:spcBef>
            </a:pPr>
            <a:r>
              <a:rPr lang="en-US" altLang="en-US" dirty="0"/>
              <a:t>Our responsibility is to plant and water.  God gives the increase.  </a:t>
            </a:r>
            <a:r>
              <a:rPr lang="en-US" altLang="en-US" u="sng" dirty="0"/>
              <a:t>1 Cor 3:5-17</a:t>
            </a:r>
            <a:r>
              <a:rPr lang="en-US" altLang="en-US" dirty="0"/>
              <a:t>, </a:t>
            </a:r>
            <a:r>
              <a:rPr lang="en-US" altLang="en-US" u="sng" dirty="0"/>
              <a:t>1 Cor 4:2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F2C5439-CDDE-4A38-BFAE-3FAFBBF03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13411200" cy="1020762"/>
          </a:xfrm>
        </p:spPr>
        <p:txBody>
          <a:bodyPr/>
          <a:lstStyle/>
          <a:p>
            <a:pPr algn="ctr"/>
            <a:r>
              <a:rPr lang="en-US" altLang="en-US" sz="5000" dirty="0"/>
              <a:t>It is Never a Waste of Time Doing Good!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B0A6D26-5B16-490E-95A8-A3F548DC6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713" y="1465263"/>
            <a:ext cx="13519150" cy="584993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Prayer</a:t>
            </a:r>
            <a:endParaRPr lang="en-US" altLang="en-US" b="1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Study your Bibles, </a:t>
            </a:r>
            <a:r>
              <a:rPr lang="en-US" altLang="en-US" u="sng" dirty="0"/>
              <a:t>Rom 15:4</a:t>
            </a:r>
            <a:endParaRPr lang="en-US" altLang="en-US" b="1" u="sng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Brotherly encouragement, </a:t>
            </a:r>
            <a:r>
              <a:rPr lang="en-US" altLang="en-US" u="sng" dirty="0"/>
              <a:t>Heb 10:24-25</a:t>
            </a:r>
            <a:endParaRPr lang="en-US" altLang="en-US" b="1" u="sng" dirty="0"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r>
              <a:rPr lang="en-US" altLang="en-US" dirty="0"/>
              <a:t>Trust in God’s promises</a:t>
            </a:r>
          </a:p>
          <a:p>
            <a:pPr>
              <a:spcBef>
                <a:spcPct val="50000"/>
              </a:spcBef>
            </a:pPr>
            <a:r>
              <a:rPr lang="en-US" altLang="en-US" u="sng" dirty="0"/>
              <a:t>1 Pet 5:5-7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B036CBB-DC79-4308-9937-CF4402D192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13411200" cy="1020762"/>
          </a:xfrm>
        </p:spPr>
        <p:txBody>
          <a:bodyPr/>
          <a:lstStyle/>
          <a:p>
            <a:pPr algn="ctr"/>
            <a:r>
              <a:rPr lang="en-US" altLang="en-US" sz="5000"/>
              <a:t>Remedy for Weariness in Doing Good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82454EB-22CF-4A2B-8C82-EBDD71307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65263"/>
            <a:ext cx="14249400" cy="5849937"/>
          </a:xfrm>
        </p:spPr>
        <p:txBody>
          <a:bodyPr/>
          <a:lstStyle/>
          <a:p>
            <a:r>
              <a:rPr lang="en-US" altLang="en-US" u="sng" dirty="0"/>
              <a:t>1 Cor 15:58</a:t>
            </a:r>
            <a:r>
              <a:rPr lang="en-US" altLang="en-US" dirty="0"/>
              <a:t>, </a:t>
            </a:r>
            <a:r>
              <a:rPr lang="en-US" altLang="en-US" i="1" dirty="0"/>
              <a:t>“Therefore, my beloved brethren, be steadfast, immovable, always abounding in the work of the Lord, knowing that your labor is not in vain in the Lord.”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u="sng" dirty="0"/>
              <a:t>Gal 6:9</a:t>
            </a:r>
            <a:r>
              <a:rPr lang="en-US" altLang="en-US" dirty="0"/>
              <a:t>, </a:t>
            </a:r>
            <a:r>
              <a:rPr lang="en-US" altLang="en-US" i="1" dirty="0"/>
              <a:t>“And let us not grow weary while doing good, for in due season we shall reap if we do not lose heart.”</a:t>
            </a:r>
            <a:r>
              <a:rPr lang="en-US" altLang="en-US" dirty="0"/>
              <a:t> </a:t>
            </a:r>
            <a:endParaRPr lang="en-US" altLang="en-US" b="1" dirty="0">
              <a:sym typeface="Wingdings" panose="05000000000000000000" pitchFamily="2" charset="2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DD6217C-FC05-438F-AFC5-089A3840A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13411200" cy="1020762"/>
          </a:xfrm>
        </p:spPr>
        <p:txBody>
          <a:bodyPr/>
          <a:lstStyle/>
          <a:p>
            <a:pPr algn="ctr"/>
            <a:r>
              <a:rPr lang="en-US" altLang="en-US" sz="500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theme/theme1.xml><?xml version="1.0" encoding="utf-8"?>
<a:theme xmlns:a="http://schemas.openxmlformats.org/drawingml/2006/main" name="MARBLE">
  <a:themeElements>
    <a:clrScheme name="MARBLE 1">
      <a:dk1>
        <a:srgbClr val="000000"/>
      </a:dk1>
      <a:lt1>
        <a:srgbClr val="FFFFFF"/>
      </a:lt1>
      <a:dk2>
        <a:srgbClr val="990000"/>
      </a:dk2>
      <a:lt2>
        <a:srgbClr val="FFCC00"/>
      </a:lt2>
      <a:accent1>
        <a:srgbClr val="0000FF"/>
      </a:accent1>
      <a:accent2>
        <a:srgbClr val="800000"/>
      </a:accent2>
      <a:accent3>
        <a:srgbClr val="CAAAAA"/>
      </a:accent3>
      <a:accent4>
        <a:srgbClr val="DADADA"/>
      </a:accent4>
      <a:accent5>
        <a:srgbClr val="AAAAFF"/>
      </a:accent5>
      <a:accent6>
        <a:srgbClr val="730000"/>
      </a:accent6>
      <a:hlink>
        <a:srgbClr val="FFFFCC"/>
      </a:hlink>
      <a:folHlink>
        <a:srgbClr val="FF9933"/>
      </a:folHlink>
    </a:clrScheme>
    <a:fontScheme name="MARBLE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065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ARBLE 1">
        <a:dk1>
          <a:srgbClr val="000000"/>
        </a:dk1>
        <a:lt1>
          <a:srgbClr val="FFFFFF"/>
        </a:lt1>
        <a:dk2>
          <a:srgbClr val="990000"/>
        </a:dk2>
        <a:lt2>
          <a:srgbClr val="FFCC00"/>
        </a:lt2>
        <a:accent1>
          <a:srgbClr val="0000FF"/>
        </a:accent1>
        <a:accent2>
          <a:srgbClr val="800000"/>
        </a:accent2>
        <a:accent3>
          <a:srgbClr val="CAAAAA"/>
        </a:accent3>
        <a:accent4>
          <a:srgbClr val="DADADA"/>
        </a:accent4>
        <a:accent5>
          <a:srgbClr val="AAAAFF"/>
        </a:accent5>
        <a:accent6>
          <a:srgbClr val="730000"/>
        </a:accent6>
        <a:hlink>
          <a:srgbClr val="FFFFCC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2">
        <a:dk1>
          <a:srgbClr val="868686"/>
        </a:dk1>
        <a:lt1>
          <a:srgbClr val="FFFFFF"/>
        </a:lt1>
        <a:dk2>
          <a:srgbClr val="CCFFCC"/>
        </a:dk2>
        <a:lt2>
          <a:srgbClr val="FFFFFF"/>
        </a:lt2>
        <a:accent1>
          <a:srgbClr val="FFCC00"/>
        </a:accent1>
        <a:accent2>
          <a:srgbClr val="FF6633"/>
        </a:accent2>
        <a:accent3>
          <a:srgbClr val="E2FFE2"/>
        </a:accent3>
        <a:accent4>
          <a:srgbClr val="DADADA"/>
        </a:accent4>
        <a:accent5>
          <a:srgbClr val="FFE2AA"/>
        </a:accent5>
        <a:accent6>
          <a:srgbClr val="E75C2D"/>
        </a:accent6>
        <a:hlink>
          <a:srgbClr val="3399FF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BLE 3">
        <a:dk1>
          <a:srgbClr val="000000"/>
        </a:dk1>
        <a:lt1>
          <a:srgbClr val="FFFFFF"/>
        </a:lt1>
        <a:dk2>
          <a:srgbClr val="DDDDDD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EBEBEB"/>
        </a:accent3>
        <a:accent4>
          <a:srgbClr val="DADADA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MARBLE</Template>
  <TotalTime>394</TotalTime>
  <Words>301</Words>
  <Application>Microsoft Office PowerPoint</Application>
  <PresentationFormat>Custom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Times New Roman</vt:lpstr>
      <vt:lpstr>MARBLE</vt:lpstr>
      <vt:lpstr>Growing Weary</vt:lpstr>
      <vt:lpstr>Exhortation To Do Good, Titus</vt:lpstr>
      <vt:lpstr>Lesson</vt:lpstr>
      <vt:lpstr>Reasons for not growing weary</vt:lpstr>
      <vt:lpstr>Causes of weariness in doing good</vt:lpstr>
      <vt:lpstr>It is Never a Waste of Time Doing Good!</vt:lpstr>
      <vt:lpstr>Remedy for Weariness in Doing Good</vt:lpstr>
      <vt:lpstr>CONCLUSION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Weary</dc:title>
  <dc:creator>James Earl Stevens</dc:creator>
  <dc:description>BOYS Centerville 12/01/96, Seminole 05/26/13, 10/24/21, Baytown P&amp;L 04/03/22, Granbury 04/24/22, Mulvane KS 04/16/23, Fort Worth (Westside) 04/07/23</dc:description>
  <cp:lastModifiedBy>Stan Cox</cp:lastModifiedBy>
  <cp:revision>16</cp:revision>
  <dcterms:created xsi:type="dcterms:W3CDTF">2013-05-26T12:28:42Z</dcterms:created>
  <dcterms:modified xsi:type="dcterms:W3CDTF">2023-05-06T21:21:52Z</dcterms:modified>
</cp:coreProperties>
</file>