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1"/>
  </p:sldMasterIdLst>
  <p:notesMasterIdLst>
    <p:notesMasterId r:id="rId20"/>
  </p:notesMasterIdLst>
  <p:sldIdLst>
    <p:sldId id="277" r:id="rId2"/>
    <p:sldId id="259" r:id="rId3"/>
    <p:sldId id="273" r:id="rId4"/>
    <p:sldId id="263" r:id="rId5"/>
    <p:sldId id="274" r:id="rId6"/>
    <p:sldId id="256" r:id="rId7"/>
    <p:sldId id="257" r:id="rId8"/>
    <p:sldId id="276" r:id="rId9"/>
    <p:sldId id="275" r:id="rId10"/>
    <p:sldId id="258" r:id="rId11"/>
    <p:sldId id="264" r:id="rId12"/>
    <p:sldId id="278" r:id="rId13"/>
    <p:sldId id="267" r:id="rId14"/>
    <p:sldId id="268" r:id="rId15"/>
    <p:sldId id="269" r:id="rId16"/>
    <p:sldId id="270" r:id="rId17"/>
    <p:sldId id="271" r:id="rId18"/>
    <p:sldId id="261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42551-7F82-4052-9822-DFA8E36ABD0F}" v="1" dt="2019-11-04T22:30:04.92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3622-A289-4EFC-8A2F-5F6A3EDDCEE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EB3A-9352-4619-BEFD-9858125E0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3EB3A-9352-4619-BEFD-9858125E0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7C8FC-1FED-4557-9C4B-D63B391D104D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6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3EB3A-9352-4619-BEFD-9858125E0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0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E58B6-9086-42C5-945B-5214394A9EE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5A209-7E01-4738-B688-864AD908B7B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3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BC1D8B6-F87F-4EB8-8175-E1C6130D15C4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F9984-C97C-414B-9597-FA47EC2CF3F5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F9D00-C792-49DA-BD68-5CA7113EB7D6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528F8C-A767-4562-8B9D-05459339A5BA}" type="datetime4">
              <a:rPr lang="en-US" altLang="en-US" smtClean="0"/>
              <a:t>November 11,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EA4148-B9B0-47F4-A321-E603B4986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29CE6B-BC20-4098-9DBD-C2F689596851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52A7D8-337D-4134-9FF2-792B91917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8D11D-2D7A-4C3B-AD93-AF0A94D5EFDB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C5002-6A21-4D97-A0BD-006E7FA1FA1B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B4A6A-BAC2-4F6E-A420-30EC0E3B05C5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789D1-545B-4149-9B32-43EB82E210A5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EFA3D-1A42-4BE6-8EEA-75F5527F3E7D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B8A04-F1AC-4DAD-B18C-9D5EB02F186E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8FAD5-05BF-4379-A957-29853EDF88CC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8F829-56C8-464C-888E-70677BA419B3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8DE0-7372-419F-887E-EC5207CF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DBF12D6-E076-4C47-81CA-27047C6A33B4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Kevin Kay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B66A8DE0-7372-419F-887E-EC5207CFA8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D555C2-4A5C-4406-9552-DEAB1E6F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/>
              <a:t>A Significant Difference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EE3D6E-12BF-411E-A409-36A9538F6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b="1" dirty="0"/>
              <a:t>Mt. 8:5-7:  </a:t>
            </a:r>
            <a:r>
              <a:rPr lang="en-US" sz="2600" baseline="30000" dirty="0"/>
              <a:t>5</a:t>
            </a:r>
            <a:r>
              <a:rPr lang="en-US" sz="2600" dirty="0"/>
              <a:t> Now when Jesus had entered Capernaum, </a:t>
            </a:r>
            <a:r>
              <a:rPr lang="en-US" sz="2600" b="1" dirty="0">
                <a:solidFill>
                  <a:srgbClr val="FFFF00"/>
                </a:solidFill>
              </a:rPr>
              <a:t>a centurion came to Him</a:t>
            </a:r>
            <a:r>
              <a:rPr lang="en-US" sz="2600" dirty="0"/>
              <a:t>, pleading with Him, </a:t>
            </a:r>
            <a:r>
              <a:rPr lang="en-US" sz="2600" baseline="30000" dirty="0"/>
              <a:t>6</a:t>
            </a:r>
            <a:r>
              <a:rPr lang="en-US" sz="2600" dirty="0"/>
              <a:t> saying, “Lord, my servant is lying at home paralyzed, dreadfully tormented.” </a:t>
            </a:r>
            <a:r>
              <a:rPr lang="en-US" sz="2600" baseline="30000" dirty="0"/>
              <a:t>7</a:t>
            </a:r>
            <a:r>
              <a:rPr lang="en-US" sz="2600" dirty="0"/>
              <a:t> And Jesus said to him, “I will come and heal him.”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b="1" dirty="0"/>
              <a:t>Lk. 7:2-3:  </a:t>
            </a:r>
            <a:r>
              <a:rPr lang="en-US" sz="2600" baseline="30000" dirty="0"/>
              <a:t>2</a:t>
            </a:r>
            <a:r>
              <a:rPr lang="en-US" sz="2600" dirty="0"/>
              <a:t> And a certain centurion’s servant, who was dear to him, was sick and ready to die. </a:t>
            </a:r>
            <a:r>
              <a:rPr lang="en-US" sz="2600" baseline="30000" dirty="0"/>
              <a:t>3</a:t>
            </a:r>
            <a:r>
              <a:rPr lang="en-US" sz="2600" dirty="0"/>
              <a:t> So when he heard about Jesus, </a:t>
            </a:r>
            <a:r>
              <a:rPr lang="en-US" sz="2600" b="1" dirty="0">
                <a:solidFill>
                  <a:srgbClr val="FFFF00"/>
                </a:solidFill>
              </a:rPr>
              <a:t>he sent elders of the Jews to Him</a:t>
            </a:r>
            <a:r>
              <a:rPr lang="en-US" sz="2600" dirty="0"/>
              <a:t>, pleading with Him to come and heal his servant.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83C8E-00CE-426C-B8FC-CC843268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7E842-D22F-43EC-9324-88343C4B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Centurion’s Rare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Sometimes </a:t>
            </a:r>
            <a:r>
              <a:rPr lang="en-US" b="1" dirty="0">
                <a:solidFill>
                  <a:srgbClr val="FFFF00"/>
                </a:solidFill>
              </a:rPr>
              <a:t>Great Faith </a:t>
            </a:r>
            <a:r>
              <a:rPr lang="en-US" dirty="0"/>
              <a:t>Is Exhibited By </a:t>
            </a:r>
            <a:r>
              <a:rPr lang="en-US" b="1" dirty="0">
                <a:solidFill>
                  <a:srgbClr val="FFFF00"/>
                </a:solidFill>
              </a:rPr>
              <a:t>Unlikely People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Many Sons Of The Kingdom Will Be </a:t>
            </a:r>
            <a:r>
              <a:rPr lang="en-US" b="1" dirty="0">
                <a:solidFill>
                  <a:srgbClr val="FFFF00"/>
                </a:solidFill>
              </a:rPr>
              <a:t>Rejected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EAB5-E29C-419C-A063-EE32F8B0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1382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EB46-831E-43B3-8BC9-E593FAB01A8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“O You Of Little Faith”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Worrying about food, shelter, &amp; clothing</a:t>
            </a:r>
            <a:r>
              <a:rPr lang="en-US" altLang="en-US" sz="2800" dirty="0"/>
              <a:t>  (Mt. 6:25-34; cf. Lk. 12:22-32)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Calming the storm</a:t>
            </a:r>
            <a:r>
              <a:rPr lang="en-US" altLang="en-US" sz="2800" dirty="0"/>
              <a:t>  (Mt. 8:23-27; cf. Mk. 4:35-41; Lk. 8:22-25)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Walking on the water</a:t>
            </a:r>
            <a:r>
              <a:rPr lang="en-US" altLang="en-US" sz="2800" dirty="0"/>
              <a:t>  Mt. 14:22-23; (Mk. 6:45-52; Jn. 6:15-21)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Beware of the leaven of the Pharisees</a:t>
            </a:r>
            <a:r>
              <a:rPr lang="en-US" altLang="en-US" sz="2800" dirty="0"/>
              <a:t>  (Mt. 16:5-12; cf. Mk. 8:13-21) 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B7B37-14D9-4A60-8231-65773D3E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4FA6AEB-7244-4D66-8AFB-2AE54BDFC93F}"/>
              </a:ext>
            </a:extLst>
          </p:cNvPr>
          <p:cNvSpPr/>
          <p:nvPr/>
        </p:nvSpPr>
        <p:spPr bwMode="auto">
          <a:xfrm>
            <a:off x="1981200" y="739877"/>
            <a:ext cx="1752600" cy="609600"/>
          </a:xfrm>
          <a:prstGeom prst="wedgeRoundRectCallout">
            <a:avLst>
              <a:gd name="adj1" fmla="val -29794"/>
              <a:gd name="adj2" fmla="val 118952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Worry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CA83A81-0BAE-4702-9ABF-0453350CC9D0}"/>
              </a:ext>
            </a:extLst>
          </p:cNvPr>
          <p:cNvSpPr/>
          <p:nvPr/>
        </p:nvSpPr>
        <p:spPr bwMode="auto">
          <a:xfrm>
            <a:off x="3210232" y="1850923"/>
            <a:ext cx="1361768" cy="609600"/>
          </a:xfrm>
          <a:prstGeom prst="wedgeRoundRectCallout">
            <a:avLst>
              <a:gd name="adj1" fmla="val -29794"/>
              <a:gd name="adj2" fmla="val 118952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Fear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71325A7-71E3-4939-9D11-5DB2A3AD37AA}"/>
              </a:ext>
            </a:extLst>
          </p:cNvPr>
          <p:cNvSpPr/>
          <p:nvPr/>
        </p:nvSpPr>
        <p:spPr bwMode="auto">
          <a:xfrm>
            <a:off x="4572000" y="2915265"/>
            <a:ext cx="1752600" cy="609600"/>
          </a:xfrm>
          <a:prstGeom prst="wedgeRoundRectCallout">
            <a:avLst>
              <a:gd name="adj1" fmla="val -29794"/>
              <a:gd name="adj2" fmla="val 118952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Doubt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3FF725C-FCFE-4785-A40B-52443A806E8D}"/>
              </a:ext>
            </a:extLst>
          </p:cNvPr>
          <p:cNvSpPr/>
          <p:nvPr/>
        </p:nvSpPr>
        <p:spPr bwMode="auto">
          <a:xfrm>
            <a:off x="5181600" y="3979607"/>
            <a:ext cx="3828435" cy="609600"/>
          </a:xfrm>
          <a:prstGeom prst="wedgeRoundRectCallout">
            <a:avLst>
              <a:gd name="adj1" fmla="val -29794"/>
              <a:gd name="adj2" fmla="val 118952"/>
              <a:gd name="adj3" fmla="val 16667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Imperceptiveness</a:t>
            </a:r>
          </a:p>
        </p:txBody>
      </p:sp>
    </p:spTree>
    <p:extLst>
      <p:ext uri="{BB962C8B-B14F-4D97-AF65-F5344CB8AC3E}">
        <p14:creationId xmlns:p14="http://schemas.microsoft.com/office/powerpoint/2010/main" val="23814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3434"/>
            <a:ext cx="7772400" cy="1143000"/>
          </a:xfrm>
        </p:spPr>
        <p:txBody>
          <a:bodyPr/>
          <a:lstStyle/>
          <a:p>
            <a:r>
              <a:rPr lang="en-US" dirty="0"/>
              <a:t>A Centurion’s</a:t>
            </a:r>
            <a:br>
              <a:rPr lang="en-US" dirty="0"/>
            </a:br>
            <a:r>
              <a:rPr lang="en-US" dirty="0"/>
              <a:t>Rare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A8DE0-7372-419F-887E-EC5207CFA84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D44BC-9B9F-4E02-B7A5-5D304EE0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25381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E5FE5-F06F-4727-9CE6-3166906E1F0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Four Lessons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2672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dirty="0"/>
              <a:t>His </a:t>
            </a:r>
            <a:r>
              <a:rPr lang="en-US" altLang="en-US" sz="2800" b="1" dirty="0">
                <a:solidFill>
                  <a:srgbClr val="FFFF00"/>
                </a:solidFill>
              </a:rPr>
              <a:t>Humility</a:t>
            </a:r>
            <a:r>
              <a:rPr lang="en-US" altLang="en-US" sz="2800" dirty="0"/>
              <a:t>  (Mt. 5:3; 23:11-12; 1 Pet. 5:6)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Worthy in the eyes of the Jewish elders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Unworthy in his own eyes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dirty="0"/>
              <a:t>His </a:t>
            </a:r>
            <a:r>
              <a:rPr lang="en-US" altLang="en-US" sz="2800" b="1" dirty="0">
                <a:solidFill>
                  <a:srgbClr val="FFFF00"/>
                </a:solidFill>
              </a:rPr>
              <a:t>Faith</a:t>
            </a:r>
            <a:r>
              <a:rPr lang="en-US" altLang="en-US" sz="2800" dirty="0"/>
              <a:t>  (Jn. 20:39)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Heard, not seen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No prior evidence of healing at a distance with just a word  (cf. Jn. 4:46-53)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Lacked heritage of OT revelation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9191F7-03D4-49F1-9BCB-B1E66BBF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28499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C6F2-98A7-440E-A69D-B3081F63D6A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/>
              <a:t>Unsaved Believers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The Jews</a:t>
            </a:r>
            <a:r>
              <a:rPr lang="en-US" altLang="en-US" sz="3500"/>
              <a:t>  </a:t>
            </a:r>
            <a:r>
              <a:rPr lang="en-US" altLang="en-US" sz="3000"/>
              <a:t>(Jn. 8:30-32, 44)</a:t>
            </a:r>
            <a:endParaRPr lang="en-US" altLang="en-US" sz="3500"/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The rulers</a:t>
            </a:r>
            <a:r>
              <a:rPr lang="en-US" altLang="en-US" sz="3500"/>
              <a:t>  </a:t>
            </a:r>
            <a:r>
              <a:rPr lang="en-US" altLang="en-US" sz="3000"/>
              <a:t>(Jn. 12:42-43)</a:t>
            </a:r>
            <a:endParaRPr lang="en-US" altLang="en-US" sz="3500"/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King Agrippa</a:t>
            </a:r>
            <a:r>
              <a:rPr lang="en-US" altLang="en-US" sz="3500"/>
              <a:t>  </a:t>
            </a:r>
            <a:r>
              <a:rPr lang="en-US" altLang="en-US" sz="3000"/>
              <a:t>(Acts 26:27-29)</a:t>
            </a:r>
            <a:endParaRPr lang="en-US" altLang="en-US" sz="3500"/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The demons</a:t>
            </a:r>
            <a:r>
              <a:rPr lang="en-US" altLang="en-US" sz="3500"/>
              <a:t>  </a:t>
            </a:r>
            <a:r>
              <a:rPr lang="en-US" altLang="en-US" sz="3000"/>
              <a:t>(Jas. 2:19)</a:t>
            </a:r>
            <a:endParaRPr lang="en-US" altLang="en-US" sz="3500"/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3500" b="1">
                <a:solidFill>
                  <a:srgbClr val="FFFF00"/>
                </a:solidFill>
              </a:rPr>
              <a:t>Satan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DDBF77-C357-4BBE-83F1-6FE18109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7020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58-414E-4FB8-ADC3-42BA08581AD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Faith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419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Different kinds of faith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Strong faith develops over time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Faith can regress</a:t>
            </a:r>
            <a:r>
              <a:rPr lang="en-US" altLang="en-US" sz="2800" dirty="0"/>
              <a:t>  (Heb. 3:12)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Produced by the word</a:t>
            </a:r>
            <a:r>
              <a:rPr lang="en-US" altLang="en-US" sz="2800" dirty="0"/>
              <a:t>  (Rom. 10:17)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Evidence</a:t>
            </a:r>
            <a:r>
              <a:rPr lang="en-US" altLang="en-US" sz="2400" dirty="0"/>
              <a:t> to produce </a:t>
            </a:r>
            <a:r>
              <a:rPr lang="en-US" altLang="en-US" sz="2400" b="1" dirty="0">
                <a:solidFill>
                  <a:srgbClr val="FFFF00"/>
                </a:solidFill>
              </a:rPr>
              <a:t>conviction</a:t>
            </a:r>
            <a:r>
              <a:rPr lang="en-US" altLang="en-US" sz="2400" dirty="0"/>
              <a:t>  (Jn. 20:30-31)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dirty="0"/>
              <a:t>Faithful </a:t>
            </a:r>
            <a:r>
              <a:rPr lang="en-US" altLang="en-US" sz="2400" b="1" dirty="0">
                <a:solidFill>
                  <a:srgbClr val="FFFF00"/>
                </a:solidFill>
              </a:rPr>
              <a:t>promises</a:t>
            </a:r>
            <a:r>
              <a:rPr lang="en-US" altLang="en-US" sz="2400" dirty="0"/>
              <a:t> to build </a:t>
            </a:r>
            <a:r>
              <a:rPr lang="en-US" altLang="en-US" sz="2400" b="1" dirty="0">
                <a:solidFill>
                  <a:srgbClr val="FFFF00"/>
                </a:solidFill>
              </a:rPr>
              <a:t>trust</a:t>
            </a:r>
            <a:r>
              <a:rPr lang="en-US" altLang="en-US" sz="2400" dirty="0"/>
              <a:t>  (Lk. 5:1-13)</a:t>
            </a:r>
          </a:p>
          <a:p>
            <a:pPr marL="1031875" lvl="1" indent="-460375">
              <a:spcBef>
                <a:spcPct val="0"/>
              </a:spcBef>
              <a:spcAft>
                <a:spcPct val="500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Commands</a:t>
            </a:r>
            <a:r>
              <a:rPr lang="en-US" altLang="en-US" sz="2400" dirty="0"/>
              <a:t> that call for </a:t>
            </a:r>
            <a:r>
              <a:rPr lang="en-US" altLang="en-US" sz="2400" b="1" dirty="0">
                <a:solidFill>
                  <a:srgbClr val="FFFF00"/>
                </a:solidFill>
              </a:rPr>
              <a:t>surrender</a:t>
            </a:r>
            <a:r>
              <a:rPr lang="en-US" altLang="en-US" sz="2400" dirty="0"/>
              <a:t>  (Lk. 6:46)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DC686D-57EA-44FF-99C3-13DB6E30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7070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DBD1-1C57-4EE8-9CD9-96E5ED689A3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Four Lessons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/>
              <a:t>His </a:t>
            </a:r>
            <a:r>
              <a:rPr lang="en-US" altLang="en-US" sz="2800" b="1">
                <a:solidFill>
                  <a:srgbClr val="FFFF00"/>
                </a:solidFill>
              </a:rPr>
              <a:t>Understanding Of Authority</a:t>
            </a:r>
            <a:r>
              <a:rPr lang="en-US" altLang="en-US" sz="2800"/>
              <a:t>  (Mt. 28:18)</a:t>
            </a:r>
          </a:p>
          <a:p>
            <a:pPr marL="457200" indent="-457200">
              <a:spcBef>
                <a:spcPct val="0"/>
              </a:spcBef>
              <a:spcAft>
                <a:spcPct val="50000"/>
              </a:spcAft>
            </a:pPr>
            <a:r>
              <a:rPr lang="en-US" altLang="en-US" sz="2800"/>
              <a:t>The Sons Of This World Are </a:t>
            </a:r>
            <a:r>
              <a:rPr lang="en-US" altLang="en-US" sz="2800" b="1">
                <a:solidFill>
                  <a:srgbClr val="FFFF00"/>
                </a:solidFill>
              </a:rPr>
              <a:t>Wiser Than The Sons Of Light</a:t>
            </a:r>
            <a:r>
              <a:rPr lang="en-US" altLang="en-US" sz="2800"/>
              <a:t>  (Lk. 16:8)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E9DD9E-1D74-4F77-8C43-2E92CA00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0262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3C2A-32F2-434D-9540-4113EC2ED98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7209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Different Kinds Of Faith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7285763"/>
              </p:ext>
            </p:extLst>
          </p:nvPr>
        </p:nvGraphicFramePr>
        <p:xfrm>
          <a:off x="1219200" y="1556386"/>
          <a:ext cx="7467600" cy="434530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Little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(Mt. 6:30; 8:26; 14:31; 16:8; Lk. 12:28)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Great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(Mt. 8:10; Lk. 7:9)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Weak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(Rom. 14:1)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Strong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(Rom. 15:1)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Dead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(Jas. 2:17, 26)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Living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Non-working</a:t>
                      </a:r>
                      <a:b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(Jas. 2:14, 17)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Working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(Jas. 2:18)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Demonic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(Jas. 2:19)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Saving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Barren</a:t>
                      </a: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(Jas. 2:20) 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Productive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F7CD63-F4F7-4BD5-88F9-5C8C0276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552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B2DB0-EF2E-4BFD-944D-90CD9F5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B30D-9E0D-49C1-95A3-141CB912599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E279EE8-8DB9-4465-B4D0-AB3D43911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The Centurion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17734C2-FBA8-490D-AB38-2E525CE82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01000" cy="4343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Regarded his slave highly</a:t>
            </a:r>
            <a:r>
              <a:rPr lang="en-US" altLang="en-US" sz="2800" dirty="0"/>
              <a:t>  (Lk. 7:2)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Heard about Jesus</a:t>
            </a:r>
            <a:r>
              <a:rPr lang="en-US" altLang="en-US" sz="2800" dirty="0"/>
              <a:t>  (Lk. 7:3)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Highly respected by Jews</a:t>
            </a:r>
            <a:r>
              <a:rPr lang="en-US" altLang="en-US" sz="2800" dirty="0"/>
              <a:t>  (Lk. 7:4)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Loved Jews</a:t>
            </a:r>
            <a:r>
              <a:rPr lang="en-US" altLang="en-US" sz="2800" dirty="0"/>
              <a:t>  (Lk. 7:5)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Built synagogue</a:t>
            </a:r>
            <a:r>
              <a:rPr lang="en-US" altLang="en-US" sz="2800" dirty="0"/>
              <a:t>  (Lk. 7:5)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Humble</a:t>
            </a:r>
            <a:r>
              <a:rPr lang="en-US" altLang="en-US" sz="2800" dirty="0"/>
              <a:t>  (Lk. 7:6-7; Mt. 8:8)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Confident of Jesus’ power</a:t>
            </a:r>
            <a:r>
              <a:rPr lang="en-US" altLang="en-US" sz="2800" dirty="0"/>
              <a:t>  (Lk. 7:7; Mt. 8:8)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2800" b="1" dirty="0"/>
              <a:t>Understood authority</a:t>
            </a:r>
            <a:r>
              <a:rPr lang="en-US" altLang="en-US" sz="2800" dirty="0"/>
              <a:t>  (Lk. 7:8; Mt. 8:9)</a:t>
            </a:r>
          </a:p>
        </p:txBody>
      </p:sp>
    </p:spTree>
    <p:extLst>
      <p:ext uri="{BB962C8B-B14F-4D97-AF65-F5344CB8AC3E}">
        <p14:creationId xmlns:p14="http://schemas.microsoft.com/office/powerpoint/2010/main" val="3410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Centurion’s Servant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“Lying at home </a:t>
            </a:r>
            <a:r>
              <a:rPr lang="en-US" sz="2800" b="1" dirty="0">
                <a:solidFill>
                  <a:srgbClr val="FFFF00"/>
                </a:solidFill>
              </a:rPr>
              <a:t>paralyzed</a:t>
            </a:r>
            <a:r>
              <a:rPr lang="en-US" sz="2800" dirty="0"/>
              <a:t>, dreadfully </a:t>
            </a:r>
            <a:r>
              <a:rPr lang="en-US" sz="2800" b="1" dirty="0">
                <a:solidFill>
                  <a:srgbClr val="FFFF00"/>
                </a:solidFill>
              </a:rPr>
              <a:t>tormented</a:t>
            </a:r>
            <a:r>
              <a:rPr lang="en-US" sz="2800" dirty="0"/>
              <a:t>”  (Mt. 8:6)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“</a:t>
            </a:r>
            <a:r>
              <a:rPr lang="en-US" sz="2800" b="1" dirty="0">
                <a:solidFill>
                  <a:srgbClr val="FFFF00"/>
                </a:solidFill>
              </a:rPr>
              <a:t>Sick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FF00"/>
                </a:solidFill>
              </a:rPr>
              <a:t>ready to die</a:t>
            </a:r>
            <a:r>
              <a:rPr lang="en-US" sz="2800" dirty="0"/>
              <a:t>”  (Lk. 7:2)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78DE-2A3B-42A4-ACB4-779EE2A8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12988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Centurion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Lived in </a:t>
            </a:r>
            <a:r>
              <a:rPr lang="en-US" sz="2800" b="1" dirty="0">
                <a:solidFill>
                  <a:srgbClr val="FFFF00"/>
                </a:solidFill>
              </a:rPr>
              <a:t>Capernaum</a:t>
            </a:r>
            <a:r>
              <a:rPr lang="en-US" sz="2800" dirty="0"/>
              <a:t>  (Mt. 8:5; Lk. 7:1)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</a:rPr>
              <a:t>Centurion</a:t>
            </a:r>
            <a:r>
              <a:rPr lang="en-US" sz="2800" dirty="0"/>
              <a:t>  (Mt. 8:5; Lk. 7:2)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</a:rPr>
              <a:t>Gentile</a:t>
            </a:r>
            <a:r>
              <a:rPr lang="en-US" altLang="en-US" sz="2800" dirty="0"/>
              <a:t>  (Lk. 7:3-5, 9)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</a:rPr>
              <a:t>Good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relationship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with the Jews  (Lk. 7:3-5)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Some </a:t>
            </a:r>
            <a:r>
              <a:rPr lang="en-US" sz="2800" b="1" dirty="0">
                <a:solidFill>
                  <a:srgbClr val="FFFF00"/>
                </a:solidFill>
              </a:rPr>
              <a:t>wealth</a:t>
            </a:r>
            <a:r>
              <a:rPr lang="en-US" sz="2800" dirty="0"/>
              <a:t>  (Lk. 7:2, 5)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A8DE0-7372-419F-887E-EC5207CFA843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18103-4E66-4020-894A-2727FA0F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Kevin Kay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62951-EC54-4844-B3D6-A3663BDD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" y="0"/>
            <a:ext cx="9132525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Centurion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Made some </a:t>
            </a:r>
            <a:r>
              <a:rPr lang="en-US" sz="2800" b="1" dirty="0">
                <a:solidFill>
                  <a:srgbClr val="FFFF00"/>
                </a:solidFill>
              </a:rPr>
              <a:t>financial sacrifice</a:t>
            </a:r>
            <a:r>
              <a:rPr lang="en-US" sz="2800" dirty="0"/>
              <a:t>  (Lk. 7:5)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</a:rPr>
              <a:t>Loved</a:t>
            </a:r>
            <a:r>
              <a:rPr lang="en-US" sz="2800" dirty="0"/>
              <a:t> his servant  (Lk. 7:2, 3-4)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A very </a:t>
            </a:r>
            <a:r>
              <a:rPr lang="en-US" sz="2800" b="1" dirty="0">
                <a:solidFill>
                  <a:srgbClr val="FFFF00"/>
                </a:solidFill>
              </a:rPr>
              <a:t>humble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man</a:t>
            </a:r>
            <a:r>
              <a:rPr lang="en-US" sz="2800" dirty="0"/>
              <a:t>  (Mt. 8:8; Lk. 7:6-7)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A man of </a:t>
            </a:r>
            <a:r>
              <a:rPr lang="en-US" sz="2800" b="1" dirty="0">
                <a:solidFill>
                  <a:srgbClr val="FFFF00"/>
                </a:solidFill>
              </a:rPr>
              <a:t>rare faith  </a:t>
            </a:r>
            <a:r>
              <a:rPr lang="en-US" sz="2800" dirty="0"/>
              <a:t>(Lk. 7:3, 6-7; Mt. 8:10)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18103-4E66-4020-894A-2727FA0F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42082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DD1DC-1B07-480D-ABB3-D7BA8ADEBC9F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The Centurion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848600" cy="4494212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Heard</a:t>
            </a:r>
            <a:r>
              <a:rPr lang="en-US" altLang="en-US" sz="2800" dirty="0"/>
              <a:t> about Jesus  (Lk. 7:3)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Confident</a:t>
            </a:r>
            <a:r>
              <a:rPr lang="en-US" altLang="en-US" sz="2800" dirty="0"/>
              <a:t> of Jesus’ power  (Lk. 7:7; Mt. 8:8)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</a:pPr>
            <a:r>
              <a:rPr lang="en-US" altLang="en-US" sz="2800" dirty="0"/>
              <a:t>Understood </a:t>
            </a:r>
            <a:r>
              <a:rPr lang="en-US" altLang="en-US" sz="2800" b="1" dirty="0">
                <a:solidFill>
                  <a:srgbClr val="FFFF00"/>
                </a:solidFill>
              </a:rPr>
              <a:t>authority</a:t>
            </a:r>
            <a:r>
              <a:rPr lang="en-US" altLang="en-US" sz="2800" dirty="0"/>
              <a:t>  (Lk. 7:8; Mt. 8:9)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59EEF-FBF0-4C98-BA35-1BF538FD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5123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3434"/>
            <a:ext cx="7772400" cy="1143000"/>
          </a:xfrm>
        </p:spPr>
        <p:txBody>
          <a:bodyPr/>
          <a:lstStyle/>
          <a:p>
            <a:r>
              <a:rPr lang="en-US" dirty="0"/>
              <a:t>A Centurion’s</a:t>
            </a:r>
            <a:br>
              <a:rPr lang="en-US" dirty="0"/>
            </a:br>
            <a:r>
              <a:rPr lang="en-US" dirty="0"/>
              <a:t>Rare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D44BC-9B9F-4E02-B7A5-5D304EE0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7134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Centurion’s Rare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cap="all" dirty="0">
                <a:effectLst/>
              </a:rPr>
              <a:t>I</a:t>
            </a:r>
            <a:r>
              <a:rPr lang="en-US" dirty="0">
                <a:effectLst/>
              </a:rPr>
              <a:t>t’s Possible To </a:t>
            </a:r>
            <a:r>
              <a:rPr lang="en-US" b="1" dirty="0">
                <a:solidFill>
                  <a:srgbClr val="FFFF00"/>
                </a:solidFill>
                <a:effectLst/>
              </a:rPr>
              <a:t>Believe Without Seeing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Authority Is The </a:t>
            </a:r>
            <a:r>
              <a:rPr lang="en-US" b="1" dirty="0">
                <a:solidFill>
                  <a:srgbClr val="FFFF00"/>
                </a:solidFill>
                <a:effectLst/>
              </a:rPr>
              <a:t>Right And Power To Command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Being </a:t>
            </a:r>
            <a:r>
              <a:rPr lang="en-US" b="1" dirty="0">
                <a:solidFill>
                  <a:srgbClr val="FFFF00"/>
                </a:solidFill>
                <a:effectLst/>
              </a:rPr>
              <a:t>Under Authority </a:t>
            </a:r>
            <a:r>
              <a:rPr lang="en-US" dirty="0">
                <a:effectLst/>
              </a:rPr>
              <a:t>Means That You </a:t>
            </a:r>
            <a:r>
              <a:rPr lang="en-US" b="1" dirty="0">
                <a:solidFill>
                  <a:srgbClr val="FFFF00"/>
                </a:solidFill>
                <a:effectLst/>
              </a:rPr>
              <a:t>Do What You’re Told To Do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E0-7372-419F-887E-EC5207CFA84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42C0B-DA2B-4231-A41F-4A35022C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31158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“Authority”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553" y="1392238"/>
            <a:ext cx="5348247" cy="4530725"/>
          </a:xfrm>
        </p:spPr>
        <p:txBody>
          <a:bodyPr anchor="ctr"/>
          <a:lstStyle/>
          <a:p>
            <a:pPr marL="457200" lvl="2" indent="-457200">
              <a:buClr>
                <a:schemeClr val="hlink"/>
              </a:buClr>
              <a:buBlip>
                <a:blip r:embed="rId2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right and power to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laws, exact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457200" lvl="2" indent="-457200">
              <a:buClr>
                <a:schemeClr val="hlink"/>
              </a:buClr>
              <a:buBlip>
                <a:blip r:embed="rId2"/>
              </a:buBlip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 indent="0" algn="ctr">
              <a:buClr>
                <a:schemeClr val="hlink"/>
              </a:buCl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--The American Heritage Dictionary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ED6CD-2485-4690-A229-FC81021A2A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</p:spTree>
    <p:extLst>
      <p:ext uri="{BB962C8B-B14F-4D97-AF65-F5344CB8AC3E}">
        <p14:creationId xmlns:p14="http://schemas.microsoft.com/office/powerpoint/2010/main" val="16043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7543800" cy="44958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Angels</a:t>
            </a:r>
            <a:r>
              <a:rPr lang="en-US" sz="2300" dirty="0"/>
              <a:t>, </a:t>
            </a:r>
            <a:r>
              <a:rPr lang="en-US" sz="2300" b="1" dirty="0"/>
              <a:t>authorities</a:t>
            </a:r>
            <a:r>
              <a:rPr lang="en-US" sz="2300" dirty="0"/>
              <a:t>, and </a:t>
            </a:r>
            <a:r>
              <a:rPr lang="en-US" sz="2300" b="1" dirty="0"/>
              <a:t>powers</a:t>
            </a:r>
            <a:r>
              <a:rPr lang="en-US" sz="2300" dirty="0"/>
              <a:t>  (1 Pet. 3:22)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Principalities</a:t>
            </a:r>
            <a:r>
              <a:rPr lang="en-US" sz="2300" dirty="0"/>
              <a:t> and </a:t>
            </a:r>
            <a:r>
              <a:rPr lang="en-US" sz="2300" b="1" dirty="0"/>
              <a:t>powers</a:t>
            </a:r>
            <a:r>
              <a:rPr lang="en-US" sz="2300" dirty="0"/>
              <a:t>  (Col. 2:9-10, 14-15)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Rule</a:t>
            </a:r>
            <a:r>
              <a:rPr lang="en-US" sz="2300" dirty="0"/>
              <a:t>, </a:t>
            </a:r>
            <a:r>
              <a:rPr lang="en-US" sz="2300" b="1" dirty="0"/>
              <a:t>authority</a:t>
            </a:r>
            <a:r>
              <a:rPr lang="en-US" sz="2300" dirty="0"/>
              <a:t>, </a:t>
            </a:r>
            <a:r>
              <a:rPr lang="en-US" sz="2300" b="1" dirty="0"/>
              <a:t>power</a:t>
            </a:r>
            <a:r>
              <a:rPr lang="en-US" sz="2300" dirty="0"/>
              <a:t>, </a:t>
            </a:r>
            <a:r>
              <a:rPr lang="en-US" sz="2300" b="1" dirty="0"/>
              <a:t>dominion</a:t>
            </a:r>
            <a:r>
              <a:rPr lang="en-US" sz="2300" dirty="0"/>
              <a:t>, every </a:t>
            </a:r>
            <a:r>
              <a:rPr lang="en-US" sz="2300" b="1" dirty="0"/>
              <a:t>name</a:t>
            </a:r>
            <a:r>
              <a:rPr lang="en-US" sz="2300" dirty="0"/>
              <a:t>  (Eph. 1:20-21)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All</a:t>
            </a:r>
            <a:r>
              <a:rPr lang="en-US" sz="2300" dirty="0"/>
              <a:t> </a:t>
            </a:r>
            <a:r>
              <a:rPr lang="en-US" sz="2300" b="1" dirty="0"/>
              <a:t>things to the</a:t>
            </a:r>
            <a:r>
              <a:rPr lang="en-US" sz="2300" dirty="0"/>
              <a:t> </a:t>
            </a:r>
            <a:r>
              <a:rPr lang="en-US" sz="2300" b="1" dirty="0"/>
              <a:t>church</a:t>
            </a:r>
            <a:r>
              <a:rPr lang="en-US" sz="2300" dirty="0"/>
              <a:t>  (Eph. 1:22-23)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All</a:t>
            </a:r>
            <a:r>
              <a:rPr lang="en-US" sz="2300" dirty="0"/>
              <a:t> </a:t>
            </a:r>
            <a:r>
              <a:rPr lang="en-US" sz="2300" b="1" dirty="0"/>
              <a:t>flesh</a:t>
            </a:r>
            <a:r>
              <a:rPr lang="en-US" sz="2300" dirty="0"/>
              <a:t>  (Jn. 17:1-2)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/>
              <a:t>All</a:t>
            </a:r>
            <a:r>
              <a:rPr lang="en-US" sz="2300" dirty="0"/>
              <a:t> </a:t>
            </a:r>
            <a:r>
              <a:rPr lang="en-US" sz="2300" b="1" dirty="0"/>
              <a:t>things</a:t>
            </a:r>
            <a:r>
              <a:rPr lang="en-US" sz="2300" dirty="0"/>
              <a:t>  (Jn. 13:3; 1 Cor. 15:27; Eph. 1:22)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>
                <a:cs typeface="Times New Roman" pitchFamily="18" charset="0"/>
              </a:rPr>
              <a:t>Kings</a:t>
            </a:r>
            <a:r>
              <a:rPr lang="en-US" sz="2300" dirty="0">
                <a:cs typeface="Times New Roman" pitchFamily="18" charset="0"/>
              </a:rPr>
              <a:t>  (1 Tim. 6:14-15; Rev. 1:5; 17:14; 19:15-16)</a:t>
            </a:r>
          </a:p>
          <a:p>
            <a:pPr marL="461963" indent="-461963" eaLnBrk="1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300" b="1" dirty="0">
                <a:cs typeface="Times New Roman" pitchFamily="18" charset="0"/>
              </a:rPr>
              <a:t>Death</a:t>
            </a:r>
            <a:r>
              <a:rPr lang="en-US" sz="2300" dirty="0">
                <a:cs typeface="Times New Roman" pitchFamily="18" charset="0"/>
              </a:rPr>
              <a:t> and </a:t>
            </a:r>
            <a:r>
              <a:rPr lang="en-US" sz="2300" b="1" dirty="0">
                <a:cs typeface="Times New Roman" pitchFamily="18" charset="0"/>
              </a:rPr>
              <a:t>Hades</a:t>
            </a:r>
            <a:r>
              <a:rPr lang="en-US" sz="2300" dirty="0">
                <a:cs typeface="Times New Roman" pitchFamily="18" charset="0"/>
              </a:rPr>
              <a:t>  (Rev. 1:18)</a:t>
            </a:r>
            <a:r>
              <a:rPr lang="en-US" sz="2300" dirty="0"/>
              <a:t>  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Christ Has All Authority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3000" i="0" dirty="0">
                <a:solidFill>
                  <a:schemeClr val="tx1"/>
                </a:solidFill>
                <a:latin typeface="+mn-lt"/>
              </a:rPr>
              <a:t>(Mt. 28:18)</a:t>
            </a:r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C08C9-7CB9-443C-A7FB-743B3CD193C6}" type="slidenum">
              <a:rPr 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55702D3-F00D-49C3-8428-7D0EACC6B95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/>
      </p:sp>
    </p:spTree>
    <p:extLst>
      <p:ext uri="{BB962C8B-B14F-4D97-AF65-F5344CB8AC3E}">
        <p14:creationId xmlns:p14="http://schemas.microsoft.com/office/powerpoint/2010/main" val="15004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 Theme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Favori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73</TotalTime>
  <Words>937</Words>
  <Application>Microsoft Office PowerPoint</Application>
  <PresentationFormat>On-screen Show (4:3)</PresentationFormat>
  <Paragraphs>139</Paragraphs>
  <Slides>18</Slides>
  <Notes>5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Arial Black</vt:lpstr>
      <vt:lpstr>Wingdings</vt:lpstr>
      <vt:lpstr>Black</vt:lpstr>
      <vt:lpstr>A Significant Difference</vt:lpstr>
      <vt:lpstr>Centurion’s Servant</vt:lpstr>
      <vt:lpstr>Centurion</vt:lpstr>
      <vt:lpstr>Centurion</vt:lpstr>
      <vt:lpstr>The Centurion</vt:lpstr>
      <vt:lpstr>A Centurion’s Rare Faith</vt:lpstr>
      <vt:lpstr>A Centurion’s Rare Faith</vt:lpstr>
      <vt:lpstr>“Authority”</vt:lpstr>
      <vt:lpstr>Christ Has All Authority (Mt. 28:18)</vt:lpstr>
      <vt:lpstr>A Centurion’s Rare Faith</vt:lpstr>
      <vt:lpstr>“O You Of Little Faith”</vt:lpstr>
      <vt:lpstr>A Centurion’s Rare Faith</vt:lpstr>
      <vt:lpstr>Four Lessons</vt:lpstr>
      <vt:lpstr>Unsaved Believers</vt:lpstr>
      <vt:lpstr>Faith</vt:lpstr>
      <vt:lpstr>Four Lessons</vt:lpstr>
      <vt:lpstr>Different Kinds Of Faith</vt:lpstr>
      <vt:lpstr>The Centurion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Centurion’s Rare Faith</dc:title>
  <dc:creator>Kevin</dc:creator>
  <cp:lastModifiedBy>Stan Cox</cp:lastModifiedBy>
  <cp:revision>34</cp:revision>
  <dcterms:created xsi:type="dcterms:W3CDTF">2010-07-20T12:03:16Z</dcterms:created>
  <dcterms:modified xsi:type="dcterms:W3CDTF">2019-11-11T22:13:52Z</dcterms:modified>
</cp:coreProperties>
</file>