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6" r:id="rId2"/>
    <p:sldMasterId id="2147483698" r:id="rId3"/>
  </p:sldMasterIdLst>
  <p:notesMasterIdLst>
    <p:notesMasterId r:id="rId13"/>
  </p:notesMasterIdLst>
  <p:sldIdLst>
    <p:sldId id="256" r:id="rId4"/>
    <p:sldId id="257" r:id="rId5"/>
    <p:sldId id="259" r:id="rId6"/>
    <p:sldId id="260" r:id="rId7"/>
    <p:sldId id="261" r:id="rId8"/>
    <p:sldId id="265" r:id="rId9"/>
    <p:sldId id="263" r:id="rId10"/>
    <p:sldId id="262" r:id="rId11"/>
    <p:sldId id="264" r:id="rId12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B42C1-5C48-4F15-906D-2CBE28CB16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1AC55-92FD-48FE-80A9-2B7B457AC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4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77513-A392-4F4D-A1F9-CA2BFFBE68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77513-A392-4F4D-A1F9-CA2BFFBE68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77513-A392-4F4D-A1F9-CA2BFFBE68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77513-A392-4F4D-A1F9-CA2BFFBE68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77513-A392-4F4D-A1F9-CA2BFFBE68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77513-A392-4F4D-A1F9-CA2BFFBE683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77513-A392-4F4D-A1F9-CA2BFFBE68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21358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31336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339367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621445411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</p:spTree>
    <p:extLst>
      <p:ext uri="{BB962C8B-B14F-4D97-AF65-F5344CB8AC3E}">
        <p14:creationId xmlns:p14="http://schemas.microsoft.com/office/powerpoint/2010/main" val="2784949160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144657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51886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431869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264621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653024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86959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647833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621232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117254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945741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069298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967902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775347A-CAF0-4FA8-BA98-7716EE1F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18797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B1253A8-A54F-4363-9515-91EAF8CE5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5523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5E45986-FC2D-4D08-ABFC-B37F17328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91815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4D06B90-70F0-4926-BD29-BE704BC84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6396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2328609-0524-419A-9740-EFD5EB2CE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0163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821822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FEDA068-1DD9-42B4-81A8-1DD838EB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97103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8F95B34-BC41-43E6-B9ED-073B7883F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6103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E4CF519-505D-4B24-8FE9-B3C072990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14559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FC2C9FB-23F1-4A2E-B6FA-A7D9BB97A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4377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8B24E31-D177-406C-B644-79BE997E8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0886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C350E37-AF2D-4963-B073-34B8AC92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230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48020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611379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2198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04126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63314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56582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28600" y="228600"/>
            <a:ext cx="381000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7F7F4C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28600" y="685800"/>
            <a:ext cx="381000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7F7F4C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28600" y="1143000"/>
            <a:ext cx="381000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7F7F4C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8610600" y="5410200"/>
            <a:ext cx="381000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7F7F4C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8610600" y="5867400"/>
            <a:ext cx="381000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7F7F4C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8610600" y="6324600"/>
            <a:ext cx="381000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7F7F4C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Kevin Kay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674B1C5-DEC4-4323-85E1-064701FF0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15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pull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5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pull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Kevin Kay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DDAA3F2-800B-4CB9-88B8-43F3E6122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1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ll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76400"/>
            <a:ext cx="7772400" cy="1752600"/>
          </a:xfrm>
        </p:spPr>
        <p:txBody>
          <a:bodyPr/>
          <a:lstStyle/>
          <a:p>
            <a:pPr algn="ctr"/>
            <a:r>
              <a:rPr lang="en-US" sz="4000" dirty="0"/>
              <a:t>Lessons From</a:t>
            </a:r>
            <a:br>
              <a:rPr lang="en-US" dirty="0"/>
            </a:br>
            <a:r>
              <a:rPr lang="en-US" sz="7500" dirty="0"/>
              <a:t>Manasseh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99213"/>
            <a:ext cx="1905000" cy="457200"/>
          </a:xfrm>
          <a:prstGeom prst="rect">
            <a:avLst/>
          </a:prstGeom>
        </p:spPr>
        <p:txBody>
          <a:bodyPr/>
          <a:lstStyle/>
          <a:p>
            <a:fld id="{D43A9A3A-2292-4B4D-9A8E-432D1C868C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4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Manasseh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Son of Hezekiah  (2 Chr. 32:33)</a:t>
            </a:r>
          </a:p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Longest reign over Judah  (2 Ki. 21:1; 2 Chr. 33:1)</a:t>
            </a:r>
          </a:p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Non-biblical corroboration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239000" y="6399213"/>
            <a:ext cx="1905000" cy="457200"/>
          </a:xfrm>
          <a:prstGeom prst="rect">
            <a:avLst/>
          </a:prstGeom>
        </p:spPr>
        <p:txBody>
          <a:bodyPr/>
          <a:lstStyle/>
          <a:p>
            <a:fld id="{D43A9A3A-2292-4B4D-9A8E-432D1C868C4E}" type="slidenum">
              <a:rPr lang="en-US" smtClean="0"/>
              <a:t>2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724400" y="190500"/>
            <a:ext cx="4191000" cy="914400"/>
          </a:xfrm>
          <a:prstGeom prst="wedgeRoundRectCallout">
            <a:avLst>
              <a:gd name="adj1" fmla="val -24924"/>
              <a:gd name="adj2" fmla="val 112500"/>
              <a:gd name="adj3" fmla="val 1666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Sometimes godly parents have wicked children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19847" y="1333500"/>
            <a:ext cx="4191000" cy="914400"/>
          </a:xfrm>
          <a:prstGeom prst="wedgeRoundRectCallout">
            <a:avLst>
              <a:gd name="adj1" fmla="val -8833"/>
              <a:gd name="adj2" fmla="val 120000"/>
              <a:gd name="adj3" fmla="val 1666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long life is not evidence of God’s favor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209800" y="2855913"/>
            <a:ext cx="6400800" cy="914400"/>
          </a:xfrm>
          <a:prstGeom prst="wedgeRoundRectCallout">
            <a:avLst>
              <a:gd name="adj1" fmla="val -23008"/>
              <a:gd name="adj2" fmla="val 130000"/>
              <a:gd name="adj3" fmla="val 1666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One’s name in the history books is not as important as one’s name in the Book of Life </a:t>
            </a:r>
          </a:p>
        </p:txBody>
      </p:sp>
    </p:spTree>
    <p:extLst>
      <p:ext uri="{BB962C8B-B14F-4D97-AF65-F5344CB8AC3E}">
        <p14:creationId xmlns:p14="http://schemas.microsoft.com/office/powerpoint/2010/main" val="508035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Manasseh’s Sins</a:t>
            </a:r>
          </a:p>
        </p:txBody>
      </p:sp>
      <p:sp>
        <p:nvSpPr>
          <p:cNvPr id="20480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772400" cy="4495800"/>
          </a:xfrm>
        </p:spPr>
        <p:txBody>
          <a:bodyPr/>
          <a:lstStyle/>
          <a:p>
            <a:pPr marL="452438" indent="-452438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2800" dirty="0">
                <a:cs typeface="Arial" pitchFamily="34" charset="0"/>
              </a:rPr>
              <a:t>He rebuilt the </a:t>
            </a:r>
            <a:r>
              <a:rPr lang="en-US" sz="2800" b="1" dirty="0">
                <a:solidFill>
                  <a:srgbClr val="FFFF00"/>
                </a:solidFill>
                <a:cs typeface="Arial" pitchFamily="34" charset="0"/>
              </a:rPr>
              <a:t>high places</a:t>
            </a:r>
            <a:r>
              <a:rPr lang="en-US" sz="2800" dirty="0">
                <a:cs typeface="Arial" pitchFamily="34" charset="0"/>
              </a:rPr>
              <a:t>  (2 Ki. 21:3; 2 Chr. 33:3)</a:t>
            </a:r>
          </a:p>
          <a:p>
            <a:pPr marL="452438" indent="-452438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2800" dirty="0">
                <a:cs typeface="Arial" pitchFamily="34" charset="0"/>
              </a:rPr>
              <a:t>He made </a:t>
            </a:r>
            <a:r>
              <a:rPr lang="en-US" sz="2800" b="1" dirty="0">
                <a:solidFill>
                  <a:srgbClr val="FFFF00"/>
                </a:solidFill>
                <a:cs typeface="Arial" pitchFamily="34" charset="0"/>
              </a:rPr>
              <a:t>altars for Baal</a:t>
            </a:r>
            <a:r>
              <a:rPr lang="en-US" sz="2800" dirty="0">
                <a:cs typeface="Arial" pitchFamily="34" charset="0"/>
              </a:rPr>
              <a:t>  (2 Ki. 21:3; 2 Chr. 33:3)</a:t>
            </a:r>
          </a:p>
          <a:p>
            <a:pPr marL="452438" indent="-452438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2800" dirty="0">
                <a:cs typeface="Arial" pitchFamily="34" charset="0"/>
              </a:rPr>
              <a:t>He made an </a:t>
            </a:r>
            <a:r>
              <a:rPr lang="en-US" sz="2800" b="1" dirty="0" err="1">
                <a:solidFill>
                  <a:srgbClr val="FFFF00"/>
                </a:solidFill>
                <a:cs typeface="Arial" pitchFamily="34" charset="0"/>
              </a:rPr>
              <a:t>Asherah</a:t>
            </a:r>
            <a:r>
              <a:rPr lang="en-US" sz="2800" dirty="0">
                <a:cs typeface="Arial" pitchFamily="34" charset="0"/>
              </a:rPr>
              <a:t>  (2 Ki. 21:3; 2 Chr. 33:3)</a:t>
            </a:r>
          </a:p>
          <a:p>
            <a:pPr marL="452438" indent="-452438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2800" dirty="0">
                <a:cs typeface="Arial" pitchFamily="34" charset="0"/>
              </a:rPr>
              <a:t>He </a:t>
            </a:r>
            <a:r>
              <a:rPr lang="en-US" sz="2800" b="1" dirty="0">
                <a:solidFill>
                  <a:srgbClr val="FFFF00"/>
                </a:solidFill>
                <a:cs typeface="Arial" pitchFamily="34" charset="0"/>
              </a:rPr>
              <a:t>worshipped the host of heaven</a:t>
            </a:r>
            <a:r>
              <a:rPr lang="en-US" sz="2800" dirty="0">
                <a:cs typeface="Arial" pitchFamily="34" charset="0"/>
              </a:rPr>
              <a:t>  (2 Ki. 21:3; 2 Chr. 33:3)</a:t>
            </a:r>
          </a:p>
        </p:txBody>
      </p:sp>
      <p:sp>
        <p:nvSpPr>
          <p:cNvPr id="2048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99213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188102BB-F509-4F9E-9C09-45E67C7FE5D5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34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Manasseh’s Sins</a:t>
            </a:r>
          </a:p>
        </p:txBody>
      </p:sp>
      <p:sp>
        <p:nvSpPr>
          <p:cNvPr id="20582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4419600"/>
          </a:xfrm>
        </p:spPr>
        <p:txBody>
          <a:bodyPr/>
          <a:lstStyle/>
          <a:p>
            <a:pPr marL="452438" indent="-452438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2800" dirty="0">
                <a:cs typeface="Arial" pitchFamily="34" charset="0"/>
              </a:rPr>
              <a:t>He built </a:t>
            </a:r>
            <a:r>
              <a:rPr lang="en-US" sz="2800" b="1" dirty="0">
                <a:solidFill>
                  <a:srgbClr val="FFFF00"/>
                </a:solidFill>
                <a:cs typeface="Arial" pitchFamily="34" charset="0"/>
              </a:rPr>
              <a:t>altars in the temple</a:t>
            </a:r>
            <a:r>
              <a:rPr lang="en-US" sz="2800" dirty="0">
                <a:cs typeface="Arial" pitchFamily="34" charset="0"/>
              </a:rPr>
              <a:t>  (2 Ki. 21:4; 2 Chr. 33:4)</a:t>
            </a:r>
          </a:p>
          <a:p>
            <a:pPr marL="452438" indent="-452438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2800" dirty="0">
                <a:cs typeface="Arial" pitchFamily="34" charset="0"/>
              </a:rPr>
              <a:t>He built </a:t>
            </a:r>
            <a:r>
              <a:rPr lang="en-US" sz="2800" b="1" dirty="0">
                <a:solidFill>
                  <a:srgbClr val="FFFF00"/>
                </a:solidFill>
                <a:cs typeface="Arial" pitchFamily="34" charset="0"/>
              </a:rPr>
              <a:t>altars for the host of heaven</a:t>
            </a:r>
            <a:r>
              <a:rPr lang="en-US" sz="2800" dirty="0">
                <a:cs typeface="Arial" pitchFamily="34" charset="0"/>
              </a:rPr>
              <a:t> in the temple courts  (2 Ki. 21:5; 2 Chr. 33:5)</a:t>
            </a:r>
          </a:p>
          <a:p>
            <a:pPr marL="452438" indent="-452438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2800" dirty="0">
                <a:cs typeface="Arial" pitchFamily="34" charset="0"/>
              </a:rPr>
              <a:t>He made his son </a:t>
            </a:r>
            <a:r>
              <a:rPr lang="en-US" sz="2800" b="1" dirty="0">
                <a:solidFill>
                  <a:srgbClr val="FFFF00"/>
                </a:solidFill>
                <a:cs typeface="Arial" pitchFamily="34" charset="0"/>
              </a:rPr>
              <a:t>pass through the fire</a:t>
            </a:r>
            <a:r>
              <a:rPr lang="en-US" sz="2800" dirty="0">
                <a:cs typeface="Arial" pitchFamily="34" charset="0"/>
              </a:rPr>
              <a:t>  (2 Ki. 21:6; 2 Chr. 33:6)</a:t>
            </a:r>
          </a:p>
        </p:txBody>
      </p:sp>
      <p:sp>
        <p:nvSpPr>
          <p:cNvPr id="2058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99213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C978FC8-7A62-4C84-B865-DF737CEB8EE6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1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Manasseh’s Sins</a:t>
            </a:r>
          </a:p>
        </p:txBody>
      </p:sp>
      <p:sp>
        <p:nvSpPr>
          <p:cNvPr id="2068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2438" indent="-452438">
              <a:spcBef>
                <a:spcPct val="0"/>
              </a:spcBef>
              <a:spcAft>
                <a:spcPts val="2400"/>
              </a:spcAft>
            </a:pPr>
            <a:r>
              <a:rPr lang="en-US" sz="2800" dirty="0">
                <a:cs typeface="Arial" pitchFamily="34" charset="0"/>
              </a:rPr>
              <a:t>He practiced </a:t>
            </a:r>
            <a:r>
              <a:rPr lang="en-US" sz="2800" b="1" dirty="0">
                <a:solidFill>
                  <a:srgbClr val="FFFF00"/>
                </a:solidFill>
                <a:cs typeface="Arial" pitchFamily="34" charset="0"/>
              </a:rPr>
              <a:t>sorcery</a:t>
            </a:r>
            <a:r>
              <a:rPr lang="en-US" sz="2800" dirty="0">
                <a:cs typeface="Arial" pitchFamily="34" charset="0"/>
              </a:rPr>
              <a:t>  (2 Ki. 21:6; 2 Chr. 33:6)</a:t>
            </a:r>
          </a:p>
          <a:p>
            <a:pPr marL="452438" indent="-452438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2800" dirty="0">
                <a:cs typeface="Arial" pitchFamily="34" charset="0"/>
              </a:rPr>
              <a:t>He put the image of </a:t>
            </a:r>
            <a:r>
              <a:rPr lang="en-US" sz="2800" b="1" dirty="0" err="1">
                <a:solidFill>
                  <a:srgbClr val="FFFF00"/>
                </a:solidFill>
                <a:cs typeface="Arial" pitchFamily="34" charset="0"/>
              </a:rPr>
              <a:t>Asherah</a:t>
            </a:r>
            <a:r>
              <a:rPr lang="en-US" sz="2800" dirty="0">
                <a:cs typeface="Arial" pitchFamily="34" charset="0"/>
              </a:rPr>
              <a:t> in the temple  (2 Ki. 21:7; 2 Chr. 33:7)</a:t>
            </a:r>
          </a:p>
          <a:p>
            <a:pPr marL="452438" indent="-452438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2800" dirty="0">
                <a:cs typeface="Arial" pitchFamily="34" charset="0"/>
              </a:rPr>
              <a:t>He filled Jerusalem with </a:t>
            </a:r>
            <a:r>
              <a:rPr lang="en-US" sz="2800" b="1" dirty="0">
                <a:solidFill>
                  <a:srgbClr val="FFFF00"/>
                </a:solidFill>
                <a:cs typeface="Arial" pitchFamily="34" charset="0"/>
              </a:rPr>
              <a:t>innocent blood</a:t>
            </a:r>
            <a:r>
              <a:rPr lang="en-US" sz="2800" dirty="0">
                <a:cs typeface="Arial" pitchFamily="34" charset="0"/>
              </a:rPr>
              <a:t>  (2 Ki. 21:16)</a:t>
            </a:r>
          </a:p>
          <a:p>
            <a:pPr marL="452438" indent="-452438" eaLnBrk="1" hangingPunct="1">
              <a:spcBef>
                <a:spcPct val="0"/>
              </a:spcBef>
              <a:spcAft>
                <a:spcPct val="50000"/>
              </a:spcAft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2068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99213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C0B9CE0-9AC0-4219-AF41-CDB79A673BFE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12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Reign Of Manasseh</a:t>
            </a:r>
          </a:p>
        </p:txBody>
      </p:sp>
      <p:sp>
        <p:nvSpPr>
          <p:cNvPr id="2037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2438" indent="-452438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900" b="1" dirty="0">
                <a:solidFill>
                  <a:srgbClr val="FFFF00"/>
                </a:solidFill>
              </a:rPr>
              <a:t>Rebellion</a:t>
            </a:r>
            <a:r>
              <a:rPr lang="en-US" sz="2900" dirty="0">
                <a:cs typeface="Arial" pitchFamily="34" charset="0"/>
              </a:rPr>
              <a:t>  (2 Ki. 21:1-9, 16; 2 Chr. 33:1-9)</a:t>
            </a:r>
          </a:p>
          <a:p>
            <a:pPr marL="452438" indent="-452438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900" b="1" dirty="0">
                <a:solidFill>
                  <a:srgbClr val="FFFF00"/>
                </a:solidFill>
              </a:rPr>
              <a:t>Reproof</a:t>
            </a:r>
            <a:r>
              <a:rPr lang="en-US" sz="2900" dirty="0">
                <a:cs typeface="Arial" pitchFamily="34" charset="0"/>
              </a:rPr>
              <a:t>  (2 Ki. 21:10-15; 2 Chr. 33:10)</a:t>
            </a:r>
          </a:p>
          <a:p>
            <a:pPr marL="452438" indent="-452438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900" b="1" dirty="0">
                <a:solidFill>
                  <a:srgbClr val="FFFF00"/>
                </a:solidFill>
              </a:rPr>
              <a:t>Removal</a:t>
            </a:r>
            <a:r>
              <a:rPr lang="en-US" sz="2900" dirty="0">
                <a:cs typeface="Arial" pitchFamily="34" charset="0"/>
              </a:rPr>
              <a:t>  (2 Chr. 33:11)</a:t>
            </a:r>
          </a:p>
          <a:p>
            <a:pPr marL="452438" indent="-452438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900" b="1" dirty="0">
                <a:solidFill>
                  <a:srgbClr val="FFFF00"/>
                </a:solidFill>
              </a:rPr>
              <a:t>Repentance</a:t>
            </a:r>
            <a:r>
              <a:rPr lang="en-US" sz="2900" dirty="0">
                <a:cs typeface="Arial" pitchFamily="34" charset="0"/>
              </a:rPr>
              <a:t>  (2 Chr. 33:12)</a:t>
            </a:r>
          </a:p>
          <a:p>
            <a:pPr marL="452438" indent="-452438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900" b="1" dirty="0">
                <a:solidFill>
                  <a:srgbClr val="FFFF00"/>
                </a:solidFill>
              </a:rPr>
              <a:t>Restoration</a:t>
            </a:r>
            <a:r>
              <a:rPr lang="en-US" sz="2900" dirty="0">
                <a:cs typeface="Arial" pitchFamily="34" charset="0"/>
              </a:rPr>
              <a:t>  (2 Chr. 33:13)</a:t>
            </a:r>
          </a:p>
          <a:p>
            <a:pPr marL="452438" indent="-452438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900" b="1" dirty="0">
                <a:solidFill>
                  <a:srgbClr val="FFFF00"/>
                </a:solidFill>
              </a:rPr>
              <a:t>Reformation</a:t>
            </a:r>
            <a:r>
              <a:rPr lang="en-US" sz="2900" dirty="0">
                <a:cs typeface="Arial" pitchFamily="34" charset="0"/>
              </a:rPr>
              <a:t>  (2 Chr. 33:14-20)</a:t>
            </a:r>
          </a:p>
        </p:txBody>
      </p:sp>
      <p:sp>
        <p:nvSpPr>
          <p:cNvPr id="2037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99213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D76C16F4-5CB5-41EC-9078-CD96DEFF55D7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0143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Manasseh’s Reforms</a:t>
            </a:r>
            <a:br>
              <a:rPr lang="en-US" b="1" dirty="0"/>
            </a:br>
            <a:r>
              <a:rPr lang="en-US" sz="3000" b="0" i="0" dirty="0">
                <a:latin typeface="+mn-lt"/>
              </a:rPr>
              <a:t>(2 Chr. 33:14-16)</a:t>
            </a:r>
          </a:p>
        </p:txBody>
      </p:sp>
      <p:sp>
        <p:nvSpPr>
          <p:cNvPr id="2068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0">
              <a:spcBef>
                <a:spcPts val="0"/>
              </a:spcBef>
              <a:spcAft>
                <a:spcPts val="3600"/>
              </a:spcAft>
            </a:pPr>
            <a:r>
              <a:rPr lang="en-US" sz="2800" b="1" dirty="0">
                <a:solidFill>
                  <a:srgbClr val="FFFF00"/>
                </a:solidFill>
              </a:rPr>
              <a:t>A wall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to protect the City of  David</a:t>
            </a:r>
          </a:p>
          <a:p>
            <a:pPr hangingPunct="0">
              <a:spcBef>
                <a:spcPts val="0"/>
              </a:spcBef>
              <a:spcAft>
                <a:spcPts val="3600"/>
              </a:spcAft>
            </a:pPr>
            <a:r>
              <a:rPr lang="en-US" sz="2800" b="1" dirty="0">
                <a:solidFill>
                  <a:srgbClr val="FFFF00"/>
                </a:solidFill>
              </a:rPr>
              <a:t>Military captains </a:t>
            </a:r>
            <a:r>
              <a:rPr lang="en-US" sz="2800" dirty="0"/>
              <a:t>in fortified cities of Judah</a:t>
            </a:r>
          </a:p>
          <a:p>
            <a:pPr hangingPunct="0">
              <a:spcBef>
                <a:spcPts val="0"/>
              </a:spcBef>
              <a:spcAft>
                <a:spcPts val="3600"/>
              </a:spcAft>
            </a:pPr>
            <a:r>
              <a:rPr lang="en-US" sz="2800" dirty="0"/>
              <a:t>Removed the </a:t>
            </a:r>
            <a:r>
              <a:rPr lang="en-US" sz="2800" b="1" dirty="0">
                <a:solidFill>
                  <a:srgbClr val="FFFF00"/>
                </a:solidFill>
              </a:rPr>
              <a:t>idol gods </a:t>
            </a:r>
            <a:r>
              <a:rPr lang="en-US" sz="2800" dirty="0"/>
              <a:t>and the </a:t>
            </a:r>
            <a:r>
              <a:rPr lang="en-US" sz="2800" b="1" dirty="0">
                <a:solidFill>
                  <a:srgbClr val="FFFF00"/>
                </a:solidFill>
              </a:rPr>
              <a:t>altars</a:t>
            </a:r>
          </a:p>
          <a:p>
            <a:pPr hangingPunct="0">
              <a:spcBef>
                <a:spcPts val="0"/>
              </a:spcBef>
              <a:spcAft>
                <a:spcPts val="3600"/>
              </a:spcAft>
            </a:pPr>
            <a:r>
              <a:rPr lang="en-US" sz="2800" b="1" dirty="0">
                <a:solidFill>
                  <a:srgbClr val="FFFF00"/>
                </a:solidFill>
              </a:rPr>
              <a:t>Repaired the altar </a:t>
            </a:r>
            <a:r>
              <a:rPr lang="en-US" sz="2800" dirty="0"/>
              <a:t>of the Lord</a:t>
            </a:r>
          </a:p>
          <a:p>
            <a:pPr hangingPunct="0">
              <a:spcBef>
                <a:spcPts val="0"/>
              </a:spcBef>
              <a:spcAft>
                <a:spcPts val="3600"/>
              </a:spcAft>
            </a:pPr>
            <a:r>
              <a:rPr lang="en-US" sz="2800" dirty="0"/>
              <a:t>Commanded Judah to </a:t>
            </a:r>
            <a:r>
              <a:rPr lang="en-US" sz="2800" b="1" dirty="0">
                <a:solidFill>
                  <a:srgbClr val="FFFF00"/>
                </a:solidFill>
              </a:rPr>
              <a:t>serve the Lord</a:t>
            </a:r>
          </a:p>
          <a:p>
            <a:pPr marL="452438" indent="-452438" eaLnBrk="1" hangingPunct="1">
              <a:spcBef>
                <a:spcPct val="0"/>
              </a:spcBef>
              <a:spcAft>
                <a:spcPct val="50000"/>
              </a:spcAft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2068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99213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C0B9CE0-9AC0-4219-AF41-CDB79A673BFE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40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Lessons From Manasseh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391400" cy="4038600"/>
          </a:xfrm>
        </p:spPr>
        <p:txBody>
          <a:bodyPr/>
          <a:lstStyle/>
          <a:p>
            <a:pPr marL="463550" indent="-463550" eaLnBrk="1" hangingPunct="1">
              <a:spcBef>
                <a:spcPct val="0"/>
              </a:spcBef>
              <a:spcAft>
                <a:spcPts val="3600"/>
              </a:spcAft>
            </a:pPr>
            <a:r>
              <a:rPr lang="en-US" sz="2800" dirty="0"/>
              <a:t>Sometimes </a:t>
            </a:r>
            <a:r>
              <a:rPr lang="en-US" sz="2800" b="1" dirty="0">
                <a:solidFill>
                  <a:srgbClr val="FFFF00"/>
                </a:solidFill>
              </a:rPr>
              <a:t>adversity</a:t>
            </a:r>
            <a:r>
              <a:rPr lang="en-US" sz="2800" dirty="0"/>
              <a:t> makes people </a:t>
            </a:r>
            <a:r>
              <a:rPr lang="en-US" sz="2800" b="1" dirty="0">
                <a:solidFill>
                  <a:srgbClr val="FFFF00"/>
                </a:solidFill>
              </a:rPr>
              <a:t>wake up </a:t>
            </a:r>
            <a:r>
              <a:rPr lang="en-US" sz="2800" dirty="0"/>
              <a:t>to their sins  (2 Chr. 33:11-12) </a:t>
            </a:r>
          </a:p>
          <a:p>
            <a:pPr marL="463550" indent="-463550" eaLnBrk="1" hangingPunct="1">
              <a:spcBef>
                <a:spcPct val="0"/>
              </a:spcBef>
              <a:spcAft>
                <a:spcPts val="3600"/>
              </a:spcAft>
            </a:pPr>
            <a:r>
              <a:rPr lang="en-US" sz="2800" dirty="0"/>
              <a:t>God has an </a:t>
            </a:r>
            <a:r>
              <a:rPr lang="en-US" sz="2800" b="1" dirty="0">
                <a:solidFill>
                  <a:srgbClr val="FFFF00"/>
                </a:solidFill>
              </a:rPr>
              <a:t>unconquerable love </a:t>
            </a:r>
            <a:r>
              <a:rPr lang="en-US" sz="2800" dirty="0"/>
              <a:t>for sinners and an </a:t>
            </a:r>
            <a:r>
              <a:rPr lang="en-US" sz="2800" b="1" dirty="0">
                <a:solidFill>
                  <a:srgbClr val="FFFF00"/>
                </a:solidFill>
              </a:rPr>
              <a:t>infinite capacity to forgive  </a:t>
            </a:r>
            <a:r>
              <a:rPr lang="en-US" sz="2800" dirty="0"/>
              <a:t>(2 Chr. 22:13)</a:t>
            </a:r>
          </a:p>
        </p:txBody>
      </p:sp>
      <p:sp>
        <p:nvSpPr>
          <p:cNvPr id="2099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99213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47C8A2DF-2CFA-4AAA-B339-AB11473CC4A9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90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Lessons From Manasseh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133600"/>
            <a:ext cx="7391400" cy="3962400"/>
          </a:xfrm>
        </p:spPr>
        <p:txBody>
          <a:bodyPr/>
          <a:lstStyle/>
          <a:p>
            <a:pPr marL="463550" indent="-463550">
              <a:spcBef>
                <a:spcPct val="0"/>
              </a:spcBef>
              <a:spcAft>
                <a:spcPts val="3600"/>
              </a:spcAft>
            </a:pPr>
            <a:r>
              <a:rPr lang="en-US" sz="2800" dirty="0"/>
              <a:t>True and genuine </a:t>
            </a:r>
            <a:r>
              <a:rPr lang="en-US" sz="2800" b="1" dirty="0">
                <a:solidFill>
                  <a:srgbClr val="FFFF00"/>
                </a:solidFill>
              </a:rPr>
              <a:t>repentance</a:t>
            </a:r>
            <a:r>
              <a:rPr lang="en-US" sz="2800" dirty="0"/>
              <a:t> will always result in </a:t>
            </a:r>
            <a:r>
              <a:rPr lang="en-US" sz="2800" b="1" dirty="0">
                <a:solidFill>
                  <a:srgbClr val="FFFF00"/>
                </a:solidFill>
              </a:rPr>
              <a:t>reformation</a:t>
            </a:r>
            <a:r>
              <a:rPr lang="en-US" sz="2800" dirty="0"/>
              <a:t> of life  (2 Chr. 33:14-16)</a:t>
            </a:r>
          </a:p>
          <a:p>
            <a:pPr marL="463550" indent="-463550">
              <a:spcBef>
                <a:spcPct val="0"/>
              </a:spcBef>
              <a:spcAft>
                <a:spcPts val="3600"/>
              </a:spcAft>
            </a:pPr>
            <a:r>
              <a:rPr lang="en-US" sz="2800" dirty="0"/>
              <a:t>Genuine repentance and complete forgiveness do not always negate the </a:t>
            </a:r>
            <a:r>
              <a:rPr lang="en-US" sz="2800" b="1" dirty="0">
                <a:solidFill>
                  <a:srgbClr val="FFFF00"/>
                </a:solidFill>
              </a:rPr>
              <a:t>influence of a sinful life  </a:t>
            </a:r>
            <a:r>
              <a:rPr lang="en-US" sz="2800" dirty="0"/>
              <a:t>(2 Chr. 33:17)</a:t>
            </a:r>
          </a:p>
        </p:txBody>
      </p:sp>
      <p:sp>
        <p:nvSpPr>
          <p:cNvPr id="2099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99213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47C8A2DF-2CFA-4AAA-B339-AB11473CC4A9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68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theme/theme1.xml><?xml version="1.0" encoding="utf-8"?>
<a:theme xmlns:a="http://schemas.openxmlformats.org/drawingml/2006/main" name="Boxes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99"/>
      </a:lt2>
      <a:accent1>
        <a:srgbClr val="FFFF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FF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3SQUARES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oxes" id="{0155573E-5A38-4071-85F0-3897550AFD52}" vid="{E0D08531-8FCB-44B4-A203-F18A0BF16EB2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Boxes</Template>
  <TotalTime>91</TotalTime>
  <Words>434</Words>
  <Application>Microsoft Office PowerPoint</Application>
  <PresentationFormat>On-screen Show (4:3)</PresentationFormat>
  <Paragraphs>56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Calibri</vt:lpstr>
      <vt:lpstr>Arial Black</vt:lpstr>
      <vt:lpstr>Boxes</vt:lpstr>
      <vt:lpstr>Default Design</vt:lpstr>
      <vt:lpstr>1_Default Design</vt:lpstr>
      <vt:lpstr>Lessons From Manasseh</vt:lpstr>
      <vt:lpstr>Manasseh</vt:lpstr>
      <vt:lpstr>Manasseh’s Sins</vt:lpstr>
      <vt:lpstr>Manasseh’s Sins</vt:lpstr>
      <vt:lpstr>Manasseh’s Sins</vt:lpstr>
      <vt:lpstr>The Reign Of Manasseh</vt:lpstr>
      <vt:lpstr>Manasseh’s Reforms (2 Chr. 33:14-16)</vt:lpstr>
      <vt:lpstr>Lessons From Manasseh</vt:lpstr>
      <vt:lpstr>Lessons From Manasseh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Manasseh</dc:title>
  <dc:creator>Kevin</dc:creator>
  <cp:lastModifiedBy>Stan Cox</cp:lastModifiedBy>
  <cp:revision>15</cp:revision>
  <dcterms:created xsi:type="dcterms:W3CDTF">2011-11-20T11:47:00Z</dcterms:created>
  <dcterms:modified xsi:type="dcterms:W3CDTF">2019-11-12T04:46:24Z</dcterms:modified>
</cp:coreProperties>
</file>