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70" r:id="rId2"/>
    <p:sldId id="256" r:id="rId3"/>
    <p:sldId id="257" r:id="rId4"/>
    <p:sldId id="261" r:id="rId5"/>
    <p:sldId id="258" r:id="rId6"/>
    <p:sldId id="262" r:id="rId7"/>
    <p:sldId id="263" r:id="rId8"/>
    <p:sldId id="259" r:id="rId9"/>
    <p:sldId id="264" r:id="rId10"/>
    <p:sldId id="265" r:id="rId11"/>
    <p:sldId id="260" r:id="rId12"/>
    <p:sldId id="266" r:id="rId13"/>
    <p:sldId id="267" r:id="rId14"/>
    <p:sldId id="268" r:id="rId15"/>
    <p:sldId id="269" r:id="rId1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09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8" autoAdjust="0"/>
    <p:restoredTop sz="59964" autoAdjust="0"/>
  </p:normalViewPr>
  <p:slideViewPr>
    <p:cSldViewPr snapToGrid="0">
      <p:cViewPr varScale="1">
        <p:scale>
          <a:sx n="39" d="100"/>
          <a:sy n="39" d="100"/>
        </p:scale>
        <p:origin x="1458"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19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664936"/>
          </a:xfrm>
          <a:prstGeom prst="rect">
            <a:avLst/>
          </a:prstGeom>
        </p:spPr>
        <p:txBody>
          <a:bodyPr vert="horz" lIns="93497" tIns="46749" rIns="93497" bIns="46749" rtlCol="0"/>
          <a:lstStyle>
            <a:lvl1pPr algn="l">
              <a:defRPr sz="1200"/>
            </a:lvl1pPr>
          </a:lstStyle>
          <a:p>
            <a:r>
              <a:rPr lang="en-US" sz="2000" dirty="0">
                <a:latin typeface="Bernard MT Condensed" panose="02050806060905020404" pitchFamily="18" charset="0"/>
              </a:rPr>
              <a:t>King David’s Charge</a:t>
            </a:r>
          </a:p>
          <a:p>
            <a:r>
              <a:rPr lang="en-US" dirty="0" smtClean="0"/>
              <a:t>(1 Kings 2:1-4)</a:t>
            </a:r>
            <a:endParaRPr lang="en-US" dirty="0"/>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r>
              <a:rPr lang="en-US" dirty="0" smtClean="0"/>
              <a:t>June 1, 2014 AM</a:t>
            </a:r>
            <a:endParaRPr lang="en-US" dirty="0"/>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4F71DD6F-2BC5-471E-BCA9-794FF3D7022F}" type="slidenum">
              <a:rPr lang="en-US" smtClean="0"/>
              <a:t>‹#›</a:t>
            </a:fld>
            <a:endParaRPr lang="en-US"/>
          </a:p>
        </p:txBody>
      </p:sp>
    </p:spTree>
    <p:extLst>
      <p:ext uri="{BB962C8B-B14F-4D97-AF65-F5344CB8AC3E}">
        <p14:creationId xmlns:p14="http://schemas.microsoft.com/office/powerpoint/2010/main" val="79680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210C8346-EAAB-4A7E-90E4-E447805A4681}" type="datetimeFigureOut">
              <a:rPr lang="en-US" smtClean="0"/>
              <a:t>5/30/2014</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1B62CBCA-0CBB-4448-9605-EB480881673D}" type="slidenum">
              <a:rPr lang="en-US" smtClean="0"/>
              <a:t>‹#›</a:t>
            </a:fld>
            <a:endParaRPr lang="en-US"/>
          </a:p>
        </p:txBody>
      </p:sp>
    </p:spTree>
    <p:extLst>
      <p:ext uri="{BB962C8B-B14F-4D97-AF65-F5344CB8AC3E}">
        <p14:creationId xmlns:p14="http://schemas.microsoft.com/office/powerpoint/2010/main" val="191156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Inspired</a:t>
            </a:r>
            <a:r>
              <a:rPr lang="en-US" baseline="0" dirty="0" smtClean="0"/>
              <a:t> by an article by Bill Mosely in Truth Magazine (11/25/1971)</a:t>
            </a:r>
          </a:p>
          <a:p>
            <a:r>
              <a:rPr lang="en-US" baseline="0" dirty="0" smtClean="0"/>
              <a:t>Titled:  David’s Charge to Solomon</a:t>
            </a:r>
          </a:p>
          <a:p>
            <a:r>
              <a:rPr lang="en-US" baseline="0" dirty="0" smtClean="0"/>
              <a:t>Preached at West Side on June 1, 2014 am</a:t>
            </a:r>
          </a:p>
          <a:p>
            <a:r>
              <a:rPr lang="en-US" baseline="0" dirty="0" smtClean="0"/>
              <a:t>Print Slides: 3,5,8,11,12,15</a:t>
            </a:r>
            <a:endParaRPr lang="en-US" dirty="0"/>
          </a:p>
        </p:txBody>
      </p:sp>
      <p:sp>
        <p:nvSpPr>
          <p:cNvPr id="4" name="Slide Number Placeholder 3"/>
          <p:cNvSpPr>
            <a:spLocks noGrp="1"/>
          </p:cNvSpPr>
          <p:nvPr>
            <p:ph type="sldNum" sz="quarter" idx="10"/>
          </p:nvPr>
        </p:nvSpPr>
        <p:spPr/>
        <p:txBody>
          <a:bodyPr/>
          <a:lstStyle/>
          <a:p>
            <a:fld id="{1B62CBCA-0CBB-4448-9605-EB480881673D}" type="slidenum">
              <a:rPr lang="en-US" smtClean="0"/>
              <a:t>1</a:t>
            </a:fld>
            <a:endParaRPr lang="en-US"/>
          </a:p>
        </p:txBody>
      </p:sp>
    </p:spTree>
    <p:extLst>
      <p:ext uri="{BB962C8B-B14F-4D97-AF65-F5344CB8AC3E}">
        <p14:creationId xmlns:p14="http://schemas.microsoft.com/office/powerpoint/2010/main" val="830528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 favorite</a:t>
            </a:r>
            <a:r>
              <a:rPr lang="en-US" b="1" baseline="0" dirty="0" smtClean="0"/>
              <a:t> passage.  A worthy walk is not easy:</a:t>
            </a:r>
          </a:p>
          <a:p>
            <a:endParaRPr lang="en-US" baseline="0" dirty="0" smtClean="0"/>
          </a:p>
          <a:p>
            <a:pPr marL="175308" indent="-175308">
              <a:buFont typeface="Arial" panose="020B0604020202020204" pitchFamily="34" charset="0"/>
              <a:buChar char="•"/>
            </a:pPr>
            <a:r>
              <a:rPr lang="en-US" i="0" baseline="0" dirty="0" smtClean="0"/>
              <a:t>Humility (Impacts response to God and others)</a:t>
            </a:r>
          </a:p>
          <a:p>
            <a:pPr marL="175308" indent="-175308">
              <a:buFont typeface="Arial" panose="020B0604020202020204" pitchFamily="34" charset="0"/>
              <a:buChar char="•"/>
            </a:pPr>
            <a:r>
              <a:rPr lang="en-US" i="0" baseline="0" dirty="0" smtClean="0"/>
              <a:t>Love and Longsuffering (impacts relationships to others)</a:t>
            </a:r>
          </a:p>
          <a:p>
            <a:pPr marL="175308" indent="-175308">
              <a:buFont typeface="Arial" panose="020B0604020202020204" pitchFamily="34" charset="0"/>
              <a:buChar char="•"/>
            </a:pPr>
            <a:r>
              <a:rPr lang="en-US" i="0" baseline="0" dirty="0" smtClean="0"/>
              <a:t>Efforts to Unity (In context, achieved in part with doctrinal purity “one faith”)</a:t>
            </a:r>
            <a:endParaRPr lang="en-US" i="0" dirty="0"/>
          </a:p>
        </p:txBody>
      </p:sp>
      <p:sp>
        <p:nvSpPr>
          <p:cNvPr id="4" name="Slide Number Placeholder 3"/>
          <p:cNvSpPr>
            <a:spLocks noGrp="1"/>
          </p:cNvSpPr>
          <p:nvPr>
            <p:ph type="sldNum" sz="quarter" idx="10"/>
          </p:nvPr>
        </p:nvSpPr>
        <p:spPr/>
        <p:txBody>
          <a:bodyPr/>
          <a:lstStyle/>
          <a:p>
            <a:fld id="{1B62CBCA-0CBB-4448-9605-EB480881673D}" type="slidenum">
              <a:rPr lang="en-US" smtClean="0"/>
              <a:t>10</a:t>
            </a:fld>
            <a:endParaRPr lang="en-US"/>
          </a:p>
        </p:txBody>
      </p:sp>
    </p:spTree>
    <p:extLst>
      <p:ext uri="{BB962C8B-B14F-4D97-AF65-F5344CB8AC3E}">
        <p14:creationId xmlns:p14="http://schemas.microsoft.com/office/powerpoint/2010/main" val="78544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whole of man!</a:t>
            </a:r>
          </a:p>
          <a:p>
            <a:endParaRPr lang="en-US" dirty="0" smtClean="0"/>
          </a:p>
          <a:p>
            <a:r>
              <a:rPr lang="en-US" b="1" dirty="0" smtClean="0"/>
              <a:t>(Ecclesiastes 12:13-14), </a:t>
            </a:r>
            <a:r>
              <a:rPr lang="en-US" i="1" dirty="0" smtClean="0"/>
              <a:t>“Let us hear the conclusion of the whole matter: Fear God and keep His commandments, For this is man’s all. </a:t>
            </a:r>
            <a:r>
              <a:rPr lang="en-US" i="1" baseline="30000" dirty="0" smtClean="0"/>
              <a:t>14 </a:t>
            </a:r>
            <a:r>
              <a:rPr lang="en-US" i="1" dirty="0" smtClean="0"/>
              <a:t>For God will bring every work into judgment, Including every secret thing, Whether good or evil.</a:t>
            </a:r>
          </a:p>
          <a:p>
            <a:endParaRPr lang="en-US" i="1" dirty="0" smtClean="0"/>
          </a:p>
          <a:p>
            <a:pPr marL="175308" indent="-175308">
              <a:buFont typeface="Arial" panose="020B0604020202020204" pitchFamily="34" charset="0"/>
              <a:buChar char="•"/>
            </a:pPr>
            <a:r>
              <a:rPr lang="en-US" i="0" dirty="0" smtClean="0"/>
              <a:t>For Solomon,</a:t>
            </a:r>
            <a:r>
              <a:rPr lang="en-US" i="0" baseline="0" dirty="0" smtClean="0"/>
              <a:t> these were found in the law of Moses</a:t>
            </a:r>
          </a:p>
          <a:p>
            <a:pPr marL="175308" indent="-175308">
              <a:buFont typeface="Arial" panose="020B0604020202020204" pitchFamily="34" charset="0"/>
              <a:buChar char="•"/>
            </a:pPr>
            <a:r>
              <a:rPr lang="en-US" i="0" baseline="0" dirty="0" smtClean="0"/>
              <a:t>For us, they are found in the law of Christ!</a:t>
            </a:r>
          </a:p>
          <a:p>
            <a:pPr marL="175308" indent="-175308">
              <a:buFont typeface="Arial" panose="020B0604020202020204" pitchFamily="34" charset="0"/>
              <a:buChar char="•"/>
            </a:pPr>
            <a:endParaRPr lang="en-US" i="0" baseline="0" dirty="0" smtClean="0"/>
          </a:p>
          <a:p>
            <a:r>
              <a:rPr lang="en-US" b="1" i="0" baseline="0" dirty="0" smtClean="0"/>
              <a:t>Read 2 Thessalonians 1:3-10 </a:t>
            </a:r>
            <a:r>
              <a:rPr lang="en-US" i="0" baseline="0" dirty="0" smtClean="0"/>
              <a:t>to see the difference in the end between the obedient and disobedient!  (esp. 8).</a:t>
            </a:r>
            <a:endParaRPr lang="en-US" i="0" dirty="0" smtClean="0"/>
          </a:p>
          <a:p>
            <a:endParaRPr lang="en-US" dirty="0"/>
          </a:p>
        </p:txBody>
      </p:sp>
      <p:sp>
        <p:nvSpPr>
          <p:cNvPr id="4" name="Slide Number Placeholder 3"/>
          <p:cNvSpPr>
            <a:spLocks noGrp="1"/>
          </p:cNvSpPr>
          <p:nvPr>
            <p:ph type="sldNum" sz="quarter" idx="10"/>
          </p:nvPr>
        </p:nvSpPr>
        <p:spPr/>
        <p:txBody>
          <a:bodyPr/>
          <a:lstStyle/>
          <a:p>
            <a:fld id="{1B62CBCA-0CBB-4448-9605-EB480881673D}" type="slidenum">
              <a:rPr lang="en-US" smtClean="0"/>
              <a:t>11</a:t>
            </a:fld>
            <a:endParaRPr lang="en-US"/>
          </a:p>
        </p:txBody>
      </p:sp>
    </p:spTree>
    <p:extLst>
      <p:ext uri="{BB962C8B-B14F-4D97-AF65-F5344CB8AC3E}">
        <p14:creationId xmlns:p14="http://schemas.microsoft.com/office/powerpoint/2010/main" val="3233025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result of a life of fidelity!</a:t>
            </a:r>
          </a:p>
          <a:p>
            <a:endParaRPr lang="en-US" dirty="0" smtClean="0"/>
          </a:p>
          <a:p>
            <a:pPr defTabSz="934974"/>
            <a:r>
              <a:rPr lang="en-US" dirty="0" smtClean="0"/>
              <a:t>David dies</a:t>
            </a:r>
            <a:r>
              <a:rPr lang="en-US" b="0" dirty="0" smtClean="0"/>
              <a:t>…</a:t>
            </a:r>
            <a:r>
              <a:rPr lang="en-US" b="1" dirty="0" smtClean="0"/>
              <a:t> (1 Kings 2:10-12), </a:t>
            </a:r>
            <a:r>
              <a:rPr lang="en-US" dirty="0" smtClean="0"/>
              <a:t>“</a:t>
            </a:r>
            <a:r>
              <a:rPr lang="en-US" i="1" dirty="0" smtClean="0"/>
              <a:t>So David rested with his fathers, and was buried in the City of David. </a:t>
            </a:r>
            <a:r>
              <a:rPr lang="en-US" i="1" baseline="30000" dirty="0" smtClean="0"/>
              <a:t>11 </a:t>
            </a:r>
            <a:r>
              <a:rPr lang="en-US" i="1" dirty="0" smtClean="0"/>
              <a:t>The period that David reigned over Israel was forty years; seven years he reigned in Hebron, and in Jerusalem he reigned thirty-three years. </a:t>
            </a:r>
            <a:r>
              <a:rPr lang="en-US" i="1" baseline="30000" dirty="0" smtClean="0"/>
              <a:t>12 </a:t>
            </a:r>
            <a:r>
              <a:rPr lang="en-US" i="1" u="sng" dirty="0" smtClean="0"/>
              <a:t>Then Solomon sat on the throne of his father David; and his kingdom was firmly established</a:t>
            </a:r>
            <a:r>
              <a:rPr lang="en-US" i="1" dirty="0" smtClean="0"/>
              <a:t>.”</a:t>
            </a:r>
          </a:p>
          <a:p>
            <a:pPr defTabSz="934974"/>
            <a:endParaRPr lang="en-US" i="0" dirty="0" smtClean="0"/>
          </a:p>
          <a:p>
            <a:pPr marL="175308" indent="-175308" defTabSz="934974">
              <a:buFont typeface="Arial" panose="020B0604020202020204" pitchFamily="34" charset="0"/>
              <a:buChar char="•"/>
            </a:pPr>
            <a:r>
              <a:rPr lang="en-US" i="0" dirty="0" smtClean="0"/>
              <a:t>Of course, later his departure</a:t>
            </a:r>
            <a:r>
              <a:rPr lang="en-US" i="0" baseline="0" dirty="0" smtClean="0"/>
              <a:t> led to a division of the kingdom…</a:t>
            </a:r>
          </a:p>
          <a:p>
            <a:pPr defTabSz="934974"/>
            <a:endParaRPr lang="en-US" i="0" baseline="0" dirty="0" smtClean="0"/>
          </a:p>
          <a:p>
            <a:pPr defTabSz="934974"/>
            <a:r>
              <a:rPr lang="en-US" b="1" i="0" baseline="0" dirty="0" smtClean="0"/>
              <a:t>We too will prosper spiritually if we are diligent… (see verses)</a:t>
            </a:r>
            <a:endParaRPr lang="en-US" b="1" i="0" dirty="0" smtClean="0"/>
          </a:p>
          <a:p>
            <a:endParaRPr lang="en-US" dirty="0"/>
          </a:p>
        </p:txBody>
      </p:sp>
      <p:sp>
        <p:nvSpPr>
          <p:cNvPr id="4" name="Slide Number Placeholder 3"/>
          <p:cNvSpPr>
            <a:spLocks noGrp="1"/>
          </p:cNvSpPr>
          <p:nvPr>
            <p:ph type="sldNum" sz="quarter" idx="10"/>
          </p:nvPr>
        </p:nvSpPr>
        <p:spPr/>
        <p:txBody>
          <a:bodyPr/>
          <a:lstStyle/>
          <a:p>
            <a:fld id="{1B62CBCA-0CBB-4448-9605-EB480881673D}" type="slidenum">
              <a:rPr lang="en-US" smtClean="0"/>
              <a:t>12</a:t>
            </a:fld>
            <a:endParaRPr lang="en-US"/>
          </a:p>
        </p:txBody>
      </p:sp>
    </p:spTree>
    <p:extLst>
      <p:ext uri="{BB962C8B-B14F-4D97-AF65-F5344CB8AC3E}">
        <p14:creationId xmlns:p14="http://schemas.microsoft.com/office/powerpoint/2010/main" val="4257419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promise to us far surpasses in glory the physical</a:t>
            </a:r>
            <a:r>
              <a:rPr lang="en-US" b="1" baseline="0" dirty="0" smtClean="0"/>
              <a:t> throne of Israel…</a:t>
            </a:r>
            <a:endParaRPr lang="en-US" i="0" dirty="0"/>
          </a:p>
        </p:txBody>
      </p:sp>
      <p:sp>
        <p:nvSpPr>
          <p:cNvPr id="4" name="Slide Number Placeholder 3"/>
          <p:cNvSpPr>
            <a:spLocks noGrp="1"/>
          </p:cNvSpPr>
          <p:nvPr>
            <p:ph type="sldNum" sz="quarter" idx="10"/>
          </p:nvPr>
        </p:nvSpPr>
        <p:spPr/>
        <p:txBody>
          <a:bodyPr/>
          <a:lstStyle/>
          <a:p>
            <a:fld id="{1B62CBCA-0CBB-4448-9605-EB480881673D}" type="slidenum">
              <a:rPr lang="en-US" smtClean="0"/>
              <a:t>13</a:t>
            </a:fld>
            <a:endParaRPr lang="en-US"/>
          </a:p>
        </p:txBody>
      </p:sp>
    </p:spTree>
    <p:extLst>
      <p:ext uri="{BB962C8B-B14F-4D97-AF65-F5344CB8AC3E}">
        <p14:creationId xmlns:p14="http://schemas.microsoft.com/office/powerpoint/2010/main" val="1461862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 favorite</a:t>
            </a:r>
            <a:r>
              <a:rPr lang="en-US" b="1" baseline="0" dirty="0" smtClean="0"/>
              <a:t> passage.  A worthy walk is not easy:</a:t>
            </a:r>
          </a:p>
          <a:p>
            <a:endParaRPr lang="en-US" baseline="0" dirty="0" smtClean="0"/>
          </a:p>
          <a:p>
            <a:pPr marL="175308" indent="-175308">
              <a:buFont typeface="Arial" panose="020B0604020202020204" pitchFamily="34" charset="0"/>
              <a:buChar char="•"/>
            </a:pPr>
            <a:r>
              <a:rPr lang="en-US" i="0" baseline="0" dirty="0" smtClean="0"/>
              <a:t>Humility (Impacts response to God and others)</a:t>
            </a:r>
          </a:p>
          <a:p>
            <a:pPr marL="175308" indent="-175308">
              <a:buFont typeface="Arial" panose="020B0604020202020204" pitchFamily="34" charset="0"/>
              <a:buChar char="•"/>
            </a:pPr>
            <a:r>
              <a:rPr lang="en-US" i="0" baseline="0" dirty="0" smtClean="0"/>
              <a:t>Love and Longsuffering (impacts relationships to others)</a:t>
            </a:r>
          </a:p>
          <a:p>
            <a:pPr marL="175308" indent="-175308">
              <a:buFont typeface="Arial" panose="020B0604020202020204" pitchFamily="34" charset="0"/>
              <a:buChar char="•"/>
            </a:pPr>
            <a:r>
              <a:rPr lang="en-US" i="0" baseline="0" dirty="0" smtClean="0"/>
              <a:t>Efforts to Unity (In context, achieved in part with doctrinal purity “one faith”)</a:t>
            </a:r>
            <a:endParaRPr lang="en-US" i="0" dirty="0"/>
          </a:p>
        </p:txBody>
      </p:sp>
      <p:sp>
        <p:nvSpPr>
          <p:cNvPr id="4" name="Slide Number Placeholder 3"/>
          <p:cNvSpPr>
            <a:spLocks noGrp="1"/>
          </p:cNvSpPr>
          <p:nvPr>
            <p:ph type="sldNum" sz="quarter" idx="10"/>
          </p:nvPr>
        </p:nvSpPr>
        <p:spPr/>
        <p:txBody>
          <a:bodyPr/>
          <a:lstStyle/>
          <a:p>
            <a:fld id="{1B62CBCA-0CBB-4448-9605-EB480881673D}" type="slidenum">
              <a:rPr lang="en-US" smtClean="0"/>
              <a:t>14</a:t>
            </a:fld>
            <a:endParaRPr lang="en-US"/>
          </a:p>
        </p:txBody>
      </p:sp>
    </p:spTree>
    <p:extLst>
      <p:ext uri="{BB962C8B-B14F-4D97-AF65-F5344CB8AC3E}">
        <p14:creationId xmlns:p14="http://schemas.microsoft.com/office/powerpoint/2010/main" val="3819850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62CBCA-0CBB-4448-9605-EB480881673D}" type="slidenum">
              <a:rPr lang="en-US" smtClean="0"/>
              <a:t>15</a:t>
            </a:fld>
            <a:endParaRPr lang="en-US"/>
          </a:p>
        </p:txBody>
      </p:sp>
    </p:spTree>
    <p:extLst>
      <p:ext uri="{BB962C8B-B14F-4D97-AF65-F5344CB8AC3E}">
        <p14:creationId xmlns:p14="http://schemas.microsoft.com/office/powerpoint/2010/main" val="2981308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Passage:</a:t>
            </a:r>
          </a:p>
          <a:p>
            <a:pPr marL="175308" indent="-175308">
              <a:buFont typeface="Arial" panose="020B0604020202020204" pitchFamily="34" charset="0"/>
              <a:buChar char="•"/>
            </a:pPr>
            <a:r>
              <a:rPr lang="en-US" dirty="0" smtClean="0"/>
              <a:t>David near death, was</a:t>
            </a:r>
            <a:r>
              <a:rPr lang="en-US" baseline="0" dirty="0" smtClean="0"/>
              <a:t> concerned about Israel, and his own legacy.</a:t>
            </a:r>
          </a:p>
          <a:p>
            <a:pPr marL="175308" indent="-175308">
              <a:buFont typeface="Arial" panose="020B0604020202020204" pitchFamily="34" charset="0"/>
              <a:buChar char="•"/>
            </a:pPr>
            <a:r>
              <a:rPr lang="en-US" baseline="0" dirty="0" smtClean="0"/>
              <a:t>He recognized that fidelity to God was the way that Solomon would prosper as King.</a:t>
            </a:r>
          </a:p>
          <a:p>
            <a:pPr marL="175308" indent="-175308">
              <a:buFont typeface="Arial" panose="020B0604020202020204" pitchFamily="34" charset="0"/>
              <a:buChar char="•"/>
            </a:pPr>
            <a:endParaRPr lang="en-US" baseline="0" dirty="0" smtClean="0"/>
          </a:p>
          <a:p>
            <a:r>
              <a:rPr lang="en-US" dirty="0" smtClean="0"/>
              <a:t>“That the </a:t>
            </a:r>
            <a:r>
              <a:rPr lang="en-US" cap="small" dirty="0" smtClean="0">
                <a:effectLst/>
              </a:rPr>
              <a:t>Lord</a:t>
            </a:r>
            <a:r>
              <a:rPr lang="en-US" dirty="0" smtClean="0"/>
              <a:t> may fulfill His word which He spoke concerning me, saying, ‘If your sons take heed to their way, to walk before Me in truth with all their heart and with all their soul,’ He said, ‘you shall not lack a man on the throne of Israel.’” (verse</a:t>
            </a:r>
            <a:r>
              <a:rPr lang="en-US" baseline="0" dirty="0" smtClean="0"/>
              <a:t> 4</a:t>
            </a:r>
            <a:r>
              <a:rPr lang="en-US" baseline="0" dirty="0" smtClean="0"/>
              <a:t>).</a:t>
            </a:r>
          </a:p>
          <a:p>
            <a:endParaRPr lang="en-US" baseline="0" dirty="0" smtClean="0"/>
          </a:p>
          <a:p>
            <a:r>
              <a:rPr lang="en-US" baseline="0" dirty="0" smtClean="0"/>
              <a:t>Note: Promise originally delivered to David by Nathan in 2 Samuel 7:11-17</a:t>
            </a:r>
            <a:endParaRPr lang="en-US" dirty="0"/>
          </a:p>
        </p:txBody>
      </p:sp>
      <p:sp>
        <p:nvSpPr>
          <p:cNvPr id="4" name="Slide Number Placeholder 3"/>
          <p:cNvSpPr>
            <a:spLocks noGrp="1"/>
          </p:cNvSpPr>
          <p:nvPr>
            <p:ph type="sldNum" sz="quarter" idx="10"/>
          </p:nvPr>
        </p:nvSpPr>
        <p:spPr/>
        <p:txBody>
          <a:bodyPr/>
          <a:lstStyle/>
          <a:p>
            <a:fld id="{1B62CBCA-0CBB-4448-9605-EB480881673D}" type="slidenum">
              <a:rPr lang="en-US" smtClean="0"/>
              <a:t>2</a:t>
            </a:fld>
            <a:endParaRPr lang="en-US"/>
          </a:p>
        </p:txBody>
      </p:sp>
    </p:spTree>
    <p:extLst>
      <p:ext uri="{BB962C8B-B14F-4D97-AF65-F5344CB8AC3E}">
        <p14:creationId xmlns:p14="http://schemas.microsoft.com/office/powerpoint/2010/main" val="265183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Solomon</a:t>
            </a:r>
            <a:r>
              <a:rPr lang="en-US" baseline="0" dirty="0" smtClean="0"/>
              <a:t> believed to be about 19 or 20.  Death of King always a turbulent time.  Usurpers lurking to take the throne…</a:t>
            </a:r>
          </a:p>
          <a:p>
            <a:pPr marL="175308" indent="-175308">
              <a:buFont typeface="Arial" panose="020B0604020202020204" pitchFamily="34" charset="0"/>
              <a:buChar char="•"/>
            </a:pPr>
            <a:r>
              <a:rPr lang="en-US" baseline="0" dirty="0" smtClean="0"/>
              <a:t>Courage and strength needed (Maturity)</a:t>
            </a:r>
          </a:p>
          <a:p>
            <a:pPr marL="175308" indent="-175308">
              <a:buFont typeface="Arial" panose="020B0604020202020204" pitchFamily="34" charset="0"/>
              <a:buChar char="•"/>
            </a:pPr>
            <a:endParaRPr lang="en-US" baseline="0" dirty="0" smtClean="0"/>
          </a:p>
          <a:p>
            <a:pPr marL="175308" indent="-175308">
              <a:buFont typeface="Arial" panose="020B0604020202020204" pitchFamily="34" charset="0"/>
              <a:buChar char="•"/>
            </a:pPr>
            <a:r>
              <a:rPr lang="en-US" baseline="0" dirty="0" smtClean="0"/>
              <a:t>Application:  If we remain spiritual children, we are weak and easily “carried about by every wind of doctrine” (Eph. 4:14)</a:t>
            </a:r>
          </a:p>
          <a:p>
            <a:pPr marL="175308" indent="-175308">
              <a:buFont typeface="Arial" panose="020B0604020202020204" pitchFamily="34" charset="0"/>
              <a:buChar char="•"/>
            </a:pPr>
            <a:r>
              <a:rPr lang="en-US" baseline="0" dirty="0" smtClean="0"/>
              <a:t>Christians are to “grow in the grace and knowledge of the Lord” (2 Peter 3:18)</a:t>
            </a:r>
          </a:p>
          <a:p>
            <a:pPr marL="175308" indent="-175308">
              <a:buFont typeface="Arial" panose="020B0604020202020204" pitchFamily="34" charset="0"/>
              <a:buChar char="•"/>
            </a:pPr>
            <a:endParaRPr lang="en-US" baseline="0" dirty="0" smtClean="0"/>
          </a:p>
          <a:p>
            <a:r>
              <a:rPr lang="en-US" dirty="0" smtClean="0"/>
              <a:t>(Next</a:t>
            </a:r>
            <a:r>
              <a:rPr lang="en-US" baseline="0" dirty="0" smtClean="0"/>
              <a:t> slide, 1 Corinthians 16:13)</a:t>
            </a:r>
            <a:endParaRPr lang="en-US" dirty="0"/>
          </a:p>
        </p:txBody>
      </p:sp>
      <p:sp>
        <p:nvSpPr>
          <p:cNvPr id="4" name="Slide Number Placeholder 3"/>
          <p:cNvSpPr>
            <a:spLocks noGrp="1"/>
          </p:cNvSpPr>
          <p:nvPr>
            <p:ph type="sldNum" sz="quarter" idx="10"/>
          </p:nvPr>
        </p:nvSpPr>
        <p:spPr/>
        <p:txBody>
          <a:bodyPr/>
          <a:lstStyle/>
          <a:p>
            <a:fld id="{1B62CBCA-0CBB-4448-9605-EB480881673D}" type="slidenum">
              <a:rPr lang="en-US" smtClean="0"/>
              <a:t>3</a:t>
            </a:fld>
            <a:endParaRPr lang="en-US"/>
          </a:p>
        </p:txBody>
      </p:sp>
    </p:spTree>
    <p:extLst>
      <p:ext uri="{BB962C8B-B14F-4D97-AF65-F5344CB8AC3E}">
        <p14:creationId xmlns:p14="http://schemas.microsoft.com/office/powerpoint/2010/main" val="2059716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Earlier, Paul had admonished</a:t>
            </a:r>
            <a:r>
              <a:rPr lang="en-US" b="1" baseline="0" dirty="0" smtClean="0"/>
              <a:t> the Corinthians:</a:t>
            </a:r>
          </a:p>
          <a:p>
            <a:endParaRPr lang="en-US" baseline="0" dirty="0" smtClean="0"/>
          </a:p>
          <a:p>
            <a:r>
              <a:rPr lang="en-US" i="1" baseline="0" dirty="0" smtClean="0"/>
              <a:t>“</a:t>
            </a:r>
            <a:r>
              <a:rPr lang="en-US" i="1" dirty="0" smtClean="0"/>
              <a:t>And I, brethren, could not speak to you as to spiritual people but as to carnal, as to babes in Christ. </a:t>
            </a:r>
            <a:r>
              <a:rPr lang="en-US" i="1" baseline="30000" dirty="0" smtClean="0"/>
              <a:t>2 </a:t>
            </a:r>
            <a:r>
              <a:rPr lang="en-US" i="1" dirty="0" smtClean="0"/>
              <a:t>I fed you with milk and not with solid food; for until now you were not able to receive it, and even now you are still not able; </a:t>
            </a:r>
            <a:r>
              <a:rPr lang="en-US" i="1" baseline="30000" dirty="0" smtClean="0"/>
              <a:t>3 </a:t>
            </a:r>
            <a:r>
              <a:rPr lang="en-US" i="1" dirty="0" smtClean="0"/>
              <a:t>for you are still carnal. </a:t>
            </a:r>
            <a:r>
              <a:rPr lang="en-US" dirty="0" smtClean="0"/>
              <a:t>(3:1-3).</a:t>
            </a:r>
          </a:p>
          <a:p>
            <a:endParaRPr lang="en-US" dirty="0" smtClean="0"/>
          </a:p>
          <a:p>
            <a:r>
              <a:rPr lang="en-US" dirty="0" smtClean="0"/>
              <a:t>Question:  Can it</a:t>
            </a:r>
            <a:r>
              <a:rPr lang="en-US" baseline="0" dirty="0" smtClean="0"/>
              <a:t> be said of you that you are brave, strong, mature, courageous?</a:t>
            </a:r>
            <a:endParaRPr lang="en-US" dirty="0"/>
          </a:p>
        </p:txBody>
      </p:sp>
      <p:sp>
        <p:nvSpPr>
          <p:cNvPr id="4" name="Slide Number Placeholder 3"/>
          <p:cNvSpPr>
            <a:spLocks noGrp="1"/>
          </p:cNvSpPr>
          <p:nvPr>
            <p:ph type="sldNum" sz="quarter" idx="10"/>
          </p:nvPr>
        </p:nvSpPr>
        <p:spPr/>
        <p:txBody>
          <a:bodyPr/>
          <a:lstStyle/>
          <a:p>
            <a:fld id="{1B62CBCA-0CBB-4448-9605-EB480881673D}" type="slidenum">
              <a:rPr lang="en-US" smtClean="0"/>
              <a:t>4</a:t>
            </a:fld>
            <a:endParaRPr lang="en-US"/>
          </a:p>
        </p:txBody>
      </p:sp>
    </p:spTree>
    <p:extLst>
      <p:ext uri="{BB962C8B-B14F-4D97-AF65-F5344CB8AC3E}">
        <p14:creationId xmlns:p14="http://schemas.microsoft.com/office/powerpoint/2010/main" val="3569038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King, Solomon had a</a:t>
            </a:r>
            <a:r>
              <a:rPr lang="en-US" baseline="0" dirty="0" smtClean="0"/>
              <a:t> specific charge or obligation to fulfill.</a:t>
            </a:r>
          </a:p>
          <a:p>
            <a:pPr marL="175308" indent="-175308">
              <a:buFont typeface="Arial" panose="020B0604020202020204" pitchFamily="34" charset="0"/>
              <a:buChar char="•"/>
            </a:pPr>
            <a:r>
              <a:rPr lang="en-US" baseline="0" dirty="0" smtClean="0"/>
              <a:t>It was his place to lead the people of God into a time of peace and prosperity.</a:t>
            </a:r>
          </a:p>
          <a:p>
            <a:pPr marL="175308" indent="-175308">
              <a:buFont typeface="Arial" panose="020B0604020202020204" pitchFamily="34" charset="0"/>
              <a:buChar char="•"/>
            </a:pPr>
            <a:r>
              <a:rPr lang="en-US" baseline="0" dirty="0" smtClean="0"/>
              <a:t>(It was a charge that he only partially kept, thus leading to much trouble for the nation).</a:t>
            </a:r>
          </a:p>
          <a:p>
            <a:pPr marL="175308" indent="-175308">
              <a:buFont typeface="Arial" panose="020B0604020202020204" pitchFamily="34" charset="0"/>
              <a:buChar char="•"/>
            </a:pPr>
            <a:endParaRPr lang="en-US" baseline="0" dirty="0" smtClean="0"/>
          </a:p>
          <a:p>
            <a:r>
              <a:rPr lang="en-US" b="1" baseline="0" dirty="0" smtClean="0"/>
              <a:t>We too have been given numerous charges by God!</a:t>
            </a:r>
          </a:p>
          <a:p>
            <a:pPr marL="175308" indent="-175308">
              <a:buFont typeface="Arial" panose="020B0604020202020204" pitchFamily="34" charset="0"/>
              <a:buChar char="•"/>
            </a:pPr>
            <a:r>
              <a:rPr lang="en-US" baseline="0" dirty="0" smtClean="0"/>
              <a:t>See following slides…</a:t>
            </a:r>
          </a:p>
        </p:txBody>
      </p:sp>
      <p:sp>
        <p:nvSpPr>
          <p:cNvPr id="4" name="Slide Number Placeholder 3"/>
          <p:cNvSpPr>
            <a:spLocks noGrp="1"/>
          </p:cNvSpPr>
          <p:nvPr>
            <p:ph type="sldNum" sz="quarter" idx="10"/>
          </p:nvPr>
        </p:nvSpPr>
        <p:spPr/>
        <p:txBody>
          <a:bodyPr/>
          <a:lstStyle/>
          <a:p>
            <a:fld id="{1B62CBCA-0CBB-4448-9605-EB480881673D}" type="slidenum">
              <a:rPr lang="en-US" smtClean="0"/>
              <a:t>5</a:t>
            </a:fld>
            <a:endParaRPr lang="en-US"/>
          </a:p>
        </p:txBody>
      </p:sp>
    </p:spTree>
    <p:extLst>
      <p:ext uri="{BB962C8B-B14F-4D97-AF65-F5344CB8AC3E}">
        <p14:creationId xmlns:p14="http://schemas.microsoft.com/office/powerpoint/2010/main" val="726083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Jesus</a:t>
            </a:r>
            <a:r>
              <a:rPr lang="en-US" b="1" baseline="0" dirty="0" smtClean="0"/>
              <a:t> said much the same in Matthew 5:13-16</a:t>
            </a:r>
          </a:p>
          <a:p>
            <a:endParaRPr lang="en-US" b="1" baseline="0" dirty="0" smtClean="0"/>
          </a:p>
          <a:p>
            <a:r>
              <a:rPr lang="en-US" baseline="30000" dirty="0" smtClean="0"/>
              <a:t> </a:t>
            </a:r>
            <a:r>
              <a:rPr lang="en-US" i="1" dirty="0" smtClean="0"/>
              <a:t>“You are the salt of the earth; but if the salt loses its flavor, how shall it be seasoned? It is then good for nothing but to be thrown out and trampled underfoot by men. </a:t>
            </a:r>
            <a:r>
              <a:rPr lang="en-US" i="1" baseline="30000" dirty="0" smtClean="0"/>
              <a:t>14 </a:t>
            </a:r>
            <a:r>
              <a:rPr lang="en-US" i="1" dirty="0" smtClean="0"/>
              <a:t>“You are the light of the world. A city that is set on a hill cannot be hidden. </a:t>
            </a:r>
            <a:r>
              <a:rPr lang="en-US" i="1" baseline="30000" dirty="0" smtClean="0"/>
              <a:t>15 </a:t>
            </a:r>
            <a:r>
              <a:rPr lang="en-US" i="1" dirty="0" smtClean="0"/>
              <a:t>Nor do they light a lamp and put it under a basket, but on a lampstand, and it gives light to all who are in the house. </a:t>
            </a:r>
            <a:r>
              <a:rPr lang="en-US" i="1" baseline="30000" dirty="0" smtClean="0"/>
              <a:t>16 </a:t>
            </a:r>
            <a:r>
              <a:rPr lang="en-US" i="1" dirty="0" smtClean="0"/>
              <a:t>Let your light so shine before men, that they may see your good works and glorify your Father in heaven.</a:t>
            </a:r>
          </a:p>
          <a:p>
            <a:endParaRPr lang="en-US" b="0" i="1" dirty="0"/>
          </a:p>
        </p:txBody>
      </p:sp>
      <p:sp>
        <p:nvSpPr>
          <p:cNvPr id="4" name="Slide Number Placeholder 3"/>
          <p:cNvSpPr>
            <a:spLocks noGrp="1"/>
          </p:cNvSpPr>
          <p:nvPr>
            <p:ph type="sldNum" sz="quarter" idx="10"/>
          </p:nvPr>
        </p:nvSpPr>
        <p:spPr/>
        <p:txBody>
          <a:bodyPr/>
          <a:lstStyle/>
          <a:p>
            <a:fld id="{1B62CBCA-0CBB-4448-9605-EB480881673D}" type="slidenum">
              <a:rPr lang="en-US" smtClean="0"/>
              <a:t>6</a:t>
            </a:fld>
            <a:endParaRPr lang="en-US"/>
          </a:p>
        </p:txBody>
      </p:sp>
    </p:spTree>
    <p:extLst>
      <p:ext uri="{BB962C8B-B14F-4D97-AF65-F5344CB8AC3E}">
        <p14:creationId xmlns:p14="http://schemas.microsoft.com/office/powerpoint/2010/main" val="460768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Timothy 2:2)</a:t>
            </a:r>
          </a:p>
          <a:p>
            <a:endParaRPr lang="en-US" b="1" dirty="0" smtClean="0"/>
          </a:p>
          <a:p>
            <a:r>
              <a:rPr lang="en-US" i="1" dirty="0" smtClean="0"/>
              <a:t>And the things that you have heard from me among many witnesses, commit these to faithful men who will be able to teach others also.</a:t>
            </a:r>
          </a:p>
          <a:p>
            <a:endParaRPr lang="en-US" b="0" i="1" dirty="0" smtClean="0"/>
          </a:p>
          <a:p>
            <a:r>
              <a:rPr lang="en-US" b="0" i="0" dirty="0" smtClean="0"/>
              <a:t>There are, of</a:t>
            </a:r>
            <a:r>
              <a:rPr lang="en-US" b="0" i="0" baseline="0" dirty="0" smtClean="0"/>
              <a:t> course, other charges. (These are only examples).  </a:t>
            </a:r>
            <a:r>
              <a:rPr lang="en-US" b="1" i="0" baseline="0" dirty="0" smtClean="0"/>
              <a:t>Are we fulfilling them?</a:t>
            </a:r>
            <a:endParaRPr lang="en-US" b="1" i="0" dirty="0"/>
          </a:p>
        </p:txBody>
      </p:sp>
      <p:sp>
        <p:nvSpPr>
          <p:cNvPr id="4" name="Slide Number Placeholder 3"/>
          <p:cNvSpPr>
            <a:spLocks noGrp="1"/>
          </p:cNvSpPr>
          <p:nvPr>
            <p:ph type="sldNum" sz="quarter" idx="10"/>
          </p:nvPr>
        </p:nvSpPr>
        <p:spPr/>
        <p:txBody>
          <a:bodyPr/>
          <a:lstStyle/>
          <a:p>
            <a:fld id="{1B62CBCA-0CBB-4448-9605-EB480881673D}" type="slidenum">
              <a:rPr lang="en-US" smtClean="0"/>
              <a:t>7</a:t>
            </a:fld>
            <a:endParaRPr lang="en-US"/>
          </a:p>
        </p:txBody>
      </p:sp>
    </p:spTree>
    <p:extLst>
      <p:ext uri="{BB962C8B-B14F-4D97-AF65-F5344CB8AC3E}">
        <p14:creationId xmlns:p14="http://schemas.microsoft.com/office/powerpoint/2010/main" val="3148941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all need to be reminded to “walk.”  </a:t>
            </a:r>
            <a:r>
              <a:rPr lang="en-US" b="1" dirty="0" smtClean="0"/>
              <a:t>Put God’s commands</a:t>
            </a:r>
            <a:r>
              <a:rPr lang="en-US" b="1" baseline="0" dirty="0" smtClean="0"/>
              <a:t> into daily action!</a:t>
            </a:r>
          </a:p>
          <a:p>
            <a:endParaRPr lang="en-US" baseline="0" dirty="0" smtClean="0"/>
          </a:p>
          <a:p>
            <a:r>
              <a:rPr lang="en-US" baseline="0" dirty="0" smtClean="0"/>
              <a:t>Jeremiah made the same plea, years later: </a:t>
            </a:r>
            <a:r>
              <a:rPr lang="en-US" b="1" baseline="0" dirty="0" smtClean="0"/>
              <a:t>(Jeremiah 6:16)</a:t>
            </a:r>
          </a:p>
          <a:p>
            <a:endParaRPr lang="en-US" baseline="0" dirty="0" smtClean="0"/>
          </a:p>
          <a:p>
            <a:r>
              <a:rPr lang="en-US" i="1" baseline="0" dirty="0" smtClean="0"/>
              <a:t>“</a:t>
            </a:r>
            <a:r>
              <a:rPr lang="en-US" i="1" baseline="30000" dirty="0" smtClean="0"/>
              <a:t> </a:t>
            </a:r>
            <a:r>
              <a:rPr lang="en-US" i="1" dirty="0" smtClean="0"/>
              <a:t>Thus says the </a:t>
            </a:r>
            <a:r>
              <a:rPr lang="en-US" i="1" cap="small" dirty="0" smtClean="0">
                <a:effectLst/>
              </a:rPr>
              <a:t>Lord</a:t>
            </a:r>
            <a:r>
              <a:rPr lang="en-US" i="1" dirty="0" smtClean="0"/>
              <a:t>: “Stand in the ways and see, And ask for the old paths, where the good way is, And walk in it; Then you will find rest for your souls. </a:t>
            </a:r>
            <a:r>
              <a:rPr lang="en-US" i="1" u="sng" dirty="0" smtClean="0"/>
              <a:t>But they said, ‘We will not walk in it</a:t>
            </a:r>
            <a:r>
              <a:rPr lang="en-US" i="1" dirty="0" smtClean="0"/>
              <a:t>.’”</a:t>
            </a:r>
          </a:p>
          <a:p>
            <a:endParaRPr lang="en-US" i="1" dirty="0" smtClean="0"/>
          </a:p>
          <a:p>
            <a:r>
              <a:rPr lang="en-US" b="1" i="0" dirty="0" smtClean="0"/>
              <a:t>Men refuse today to walk in God’s ways!</a:t>
            </a:r>
            <a:endParaRPr lang="en-US" b="0" i="0" dirty="0" smtClean="0"/>
          </a:p>
          <a:p>
            <a:pPr marL="175308" indent="-175308">
              <a:buFont typeface="Arial" panose="020B0604020202020204" pitchFamily="34" charset="0"/>
              <a:buChar char="•"/>
            </a:pPr>
            <a:r>
              <a:rPr lang="en-US" b="0" i="0" dirty="0" smtClean="0"/>
              <a:t>See following verses</a:t>
            </a:r>
            <a:endParaRPr lang="en-US" b="1" i="0" dirty="0" smtClean="0"/>
          </a:p>
          <a:p>
            <a:endParaRPr lang="en-US" dirty="0"/>
          </a:p>
        </p:txBody>
      </p:sp>
      <p:sp>
        <p:nvSpPr>
          <p:cNvPr id="4" name="Slide Number Placeholder 3"/>
          <p:cNvSpPr>
            <a:spLocks noGrp="1"/>
          </p:cNvSpPr>
          <p:nvPr>
            <p:ph type="sldNum" sz="quarter" idx="10"/>
          </p:nvPr>
        </p:nvSpPr>
        <p:spPr/>
        <p:txBody>
          <a:bodyPr/>
          <a:lstStyle/>
          <a:p>
            <a:fld id="{1B62CBCA-0CBB-4448-9605-EB480881673D}" type="slidenum">
              <a:rPr lang="en-US" smtClean="0"/>
              <a:t>8</a:t>
            </a:fld>
            <a:endParaRPr lang="en-US"/>
          </a:p>
        </p:txBody>
      </p:sp>
    </p:spTree>
    <p:extLst>
      <p:ext uri="{BB962C8B-B14F-4D97-AF65-F5344CB8AC3E}">
        <p14:creationId xmlns:p14="http://schemas.microsoft.com/office/powerpoint/2010/main" val="3052327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Walking in</a:t>
            </a:r>
            <a:r>
              <a:rPr lang="en-US" b="1" baseline="0" dirty="0" smtClean="0"/>
              <a:t> the way of man is foolish and deadly!</a:t>
            </a:r>
            <a:endParaRPr lang="en-US" dirty="0"/>
          </a:p>
        </p:txBody>
      </p:sp>
      <p:sp>
        <p:nvSpPr>
          <p:cNvPr id="4" name="Slide Number Placeholder 3"/>
          <p:cNvSpPr>
            <a:spLocks noGrp="1"/>
          </p:cNvSpPr>
          <p:nvPr>
            <p:ph type="sldNum" sz="quarter" idx="10"/>
          </p:nvPr>
        </p:nvSpPr>
        <p:spPr/>
        <p:txBody>
          <a:bodyPr/>
          <a:lstStyle/>
          <a:p>
            <a:fld id="{1B62CBCA-0CBB-4448-9605-EB480881673D}" type="slidenum">
              <a:rPr lang="en-US" smtClean="0"/>
              <a:t>9</a:t>
            </a:fld>
            <a:endParaRPr lang="en-US"/>
          </a:p>
        </p:txBody>
      </p:sp>
    </p:spTree>
    <p:extLst>
      <p:ext uri="{BB962C8B-B14F-4D97-AF65-F5344CB8AC3E}">
        <p14:creationId xmlns:p14="http://schemas.microsoft.com/office/powerpoint/2010/main" val="2826988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bg1"/>
                </a:solidFill>
                <a:effectLst>
                  <a:outerShdw blurRad="38100" dist="38100" dir="2700000" algn="tl">
                    <a:srgbClr val="000000">
                      <a:alpha val="43137"/>
                    </a:srgbClr>
                  </a:outerShdw>
                </a:effectLst>
                <a:latin typeface="Bernard MT Condensed" panose="020508060609050204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A2BAE9A-6A84-43EB-BF97-272A8BD05771}"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104423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2BAE9A-6A84-43EB-BF97-272A8BD05771}"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1916370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2BAE9A-6A84-43EB-BF97-272A8BD05771}"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183263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Bernard MT Condensed" panose="020508060609050204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A2BAE9A-6A84-43EB-BF97-272A8BD05771}"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82608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BAE9A-6A84-43EB-BF97-272A8BD05771}"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115684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2BAE9A-6A84-43EB-BF97-272A8BD05771}"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13954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2BAE9A-6A84-43EB-BF97-272A8BD05771}" type="datetimeFigureOut">
              <a:rPr lang="en-US" smtClean="0"/>
              <a:t>5/30/2014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253945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2BAE9A-6A84-43EB-BF97-272A8BD05771}" type="datetimeFigureOut">
              <a:rPr lang="en-US" smtClean="0"/>
              <a:t>5/30/2014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138008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BAE9A-6A84-43EB-BF97-272A8BD05771}" type="datetimeFigureOut">
              <a:rPr lang="en-US" smtClean="0"/>
              <a:t>5/30/2014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759010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BAE9A-6A84-43EB-BF97-272A8BD05771}"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22845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BAE9A-6A84-43EB-BF97-272A8BD05771}"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1BA6B-4CEB-4011-9EC3-90ED24F0C970}" type="slidenum">
              <a:rPr lang="en-US" smtClean="0"/>
              <a:t>‹#›</a:t>
            </a:fld>
            <a:endParaRPr lang="en-US"/>
          </a:p>
        </p:txBody>
      </p:sp>
    </p:spTree>
    <p:extLst>
      <p:ext uri="{BB962C8B-B14F-4D97-AF65-F5344CB8AC3E}">
        <p14:creationId xmlns:p14="http://schemas.microsoft.com/office/powerpoint/2010/main" val="37937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BAE9A-6A84-43EB-BF97-272A8BD05771}" type="datetimeFigureOut">
              <a:rPr lang="en-US" smtClean="0"/>
              <a:t>5/30/2014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1BA6B-4CEB-4011-9EC3-90ED24F0C970}" type="slidenum">
              <a:rPr lang="en-US" smtClean="0"/>
              <a:t>‹#›</a:t>
            </a:fld>
            <a:endParaRPr lang="en-US"/>
          </a:p>
        </p:txBody>
      </p:sp>
    </p:spTree>
    <p:extLst>
      <p:ext uri="{BB962C8B-B14F-4D97-AF65-F5344CB8AC3E}">
        <p14:creationId xmlns:p14="http://schemas.microsoft.com/office/powerpoint/2010/main" val="3465475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544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365126"/>
            <a:ext cx="8337177" cy="818215"/>
          </a:xfrm>
        </p:spPr>
        <p:txBody>
          <a:bodyPr/>
          <a:lstStyle/>
          <a:p>
            <a:r>
              <a:rPr lang="en-US" dirty="0" smtClean="0">
                <a:effectLst>
                  <a:outerShdw blurRad="38100" dist="38100" dir="2700000" algn="tl">
                    <a:srgbClr val="000000">
                      <a:alpha val="43137"/>
                    </a:srgbClr>
                  </a:outerShdw>
                </a:effectLst>
              </a:rPr>
              <a:t>Ephesians 4:1-3</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4447" y="1344705"/>
            <a:ext cx="8337177" cy="4832257"/>
          </a:xfrm>
        </p:spPr>
        <p:txBody>
          <a:bodyPr>
            <a:normAutofit/>
          </a:bodyPr>
          <a:lstStyle/>
          <a:p>
            <a:pPr marL="0" indent="233363">
              <a:buNone/>
            </a:pPr>
            <a:r>
              <a:rPr lang="en-US" sz="3200" dirty="0"/>
              <a:t>I, therefore, the prisoner of </a:t>
            </a:r>
            <a:r>
              <a:rPr lang="en-US" sz="3200" dirty="0" smtClean="0"/>
              <a:t>the                           </a:t>
            </a:r>
            <a:r>
              <a:rPr lang="en-US" sz="3200" dirty="0"/>
              <a:t>Lord, beseech you to </a:t>
            </a:r>
            <a:r>
              <a:rPr lang="en-US" sz="3200" u="sng" dirty="0"/>
              <a:t>walk worthy </a:t>
            </a:r>
            <a:r>
              <a:rPr lang="en-US" sz="3200" u="sng" dirty="0" smtClean="0"/>
              <a:t>                        of </a:t>
            </a:r>
            <a:r>
              <a:rPr lang="en-US" sz="3200" u="sng" dirty="0"/>
              <a:t>the calling with which you were called</a:t>
            </a:r>
            <a:r>
              <a:rPr lang="en-US" sz="3200" dirty="0"/>
              <a:t>, </a:t>
            </a:r>
            <a:r>
              <a:rPr lang="en-US" sz="3200" baseline="30000" dirty="0"/>
              <a:t>2 </a:t>
            </a:r>
            <a:r>
              <a:rPr lang="en-US" sz="3200" dirty="0"/>
              <a:t>with all lowliness and gentleness, with longsuffering, bearing with one another in love, </a:t>
            </a:r>
            <a:r>
              <a:rPr lang="en-US" sz="3200" baseline="30000" dirty="0"/>
              <a:t>3 </a:t>
            </a:r>
            <a:r>
              <a:rPr lang="en-US" sz="3200" dirty="0"/>
              <a:t>endeavoring to keep the unity of the Spirit in the bond of peace.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453" y="235368"/>
            <a:ext cx="2057400" cy="1367028"/>
          </a:xfrm>
          <a:prstGeom prst="rect">
            <a:avLst/>
          </a:prstGeom>
          <a:ln w="25400">
            <a:solidFill>
              <a:srgbClr val="390901"/>
            </a:solidFill>
          </a:ln>
        </p:spPr>
      </p:pic>
    </p:spTree>
    <p:extLst>
      <p:ext uri="{BB962C8B-B14F-4D97-AF65-F5344CB8AC3E}">
        <p14:creationId xmlns:p14="http://schemas.microsoft.com/office/powerpoint/2010/main" val="1018716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753" y="1253004"/>
            <a:ext cx="8310282" cy="2633195"/>
          </a:xfrm>
        </p:spPr>
        <p:txBody>
          <a:bodyPr>
            <a:normAutofit/>
          </a:bodyPr>
          <a:lstStyle/>
          <a:p>
            <a:r>
              <a:rPr lang="en-US" sz="6600" dirty="0" smtClean="0">
                <a:effectLst>
                  <a:outerShdw blurRad="25400" dist="76200" dir="2700000" algn="tl" rotWithShape="0">
                    <a:prstClr val="black">
                      <a:alpha val="73000"/>
                    </a:prstClr>
                  </a:outerShdw>
                </a:effectLst>
              </a:rPr>
              <a:t>“keep His statutes…”</a:t>
            </a:r>
            <a:endParaRPr lang="en-US" sz="6600" dirty="0">
              <a:effectLst>
                <a:outerShdw blurRad="25400" dist="76200" dir="2700000" algn="tl" rotWithShape="0">
                  <a:prstClr val="black">
                    <a:alpha val="73000"/>
                  </a:prstClr>
                </a:outerShdw>
              </a:effectLst>
            </a:endParaRPr>
          </a:p>
        </p:txBody>
      </p:sp>
      <p:sp>
        <p:nvSpPr>
          <p:cNvPr id="3" name="Subtitle 2"/>
          <p:cNvSpPr>
            <a:spLocks noGrp="1"/>
          </p:cNvSpPr>
          <p:nvPr>
            <p:ph type="subTitle" idx="1"/>
          </p:nvPr>
        </p:nvSpPr>
        <p:spPr>
          <a:xfrm>
            <a:off x="753035" y="4612341"/>
            <a:ext cx="7745506" cy="1882587"/>
          </a:xfrm>
        </p:spPr>
        <p:txBody>
          <a:bodyPr>
            <a:normAutofit/>
          </a:bodyPr>
          <a:lstStyle/>
          <a:p>
            <a:r>
              <a:rPr lang="en-US" sz="4000" b="1" dirty="0" smtClean="0"/>
              <a:t>“… His commandments, His judgments, and His testimonies”</a:t>
            </a:r>
          </a:p>
          <a:p>
            <a:r>
              <a:rPr lang="en-US" sz="3200" dirty="0" smtClean="0"/>
              <a:t>(verse 3)</a:t>
            </a:r>
            <a:endParaRPr lang="en-US" sz="3200" dirty="0"/>
          </a:p>
        </p:txBody>
      </p:sp>
    </p:spTree>
    <p:extLst>
      <p:ext uri="{BB962C8B-B14F-4D97-AF65-F5344CB8AC3E}">
        <p14:creationId xmlns:p14="http://schemas.microsoft.com/office/powerpoint/2010/main" val="417529183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123" y="1253004"/>
            <a:ext cx="8815754" cy="2633195"/>
          </a:xfrm>
        </p:spPr>
        <p:txBody>
          <a:bodyPr>
            <a:normAutofit/>
          </a:bodyPr>
          <a:lstStyle/>
          <a:p>
            <a:r>
              <a:rPr lang="en-US" sz="6600" dirty="0" smtClean="0">
                <a:effectLst>
                  <a:outerShdw blurRad="25400" dist="76200" dir="2700000" algn="tl" rotWithShape="0">
                    <a:prstClr val="black">
                      <a:alpha val="73000"/>
                    </a:prstClr>
                  </a:outerShdw>
                </a:effectLst>
              </a:rPr>
              <a:t>“that you may prosper…”</a:t>
            </a:r>
            <a:endParaRPr lang="en-US" sz="6600" dirty="0">
              <a:effectLst>
                <a:outerShdw blurRad="25400" dist="76200" dir="2700000" algn="tl" rotWithShape="0">
                  <a:prstClr val="black">
                    <a:alpha val="73000"/>
                  </a:prstClr>
                </a:outerShdw>
              </a:effectLst>
            </a:endParaRPr>
          </a:p>
        </p:txBody>
      </p:sp>
      <p:sp>
        <p:nvSpPr>
          <p:cNvPr id="3" name="Subtitle 2"/>
          <p:cNvSpPr>
            <a:spLocks noGrp="1"/>
          </p:cNvSpPr>
          <p:nvPr>
            <p:ph type="subTitle" idx="1"/>
          </p:nvPr>
        </p:nvSpPr>
        <p:spPr>
          <a:xfrm>
            <a:off x="753035" y="4612341"/>
            <a:ext cx="7745506" cy="1882587"/>
          </a:xfrm>
        </p:spPr>
        <p:txBody>
          <a:bodyPr>
            <a:normAutofit/>
          </a:bodyPr>
          <a:lstStyle/>
          <a:p>
            <a:r>
              <a:rPr lang="en-US" sz="4000" b="1" dirty="0" smtClean="0"/>
              <a:t>“… </a:t>
            </a:r>
            <a:r>
              <a:rPr lang="en-US" sz="4000" b="1" dirty="0" smtClean="0"/>
              <a:t>in all that you do and</a:t>
            </a:r>
            <a:br>
              <a:rPr lang="en-US" sz="4000" b="1" dirty="0" smtClean="0"/>
            </a:br>
            <a:r>
              <a:rPr lang="en-US" sz="4000" b="1" dirty="0" smtClean="0"/>
              <a:t>wherever you turn”</a:t>
            </a:r>
            <a:endParaRPr lang="en-US" sz="4000" b="1" dirty="0" smtClean="0"/>
          </a:p>
          <a:p>
            <a:r>
              <a:rPr lang="en-US" sz="3200" dirty="0" smtClean="0"/>
              <a:t>(verse 3)</a:t>
            </a:r>
            <a:endParaRPr lang="en-US" sz="3200" dirty="0"/>
          </a:p>
        </p:txBody>
      </p:sp>
    </p:spTree>
    <p:extLst>
      <p:ext uri="{BB962C8B-B14F-4D97-AF65-F5344CB8AC3E}">
        <p14:creationId xmlns:p14="http://schemas.microsoft.com/office/powerpoint/2010/main" val="44274654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365126"/>
            <a:ext cx="8337177" cy="818215"/>
          </a:xfrm>
        </p:spPr>
        <p:txBody>
          <a:bodyPr/>
          <a:lstStyle/>
          <a:p>
            <a:r>
              <a:rPr lang="en-US" dirty="0" smtClean="0">
                <a:effectLst>
                  <a:outerShdw blurRad="38100" dist="38100" dir="2700000" algn="tl">
                    <a:srgbClr val="000000">
                      <a:alpha val="43137"/>
                    </a:srgbClr>
                  </a:outerShdw>
                </a:effectLst>
              </a:rPr>
              <a:t>2 Timothy 4:7-8</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4447" y="1344705"/>
            <a:ext cx="8337177" cy="4832257"/>
          </a:xfrm>
        </p:spPr>
        <p:txBody>
          <a:bodyPr>
            <a:normAutofit/>
          </a:bodyPr>
          <a:lstStyle/>
          <a:p>
            <a:pPr marL="0" indent="233363">
              <a:buNone/>
            </a:pPr>
            <a:r>
              <a:rPr lang="en-US" sz="3200" dirty="0"/>
              <a:t>I have fought the good fight, I </a:t>
            </a:r>
            <a:r>
              <a:rPr lang="en-US" sz="3200" dirty="0" smtClean="0"/>
              <a:t>have                </a:t>
            </a:r>
            <a:r>
              <a:rPr lang="en-US" sz="3200" dirty="0"/>
              <a:t>finished the race, I have kept the faith</a:t>
            </a:r>
            <a:r>
              <a:rPr lang="en-US" sz="3200" dirty="0" smtClean="0"/>
              <a:t>.                </a:t>
            </a:r>
            <a:r>
              <a:rPr lang="en-US" sz="3200" baseline="30000" dirty="0"/>
              <a:t>8 </a:t>
            </a:r>
            <a:r>
              <a:rPr lang="en-US" sz="3200" dirty="0"/>
              <a:t>Finally, </a:t>
            </a:r>
            <a:r>
              <a:rPr lang="en-US" sz="3200" u="sng" dirty="0"/>
              <a:t>there is laid up for me the crown of righteousness</a:t>
            </a:r>
            <a:r>
              <a:rPr lang="en-US" sz="3200" dirty="0"/>
              <a:t>, which the Lord, the righteous Judge, will give to me on that Day, and not to me only but also to all who have loved His appearing.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453" y="235368"/>
            <a:ext cx="2057400" cy="1367028"/>
          </a:xfrm>
          <a:prstGeom prst="rect">
            <a:avLst/>
          </a:prstGeom>
          <a:ln w="25400">
            <a:solidFill>
              <a:srgbClr val="390901"/>
            </a:solidFill>
          </a:ln>
        </p:spPr>
      </p:pic>
    </p:spTree>
    <p:extLst>
      <p:ext uri="{BB962C8B-B14F-4D97-AF65-F5344CB8AC3E}">
        <p14:creationId xmlns:p14="http://schemas.microsoft.com/office/powerpoint/2010/main" val="1580521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365126"/>
            <a:ext cx="8337177" cy="818215"/>
          </a:xfrm>
        </p:spPr>
        <p:txBody>
          <a:bodyPr/>
          <a:lstStyle/>
          <a:p>
            <a:r>
              <a:rPr lang="en-US" dirty="0" smtClean="0">
                <a:effectLst>
                  <a:outerShdw blurRad="38100" dist="38100" dir="2700000" algn="tl">
                    <a:srgbClr val="000000">
                      <a:alpha val="43137"/>
                    </a:srgbClr>
                  </a:outerShdw>
                </a:effectLst>
              </a:rPr>
              <a:t>1 Peter 1:3-5</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4447" y="1344705"/>
            <a:ext cx="8337177" cy="4759534"/>
          </a:xfrm>
        </p:spPr>
        <p:txBody>
          <a:bodyPr>
            <a:normAutofit/>
          </a:bodyPr>
          <a:lstStyle/>
          <a:p>
            <a:pPr marL="0" indent="233363">
              <a:buNone/>
            </a:pPr>
            <a:r>
              <a:rPr lang="en-US" sz="3200" dirty="0"/>
              <a:t>Blessed </a:t>
            </a:r>
            <a:r>
              <a:rPr lang="en-US" sz="3200" i="1" dirty="0"/>
              <a:t>be</a:t>
            </a:r>
            <a:r>
              <a:rPr lang="en-US" sz="3200" dirty="0"/>
              <a:t> the God and Father of </a:t>
            </a:r>
            <a:r>
              <a:rPr lang="en-US" sz="3200" dirty="0" smtClean="0"/>
              <a:t>                          our </a:t>
            </a:r>
            <a:r>
              <a:rPr lang="en-US" sz="3200" dirty="0"/>
              <a:t>Lord Jesus Christ, who </a:t>
            </a:r>
            <a:r>
              <a:rPr lang="en-US" sz="3200" dirty="0" smtClean="0"/>
              <a:t>according                       </a:t>
            </a:r>
            <a:r>
              <a:rPr lang="en-US" sz="3200" dirty="0"/>
              <a:t>to His abundant mercy has begotten us again to a living hope through the resurrection of Jesus Christ from the dead, </a:t>
            </a:r>
            <a:r>
              <a:rPr lang="en-US" sz="3200" baseline="30000" dirty="0"/>
              <a:t>4 </a:t>
            </a:r>
            <a:r>
              <a:rPr lang="en-US" sz="3200" u="sng" dirty="0"/>
              <a:t>to an inheritance incorruptible and undefiled and that does not fade away, reserved in heaven for you</a:t>
            </a:r>
            <a:r>
              <a:rPr lang="en-US" sz="3200" dirty="0"/>
              <a:t>, </a:t>
            </a:r>
            <a:r>
              <a:rPr lang="en-US" sz="3200" baseline="30000" dirty="0"/>
              <a:t>5 </a:t>
            </a:r>
            <a:r>
              <a:rPr lang="en-US" sz="3200" dirty="0"/>
              <a:t>who are kept by the power of God through faith for salvation ready to be revealed in the last time.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453" y="235368"/>
            <a:ext cx="2057400" cy="1367028"/>
          </a:xfrm>
          <a:prstGeom prst="rect">
            <a:avLst/>
          </a:prstGeom>
          <a:ln w="25400">
            <a:solidFill>
              <a:srgbClr val="390901"/>
            </a:solidFill>
          </a:ln>
        </p:spPr>
      </p:pic>
    </p:spTree>
    <p:extLst>
      <p:ext uri="{BB962C8B-B14F-4D97-AF65-F5344CB8AC3E}">
        <p14:creationId xmlns:p14="http://schemas.microsoft.com/office/powerpoint/2010/main" val="1774844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474" y="2648800"/>
            <a:ext cx="8269941" cy="1200329"/>
          </a:xfrm>
        </p:spPr>
        <p:txBody>
          <a:bodyPr wrap="square" anchor="t" anchorCtr="0">
            <a:spAutoFit/>
          </a:bodyPr>
          <a:lstStyle/>
          <a:p>
            <a:r>
              <a:rPr lang="en-US" sz="8000" dirty="0" smtClean="0">
                <a:effectLst>
                  <a:outerShdw blurRad="25400" dist="76200" dir="2700000" algn="tl" rotWithShape="0">
                    <a:prstClr val="black">
                      <a:alpha val="73000"/>
                    </a:prstClr>
                  </a:outerShdw>
                </a:effectLst>
              </a:rPr>
              <a:t>Conclusion</a:t>
            </a:r>
            <a:endParaRPr lang="en-US" sz="8000" dirty="0">
              <a:effectLst>
                <a:outerShdw blurRad="25400" dist="76200" dir="2700000" algn="tl" rotWithShape="0">
                  <a:prstClr val="black">
                    <a:alpha val="73000"/>
                  </a:prstClr>
                </a:outerShdw>
              </a:effectLst>
            </a:endParaRPr>
          </a:p>
        </p:txBody>
      </p:sp>
      <p:sp>
        <p:nvSpPr>
          <p:cNvPr id="3" name="Subtitle 2"/>
          <p:cNvSpPr>
            <a:spLocks noGrp="1"/>
          </p:cNvSpPr>
          <p:nvPr>
            <p:ph type="subTitle" idx="1"/>
          </p:nvPr>
        </p:nvSpPr>
        <p:spPr>
          <a:xfrm>
            <a:off x="742493" y="480459"/>
            <a:ext cx="7685903" cy="1465729"/>
          </a:xfrm>
        </p:spPr>
        <p:txBody>
          <a:bodyPr>
            <a:noAutofit/>
          </a:bodyPr>
          <a:lstStyle/>
          <a:p>
            <a:r>
              <a:rPr lang="en-US" sz="3600" b="1" dirty="0" smtClean="0"/>
              <a:t>As Solomon, we must be strong, walking in the ways of God, and keeping his commands…</a:t>
            </a:r>
            <a:endParaRPr lang="en-US" sz="3600" dirty="0"/>
          </a:p>
        </p:txBody>
      </p:sp>
      <p:sp>
        <p:nvSpPr>
          <p:cNvPr id="4" name="TextBox 3"/>
          <p:cNvSpPr txBox="1"/>
          <p:nvPr/>
        </p:nvSpPr>
        <p:spPr>
          <a:xfrm>
            <a:off x="742494" y="4324865"/>
            <a:ext cx="7685903" cy="1754326"/>
          </a:xfrm>
          <a:prstGeom prst="rect">
            <a:avLst/>
          </a:prstGeom>
          <a:noFill/>
        </p:spPr>
        <p:txBody>
          <a:bodyPr wrap="square" rtlCol="0">
            <a:spAutoFit/>
          </a:bodyPr>
          <a:lstStyle/>
          <a:p>
            <a:pPr algn="ctr"/>
            <a:r>
              <a:rPr lang="en-US" sz="3600" b="1" dirty="0" smtClean="0">
                <a:solidFill>
                  <a:schemeClr val="bg1"/>
                </a:solidFill>
              </a:rPr>
              <a:t>If we do, we are promised at the end of our faith, </a:t>
            </a:r>
            <a:r>
              <a:rPr lang="en-US" sz="3600" b="1" i="1" dirty="0" smtClean="0">
                <a:solidFill>
                  <a:schemeClr val="bg1"/>
                </a:solidFill>
              </a:rPr>
              <a:t>“even the salvation of your souls” </a:t>
            </a:r>
            <a:r>
              <a:rPr lang="en-US" sz="3600" b="1" dirty="0" smtClean="0">
                <a:solidFill>
                  <a:schemeClr val="bg1"/>
                </a:solidFill>
              </a:rPr>
              <a:t>(1 Peter 1:9)</a:t>
            </a:r>
            <a:endParaRPr lang="en-US" sz="3600" b="1" dirty="0">
              <a:solidFill>
                <a:schemeClr val="bg1"/>
              </a:solidFill>
            </a:endParaRPr>
          </a:p>
        </p:txBody>
      </p:sp>
    </p:spTree>
    <p:extLst>
      <p:ext uri="{BB962C8B-B14F-4D97-AF65-F5344CB8AC3E}">
        <p14:creationId xmlns:p14="http://schemas.microsoft.com/office/powerpoint/2010/main" val="2760586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476" y="2393576"/>
            <a:ext cx="8269941" cy="1200329"/>
          </a:xfrm>
        </p:spPr>
        <p:txBody>
          <a:bodyPr wrap="square" anchor="t" anchorCtr="0">
            <a:spAutoFit/>
          </a:bodyPr>
          <a:lstStyle/>
          <a:p>
            <a:r>
              <a:rPr lang="en-US" sz="8000" dirty="0" smtClean="0">
                <a:effectLst>
                  <a:outerShdw blurRad="25400" dist="76200" dir="2700000" algn="tl" rotWithShape="0">
                    <a:prstClr val="black">
                      <a:alpha val="73000"/>
                    </a:prstClr>
                  </a:outerShdw>
                </a:effectLst>
              </a:rPr>
              <a:t>King David’s Charge</a:t>
            </a:r>
            <a:endParaRPr lang="en-US" sz="8000" dirty="0">
              <a:effectLst>
                <a:outerShdw blurRad="25400" dist="76200" dir="2700000" algn="tl" rotWithShape="0">
                  <a:prstClr val="black">
                    <a:alpha val="73000"/>
                  </a:prstClr>
                </a:outerShdw>
              </a:effectLst>
            </a:endParaRPr>
          </a:p>
        </p:txBody>
      </p:sp>
      <p:sp>
        <p:nvSpPr>
          <p:cNvPr id="3" name="Subtitle 2"/>
          <p:cNvSpPr>
            <a:spLocks noGrp="1"/>
          </p:cNvSpPr>
          <p:nvPr>
            <p:ph type="subTitle" idx="1"/>
          </p:nvPr>
        </p:nvSpPr>
        <p:spPr>
          <a:xfrm>
            <a:off x="1156447" y="4706470"/>
            <a:ext cx="6858000" cy="1465729"/>
          </a:xfrm>
        </p:spPr>
        <p:txBody>
          <a:bodyPr>
            <a:normAutofit/>
          </a:bodyPr>
          <a:lstStyle/>
          <a:p>
            <a:r>
              <a:rPr lang="en-US" sz="4000" b="1" dirty="0" smtClean="0"/>
              <a:t>To His Son Solomon</a:t>
            </a:r>
          </a:p>
          <a:p>
            <a:r>
              <a:rPr lang="en-US" sz="3200" dirty="0" smtClean="0"/>
              <a:t>1 Kings 2:1-4</a:t>
            </a:r>
            <a:endParaRPr lang="en-US" sz="3200" dirty="0"/>
          </a:p>
        </p:txBody>
      </p:sp>
    </p:spTree>
    <p:extLst>
      <p:ext uri="{BB962C8B-B14F-4D97-AF65-F5344CB8AC3E}">
        <p14:creationId xmlns:p14="http://schemas.microsoft.com/office/powerpoint/2010/main" val="362168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753" y="1253004"/>
            <a:ext cx="8310282" cy="2633195"/>
          </a:xfrm>
        </p:spPr>
        <p:txBody>
          <a:bodyPr>
            <a:normAutofit/>
          </a:bodyPr>
          <a:lstStyle/>
          <a:p>
            <a:r>
              <a:rPr lang="en-US" sz="6600" dirty="0" smtClean="0">
                <a:effectLst>
                  <a:outerShdw blurRad="25400" dist="76200" dir="2700000" algn="tl" rotWithShape="0">
                    <a:prstClr val="black">
                      <a:alpha val="73000"/>
                    </a:prstClr>
                  </a:outerShdw>
                </a:effectLst>
              </a:rPr>
              <a:t>“be strong, therefore…”</a:t>
            </a:r>
            <a:endParaRPr lang="en-US" sz="6600" dirty="0">
              <a:effectLst>
                <a:outerShdw blurRad="25400" dist="76200" dir="2700000" algn="tl" rotWithShape="0">
                  <a:prstClr val="black">
                    <a:alpha val="73000"/>
                  </a:prstClr>
                </a:outerShdw>
              </a:effectLst>
            </a:endParaRPr>
          </a:p>
        </p:txBody>
      </p:sp>
      <p:sp>
        <p:nvSpPr>
          <p:cNvPr id="3" name="Subtitle 2"/>
          <p:cNvSpPr>
            <a:spLocks noGrp="1"/>
          </p:cNvSpPr>
          <p:nvPr>
            <p:ph type="subTitle" idx="1"/>
          </p:nvPr>
        </p:nvSpPr>
        <p:spPr>
          <a:xfrm>
            <a:off x="1156447" y="4516438"/>
            <a:ext cx="6858000" cy="1655762"/>
          </a:xfrm>
        </p:spPr>
        <p:txBody>
          <a:bodyPr>
            <a:normAutofit/>
          </a:bodyPr>
          <a:lstStyle/>
          <a:p>
            <a:r>
              <a:rPr lang="en-US" sz="4000" b="1" dirty="0" smtClean="0"/>
              <a:t>“… and prove yourself a man”</a:t>
            </a:r>
          </a:p>
          <a:p>
            <a:r>
              <a:rPr lang="en-US" sz="3200" dirty="0" smtClean="0"/>
              <a:t>(verse 2)</a:t>
            </a:r>
            <a:endParaRPr lang="en-US" sz="3200" dirty="0"/>
          </a:p>
        </p:txBody>
      </p:sp>
    </p:spTree>
    <p:extLst>
      <p:ext uri="{BB962C8B-B14F-4D97-AF65-F5344CB8AC3E}">
        <p14:creationId xmlns:p14="http://schemas.microsoft.com/office/powerpoint/2010/main" val="44214323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365126"/>
            <a:ext cx="8337177" cy="818215"/>
          </a:xfrm>
        </p:spPr>
        <p:txBody>
          <a:bodyPr/>
          <a:lstStyle/>
          <a:p>
            <a:r>
              <a:rPr lang="en-US" dirty="0" smtClean="0">
                <a:effectLst>
                  <a:outerShdw blurRad="38100" dist="38100" dir="2700000" algn="tl">
                    <a:srgbClr val="000000">
                      <a:alpha val="43137"/>
                    </a:srgbClr>
                  </a:outerShdw>
                </a:effectLst>
              </a:rPr>
              <a:t>1 Corinthians 16:13</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4447" y="1344705"/>
            <a:ext cx="8337177" cy="4832257"/>
          </a:xfrm>
        </p:spPr>
        <p:txBody>
          <a:bodyPr>
            <a:normAutofit/>
          </a:bodyPr>
          <a:lstStyle/>
          <a:p>
            <a:pPr marL="0" indent="233363">
              <a:buNone/>
            </a:pPr>
            <a:r>
              <a:rPr lang="en-US" sz="3200" dirty="0"/>
              <a:t>Watch, stand fast in the faith, </a:t>
            </a:r>
            <a:r>
              <a:rPr lang="en-US" sz="3200" dirty="0" smtClean="0"/>
              <a:t>                            be </a:t>
            </a:r>
            <a:r>
              <a:rPr lang="en-US" sz="3200" dirty="0"/>
              <a:t>brave, be strong</a:t>
            </a:r>
            <a:r>
              <a:rPr lang="en-US" sz="3200" dirty="0" smtClean="0"/>
              <a:t>. (NKJV)</a:t>
            </a:r>
          </a:p>
          <a:p>
            <a:pPr marL="0" indent="233363">
              <a:buNone/>
            </a:pPr>
            <a:endParaRPr lang="en-US" sz="3200" dirty="0"/>
          </a:p>
          <a:p>
            <a:pPr marL="0" indent="233363">
              <a:buNone/>
            </a:pPr>
            <a:r>
              <a:rPr lang="en-US" sz="3200" dirty="0"/>
              <a:t>Watch ye, stand fast in the faith, quit you like </a:t>
            </a:r>
            <a:r>
              <a:rPr lang="en-US" sz="3200" dirty="0" smtClean="0"/>
              <a:t>men</a:t>
            </a:r>
            <a:r>
              <a:rPr lang="en-US" sz="3200" dirty="0"/>
              <a:t>, be strong</a:t>
            </a:r>
            <a:r>
              <a:rPr lang="en-US" sz="3200" dirty="0" smtClean="0"/>
              <a:t>. (KJV)</a:t>
            </a:r>
          </a:p>
          <a:p>
            <a:pPr marL="0" indent="233363">
              <a:buNone/>
            </a:pPr>
            <a:endParaRPr lang="en-US" sz="3200" dirty="0"/>
          </a:p>
          <a:p>
            <a:pPr marL="0" indent="233363">
              <a:buNone/>
            </a:pPr>
            <a:r>
              <a:rPr lang="en-US" sz="3200" dirty="0"/>
              <a:t>Be watchful, stand firm in the faith, act like men, be strong. </a:t>
            </a:r>
            <a:r>
              <a:rPr lang="en-US" sz="3200" dirty="0" smtClean="0"/>
              <a:t> (ESV)</a:t>
            </a: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453" y="235368"/>
            <a:ext cx="2057400" cy="1367028"/>
          </a:xfrm>
          <a:prstGeom prst="rect">
            <a:avLst/>
          </a:prstGeom>
          <a:ln w="25400">
            <a:solidFill>
              <a:srgbClr val="390901"/>
            </a:solidFill>
          </a:ln>
        </p:spPr>
      </p:pic>
    </p:spTree>
    <p:extLst>
      <p:ext uri="{BB962C8B-B14F-4D97-AF65-F5344CB8AC3E}">
        <p14:creationId xmlns:p14="http://schemas.microsoft.com/office/powerpoint/2010/main" val="3151724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753" y="1253004"/>
            <a:ext cx="8310282" cy="2633195"/>
          </a:xfrm>
        </p:spPr>
        <p:txBody>
          <a:bodyPr>
            <a:normAutofit/>
          </a:bodyPr>
          <a:lstStyle/>
          <a:p>
            <a:r>
              <a:rPr lang="en-US" sz="6600" dirty="0" smtClean="0">
                <a:effectLst>
                  <a:outerShdw blurRad="25400" dist="76200" dir="2700000" algn="tl" rotWithShape="0">
                    <a:prstClr val="black">
                      <a:alpha val="73000"/>
                    </a:prstClr>
                  </a:outerShdw>
                </a:effectLst>
              </a:rPr>
              <a:t>“keep the charge…”</a:t>
            </a:r>
            <a:endParaRPr lang="en-US" sz="6600" dirty="0">
              <a:effectLst>
                <a:outerShdw blurRad="25400" dist="76200" dir="2700000" algn="tl" rotWithShape="0">
                  <a:prstClr val="black">
                    <a:alpha val="73000"/>
                  </a:prstClr>
                </a:outerShdw>
              </a:effectLst>
            </a:endParaRPr>
          </a:p>
        </p:txBody>
      </p:sp>
      <p:sp>
        <p:nvSpPr>
          <p:cNvPr id="3" name="Subtitle 2"/>
          <p:cNvSpPr>
            <a:spLocks noGrp="1"/>
          </p:cNvSpPr>
          <p:nvPr>
            <p:ph type="subTitle" idx="1"/>
          </p:nvPr>
        </p:nvSpPr>
        <p:spPr>
          <a:xfrm>
            <a:off x="1156447" y="4516438"/>
            <a:ext cx="6858000" cy="1655762"/>
          </a:xfrm>
        </p:spPr>
        <p:txBody>
          <a:bodyPr>
            <a:normAutofit/>
          </a:bodyPr>
          <a:lstStyle/>
          <a:p>
            <a:r>
              <a:rPr lang="en-US" sz="4000" b="1" dirty="0" smtClean="0"/>
              <a:t>“… of the Lord your God”</a:t>
            </a:r>
          </a:p>
          <a:p>
            <a:r>
              <a:rPr lang="en-US" sz="3200" dirty="0" smtClean="0"/>
              <a:t>(verse 3)</a:t>
            </a:r>
            <a:endParaRPr lang="en-US" sz="3200" dirty="0"/>
          </a:p>
        </p:txBody>
      </p:sp>
    </p:spTree>
    <p:extLst>
      <p:ext uri="{BB962C8B-B14F-4D97-AF65-F5344CB8AC3E}">
        <p14:creationId xmlns:p14="http://schemas.microsoft.com/office/powerpoint/2010/main" val="349651728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365126"/>
            <a:ext cx="8337177" cy="818215"/>
          </a:xfrm>
        </p:spPr>
        <p:txBody>
          <a:bodyPr/>
          <a:lstStyle/>
          <a:p>
            <a:r>
              <a:rPr lang="en-US" dirty="0" smtClean="0">
                <a:effectLst>
                  <a:outerShdw blurRad="38100" dist="38100" dir="2700000" algn="tl">
                    <a:srgbClr val="000000">
                      <a:alpha val="43137"/>
                    </a:srgbClr>
                  </a:outerShdw>
                </a:effectLst>
              </a:rPr>
              <a:t>Philippians 2:14-16</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4447" y="1344705"/>
            <a:ext cx="8337177" cy="4832257"/>
          </a:xfrm>
        </p:spPr>
        <p:txBody>
          <a:bodyPr>
            <a:normAutofit/>
          </a:bodyPr>
          <a:lstStyle/>
          <a:p>
            <a:pPr marL="0" indent="233363">
              <a:buNone/>
            </a:pPr>
            <a:r>
              <a:rPr lang="en-US" sz="3200" dirty="0"/>
              <a:t>Do all things without complaining </a:t>
            </a:r>
            <a:r>
              <a:rPr lang="en-US" sz="3200" dirty="0" smtClean="0"/>
              <a:t>                      and </a:t>
            </a:r>
            <a:r>
              <a:rPr lang="en-US" sz="3200" dirty="0"/>
              <a:t>disputing, </a:t>
            </a:r>
            <a:r>
              <a:rPr lang="en-US" sz="3200" baseline="30000" dirty="0"/>
              <a:t>15 </a:t>
            </a:r>
            <a:r>
              <a:rPr lang="en-US" sz="3200" dirty="0"/>
              <a:t>that you may </a:t>
            </a:r>
            <a:r>
              <a:rPr lang="en-US" sz="3200" dirty="0" smtClean="0"/>
              <a:t>                          become </a:t>
            </a:r>
            <a:r>
              <a:rPr lang="en-US" sz="3200" dirty="0"/>
              <a:t>blameless and harmless, children of God without fault in the midst of a crooked and perverse generation, </a:t>
            </a:r>
            <a:r>
              <a:rPr lang="en-US" sz="3200" u="sng" dirty="0"/>
              <a:t>among whom you shine as lights in the world</a:t>
            </a:r>
            <a:r>
              <a:rPr lang="en-US" sz="3200" dirty="0"/>
              <a:t>, </a:t>
            </a:r>
            <a:r>
              <a:rPr lang="en-US" sz="3200" baseline="30000" dirty="0"/>
              <a:t>16 </a:t>
            </a:r>
            <a:r>
              <a:rPr lang="en-US" sz="3200" dirty="0"/>
              <a:t>holding fast the word of life, so that I may rejoice in the day of Christ that I have not run in vain or labored in vain.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453" y="235368"/>
            <a:ext cx="2057400" cy="1367028"/>
          </a:xfrm>
          <a:prstGeom prst="rect">
            <a:avLst/>
          </a:prstGeom>
          <a:ln w="25400">
            <a:solidFill>
              <a:srgbClr val="390901"/>
            </a:solidFill>
          </a:ln>
        </p:spPr>
      </p:pic>
    </p:spTree>
    <p:extLst>
      <p:ext uri="{BB962C8B-B14F-4D97-AF65-F5344CB8AC3E}">
        <p14:creationId xmlns:p14="http://schemas.microsoft.com/office/powerpoint/2010/main" val="2355627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365126"/>
            <a:ext cx="8337177" cy="818215"/>
          </a:xfrm>
        </p:spPr>
        <p:txBody>
          <a:bodyPr/>
          <a:lstStyle/>
          <a:p>
            <a:r>
              <a:rPr lang="en-US" dirty="0" smtClean="0">
                <a:effectLst>
                  <a:outerShdw blurRad="38100" dist="38100" dir="2700000" algn="tl">
                    <a:srgbClr val="000000">
                      <a:alpha val="43137"/>
                    </a:srgbClr>
                  </a:outerShdw>
                </a:effectLst>
              </a:rPr>
              <a:t>2 Timothy 4:1-2</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4447" y="1344705"/>
            <a:ext cx="8337177" cy="4832257"/>
          </a:xfrm>
        </p:spPr>
        <p:txBody>
          <a:bodyPr>
            <a:normAutofit/>
          </a:bodyPr>
          <a:lstStyle/>
          <a:p>
            <a:pPr marL="0" indent="233363">
              <a:buNone/>
            </a:pPr>
            <a:r>
              <a:rPr lang="en-US" sz="3200" dirty="0"/>
              <a:t>I charge </a:t>
            </a:r>
            <a:r>
              <a:rPr lang="en-US" sz="3200" i="1" dirty="0"/>
              <a:t>you</a:t>
            </a:r>
            <a:r>
              <a:rPr lang="en-US" sz="3200" dirty="0"/>
              <a:t> therefore before God </a:t>
            </a:r>
            <a:r>
              <a:rPr lang="en-US" sz="3200" dirty="0" smtClean="0"/>
              <a:t>                          and </a:t>
            </a:r>
            <a:r>
              <a:rPr lang="en-US" sz="3200" dirty="0"/>
              <a:t>the Lord Jesus Christ, who will </a:t>
            </a:r>
            <a:r>
              <a:rPr lang="en-US" sz="3200" dirty="0" smtClean="0"/>
              <a:t>                        judge </a:t>
            </a:r>
            <a:r>
              <a:rPr lang="en-US" sz="3200" dirty="0"/>
              <a:t>the living and the dead </a:t>
            </a:r>
            <a:r>
              <a:rPr lang="en-US" sz="3200" dirty="0" smtClean="0"/>
              <a:t>at</a:t>
            </a:r>
            <a:r>
              <a:rPr lang="en-US" sz="3200" baseline="30000" dirty="0"/>
              <a:t> </a:t>
            </a:r>
            <a:r>
              <a:rPr lang="en-US" sz="3200" dirty="0" smtClean="0"/>
              <a:t>His </a:t>
            </a:r>
            <a:r>
              <a:rPr lang="en-US" sz="3200" dirty="0"/>
              <a:t>appearing and His kingdom: </a:t>
            </a:r>
            <a:r>
              <a:rPr lang="en-US" sz="3200" baseline="30000" dirty="0"/>
              <a:t>2 </a:t>
            </a:r>
            <a:r>
              <a:rPr lang="en-US" sz="3200" u="sng" dirty="0"/>
              <a:t>Preach the word! Be ready in season </a:t>
            </a:r>
            <a:r>
              <a:rPr lang="en-US" sz="3200" i="1" u="sng" dirty="0"/>
              <a:t>and</a:t>
            </a:r>
            <a:r>
              <a:rPr lang="en-US" sz="3200" u="sng" dirty="0"/>
              <a:t> out of season. Convince, rebuke, exhort, with all longsuffering and teaching</a:t>
            </a:r>
            <a:r>
              <a:rPr lang="en-US" sz="3200" dirty="0"/>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453" y="235368"/>
            <a:ext cx="2057400" cy="1367028"/>
          </a:xfrm>
          <a:prstGeom prst="rect">
            <a:avLst/>
          </a:prstGeom>
          <a:ln w="25400">
            <a:solidFill>
              <a:srgbClr val="390901"/>
            </a:solidFill>
          </a:ln>
        </p:spPr>
      </p:pic>
    </p:spTree>
    <p:extLst>
      <p:ext uri="{BB962C8B-B14F-4D97-AF65-F5344CB8AC3E}">
        <p14:creationId xmlns:p14="http://schemas.microsoft.com/office/powerpoint/2010/main" val="722689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753" y="1253004"/>
            <a:ext cx="8310282" cy="2633195"/>
          </a:xfrm>
        </p:spPr>
        <p:txBody>
          <a:bodyPr>
            <a:normAutofit/>
          </a:bodyPr>
          <a:lstStyle/>
          <a:p>
            <a:r>
              <a:rPr lang="en-US" sz="6600" dirty="0" smtClean="0">
                <a:effectLst>
                  <a:outerShdw blurRad="25400" dist="76200" dir="2700000" algn="tl" rotWithShape="0">
                    <a:prstClr val="black">
                      <a:alpha val="73000"/>
                    </a:prstClr>
                  </a:outerShdw>
                </a:effectLst>
              </a:rPr>
              <a:t>“walk in His ways”</a:t>
            </a:r>
            <a:endParaRPr lang="en-US" sz="6600" dirty="0">
              <a:effectLst>
                <a:outerShdw blurRad="25400" dist="76200" dir="2700000" algn="tl" rotWithShape="0">
                  <a:prstClr val="black">
                    <a:alpha val="73000"/>
                  </a:prstClr>
                </a:outerShdw>
              </a:effectLst>
            </a:endParaRPr>
          </a:p>
        </p:txBody>
      </p:sp>
      <p:sp>
        <p:nvSpPr>
          <p:cNvPr id="3" name="Subtitle 2"/>
          <p:cNvSpPr>
            <a:spLocks noGrp="1"/>
          </p:cNvSpPr>
          <p:nvPr>
            <p:ph type="subTitle" idx="1"/>
          </p:nvPr>
        </p:nvSpPr>
        <p:spPr>
          <a:xfrm>
            <a:off x="1156447" y="4516438"/>
            <a:ext cx="6858000" cy="1655762"/>
          </a:xfrm>
        </p:spPr>
        <p:txBody>
          <a:bodyPr>
            <a:normAutofit/>
          </a:bodyPr>
          <a:lstStyle/>
          <a:p>
            <a:r>
              <a:rPr lang="en-US" sz="3200" dirty="0" smtClean="0"/>
              <a:t>(verse 3)</a:t>
            </a:r>
            <a:endParaRPr lang="en-US" sz="3200" dirty="0"/>
          </a:p>
        </p:txBody>
      </p:sp>
    </p:spTree>
    <p:extLst>
      <p:ext uri="{BB962C8B-B14F-4D97-AF65-F5344CB8AC3E}">
        <p14:creationId xmlns:p14="http://schemas.microsoft.com/office/powerpoint/2010/main" val="178230737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365126"/>
            <a:ext cx="8337177" cy="818215"/>
          </a:xfrm>
        </p:spPr>
        <p:txBody>
          <a:bodyPr/>
          <a:lstStyle/>
          <a:p>
            <a:r>
              <a:rPr lang="en-US" dirty="0" smtClean="0">
                <a:effectLst>
                  <a:outerShdw blurRad="38100" dist="38100" dir="2700000" algn="tl">
                    <a:srgbClr val="000000">
                      <a:alpha val="43137"/>
                    </a:srgbClr>
                  </a:outerShdw>
                </a:effectLst>
              </a:rPr>
              <a:t>Proverbs 14:12</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4447" y="1344705"/>
            <a:ext cx="8337177" cy="4832257"/>
          </a:xfrm>
        </p:spPr>
        <p:txBody>
          <a:bodyPr>
            <a:normAutofit/>
          </a:bodyPr>
          <a:lstStyle/>
          <a:p>
            <a:pPr marL="0" indent="233363">
              <a:buNone/>
            </a:pPr>
            <a:r>
              <a:rPr lang="en-US" sz="3200" dirty="0"/>
              <a:t>There is a way </a:t>
            </a:r>
            <a:r>
              <a:rPr lang="en-US" sz="3200" i="1" dirty="0"/>
              <a:t>that seems</a:t>
            </a:r>
            <a:r>
              <a:rPr lang="en-US" sz="3200" dirty="0"/>
              <a:t> right </a:t>
            </a:r>
            <a:r>
              <a:rPr lang="en-US" sz="3200" dirty="0" smtClean="0"/>
              <a:t>                           to </a:t>
            </a:r>
            <a:r>
              <a:rPr lang="en-US" sz="3200" dirty="0"/>
              <a:t>a man</a:t>
            </a:r>
            <a:r>
              <a:rPr lang="en-US" sz="3200" dirty="0" smtClean="0"/>
              <a:t>, But </a:t>
            </a:r>
            <a:r>
              <a:rPr lang="en-US" sz="3200" dirty="0"/>
              <a:t>its end </a:t>
            </a:r>
            <a:r>
              <a:rPr lang="en-US" sz="3200" i="1" dirty="0"/>
              <a:t>is</a:t>
            </a:r>
            <a:r>
              <a:rPr lang="en-US" sz="3200" dirty="0"/>
              <a:t> the way of death.</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453" y="235368"/>
            <a:ext cx="2057400" cy="1367028"/>
          </a:xfrm>
          <a:prstGeom prst="rect">
            <a:avLst/>
          </a:prstGeom>
          <a:ln w="25400">
            <a:solidFill>
              <a:srgbClr val="390901"/>
            </a:solidFill>
          </a:ln>
        </p:spPr>
      </p:pic>
    </p:spTree>
    <p:extLst>
      <p:ext uri="{BB962C8B-B14F-4D97-AF65-F5344CB8AC3E}">
        <p14:creationId xmlns:p14="http://schemas.microsoft.com/office/powerpoint/2010/main" val="2708505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TotalTime>
  <Words>964</Words>
  <Application>Microsoft Office PowerPoint</Application>
  <PresentationFormat>On-screen Show (4:3)</PresentationFormat>
  <Paragraphs>125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Bernard MT Condensed</vt:lpstr>
      <vt:lpstr>Calibri</vt:lpstr>
      <vt:lpstr>Calibri Light</vt:lpstr>
      <vt:lpstr>Office Theme</vt:lpstr>
      <vt:lpstr>PowerPoint Presentation</vt:lpstr>
      <vt:lpstr>King David’s Charge</vt:lpstr>
      <vt:lpstr>“be strong, therefore…”</vt:lpstr>
      <vt:lpstr>1 Corinthians 16:13</vt:lpstr>
      <vt:lpstr>“keep the charge…”</vt:lpstr>
      <vt:lpstr>Philippians 2:14-16</vt:lpstr>
      <vt:lpstr>2 Timothy 4:1-2</vt:lpstr>
      <vt:lpstr>“walk in His ways”</vt:lpstr>
      <vt:lpstr>Proverbs 14:12</vt:lpstr>
      <vt:lpstr>Ephesians 4:1-3</vt:lpstr>
      <vt:lpstr>“keep His statutes…”</vt:lpstr>
      <vt:lpstr>“that you may prosper…”</vt:lpstr>
      <vt:lpstr>2 Timothy 4:7-8</vt:lpstr>
      <vt:lpstr>1 Peter 1:3-5</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David’s Charge</dc:title>
  <dc:creator>Stan Cox</dc:creator>
  <cp:lastModifiedBy>Stan Cox</cp:lastModifiedBy>
  <cp:revision>18</cp:revision>
  <cp:lastPrinted>2014-05-30T17:04:27Z</cp:lastPrinted>
  <dcterms:created xsi:type="dcterms:W3CDTF">2014-05-30T00:53:44Z</dcterms:created>
  <dcterms:modified xsi:type="dcterms:W3CDTF">2014-05-30T17:04:53Z</dcterms:modified>
</cp:coreProperties>
</file>