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78" y="6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EB2BF5-8496-4DE6-BCB8-8DD544E34B9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B2BF5-8496-4DE6-BCB8-8DD544E34B9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B2BF5-8496-4DE6-BCB8-8DD544E34B9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B2BF5-8496-4DE6-BCB8-8DD544E34B9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EB2BF5-8496-4DE6-BCB8-8DD544E34B9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EB2BF5-8496-4DE6-BCB8-8DD544E34B9F}"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EB2BF5-8496-4DE6-BCB8-8DD544E34B9F}"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EB2BF5-8496-4DE6-BCB8-8DD544E34B9F}"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B2BF5-8496-4DE6-BCB8-8DD544E34B9F}"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EB2BF5-8496-4DE6-BCB8-8DD544E34B9F}"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EB2BF5-8496-4DE6-BCB8-8DD544E34B9F}"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8091B-B0EB-4F35-8B5C-4AAC375F12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B2BF5-8496-4DE6-BCB8-8DD544E34B9F}" type="datetimeFigureOut">
              <a:rPr lang="en-US" smtClean="0"/>
              <a:t>11/7/2018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8091B-B0EB-4F35-8B5C-4AAC375F12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9000" r="-4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934200" y="914400"/>
            <a:ext cx="3733800" cy="4724400"/>
          </a:xfrm>
        </p:spPr>
        <p:txBody>
          <a:bodyPr>
            <a:noAutofit/>
          </a:bodyPr>
          <a:lstStyle/>
          <a:p>
            <a:r>
              <a:rPr lang="en-US" sz="6600" b="1" dirty="0">
                <a:latin typeface="Monotype Corsiva" pitchFamily="66" charset="0"/>
              </a:rPr>
              <a:t>The Devil </a:t>
            </a:r>
            <a:br>
              <a:rPr lang="en-US" sz="6600" b="1" dirty="0">
                <a:latin typeface="Monotype Corsiva" pitchFamily="66" charset="0"/>
              </a:rPr>
            </a:br>
            <a:r>
              <a:rPr lang="en-US" sz="6600" b="1" dirty="0">
                <a:latin typeface="Monotype Corsiva" pitchFamily="66" charset="0"/>
              </a:rPr>
              <a:t>As A </a:t>
            </a:r>
            <a:br>
              <a:rPr lang="en-US" sz="6600" b="1" dirty="0">
                <a:latin typeface="Monotype Corsiva" pitchFamily="66" charset="0"/>
              </a:rPr>
            </a:br>
            <a:r>
              <a:rPr lang="en-US" sz="6600" b="1" dirty="0">
                <a:latin typeface="Monotype Corsiva" pitchFamily="66" charset="0"/>
              </a:rPr>
              <a:t>Roaring Lion</a:t>
            </a:r>
          </a:p>
        </p:txBody>
      </p:sp>
      <p:sp>
        <p:nvSpPr>
          <p:cNvPr id="3" name="Subtitle 2"/>
          <p:cNvSpPr>
            <a:spLocks noGrp="1"/>
          </p:cNvSpPr>
          <p:nvPr>
            <p:ph type="subTitle" idx="1"/>
          </p:nvPr>
        </p:nvSpPr>
        <p:spPr>
          <a:xfrm>
            <a:off x="7772400" y="5334000"/>
            <a:ext cx="2133600" cy="457200"/>
          </a:xfrm>
        </p:spPr>
        <p:txBody>
          <a:bodyPr>
            <a:normAutofit fontScale="85000" lnSpcReduction="20000"/>
          </a:bodyPr>
          <a:lstStyle/>
          <a:p>
            <a:r>
              <a:rPr lang="en-US" dirty="0">
                <a:solidFill>
                  <a:srgbClr val="0000CC"/>
                </a:solidFill>
                <a:latin typeface="David" pitchFamily="34" charset="-79"/>
                <a:cs typeface="David" pitchFamily="34" charset="-79"/>
              </a:rPr>
              <a:t>1 Peter 5:6-9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1000" r="-51000"/>
          </a:stretch>
        </a:blipFill>
        <a:effectLst/>
      </p:bgPr>
    </p:bg>
    <p:spTree>
      <p:nvGrpSpPr>
        <p:cNvPr id="1" name=""/>
        <p:cNvGrpSpPr/>
        <p:nvPr/>
      </p:nvGrpSpPr>
      <p:grpSpPr>
        <a:xfrm>
          <a:off x="0" y="0"/>
          <a:ext cx="0" cy="0"/>
          <a:chOff x="0" y="0"/>
          <a:chExt cx="0" cy="0"/>
        </a:xfrm>
      </p:grpSpPr>
      <p:sp>
        <p:nvSpPr>
          <p:cNvPr id="2" name="Rectangle 1"/>
          <p:cNvSpPr/>
          <p:nvPr/>
        </p:nvSpPr>
        <p:spPr>
          <a:xfrm>
            <a:off x="2133600" y="0"/>
            <a:ext cx="7924800" cy="7201972"/>
          </a:xfrm>
          <a:prstGeom prst="rect">
            <a:avLst/>
          </a:prstGeom>
          <a:noFill/>
        </p:spPr>
        <p:txBody>
          <a:bodyPr wrap="square" lIns="91440" tIns="45720" rIns="91440" bIns="45720">
            <a:spAutoFit/>
          </a:bodyPr>
          <a:lstStyle/>
          <a:p>
            <a:pPr algn="ctr"/>
            <a:r>
              <a:rPr lang="en-US" sz="6600" b="1" dirty="0">
                <a:ln w="17780" cmpd="sng">
                  <a:solidFill>
                    <a:schemeClr val="bg1"/>
                  </a:solidFill>
                  <a:prstDash val="solid"/>
                  <a:miter lim="800000"/>
                </a:ln>
                <a:solidFill>
                  <a:srgbClr val="0000CC"/>
                </a:solidFill>
                <a:effectLst>
                  <a:outerShdw blurRad="50800" algn="tl" rotWithShape="0">
                    <a:srgbClr val="000000"/>
                  </a:outerShdw>
                </a:effectLst>
                <a:latin typeface="Monotype Corsiva" pitchFamily="66" charset="0"/>
              </a:rPr>
              <a:t>How Well Are You</a:t>
            </a:r>
          </a:p>
          <a:p>
            <a:pPr algn="ctr"/>
            <a:endParaRPr lang="en-US" sz="6600" b="1" dirty="0">
              <a:ln w="17780" cmpd="sng">
                <a:solidFill>
                  <a:schemeClr val="bg1"/>
                </a:solidFill>
                <a:prstDash val="solid"/>
                <a:miter lim="800000"/>
              </a:ln>
              <a:solidFill>
                <a:srgbClr val="0000CC"/>
              </a:solidFill>
              <a:effectLst>
                <a:outerShdw blurRad="50800" algn="tl" rotWithShape="0">
                  <a:srgbClr val="000000"/>
                </a:outerShdw>
              </a:effectLst>
              <a:latin typeface="Monotype Corsiva" pitchFamily="66" charset="0"/>
            </a:endParaRPr>
          </a:p>
          <a:p>
            <a:pPr algn="ctr"/>
            <a:r>
              <a:rPr lang="en-US" sz="6600" b="1" dirty="0">
                <a:ln w="17780" cmpd="sng">
                  <a:solidFill>
                    <a:schemeClr val="bg1"/>
                  </a:solidFill>
                  <a:prstDash val="solid"/>
                  <a:miter lim="800000"/>
                </a:ln>
                <a:solidFill>
                  <a:srgbClr val="0000CC"/>
                </a:solidFill>
                <a:effectLst>
                  <a:outerShdw blurRad="50800" algn="tl" rotWithShape="0">
                    <a:srgbClr val="000000"/>
                  </a:outerShdw>
                </a:effectLst>
                <a:latin typeface="Monotype Corsiva" pitchFamily="66" charset="0"/>
              </a:rPr>
              <a:t>Prepared To Deal With</a:t>
            </a:r>
          </a:p>
          <a:p>
            <a:pPr algn="ctr"/>
            <a:r>
              <a:rPr lang="en-US" sz="6600" b="1" dirty="0">
                <a:ln w="17780" cmpd="sng">
                  <a:solidFill>
                    <a:schemeClr val="bg1"/>
                  </a:solidFill>
                  <a:prstDash val="solid"/>
                  <a:miter lim="800000"/>
                </a:ln>
                <a:solidFill>
                  <a:srgbClr val="0000CC"/>
                </a:solidFill>
                <a:effectLst>
                  <a:outerShdw blurRad="50800" algn="tl" rotWithShape="0">
                    <a:srgbClr val="000000"/>
                  </a:outerShdw>
                </a:effectLst>
                <a:latin typeface="Monotype Corsiva" pitchFamily="66" charset="0"/>
              </a:rPr>
              <a:t> </a:t>
            </a:r>
          </a:p>
          <a:p>
            <a:pPr algn="ctr"/>
            <a:r>
              <a:rPr lang="en-US" sz="6600" b="1" dirty="0">
                <a:ln w="17780" cmpd="sng">
                  <a:solidFill>
                    <a:schemeClr val="bg1"/>
                  </a:solidFill>
                  <a:prstDash val="solid"/>
                  <a:miter lim="800000"/>
                </a:ln>
                <a:solidFill>
                  <a:srgbClr val="0000CC"/>
                </a:solidFill>
                <a:effectLst>
                  <a:outerShdw blurRad="50800" algn="tl" rotWithShape="0">
                    <a:srgbClr val="000000"/>
                  </a:outerShdw>
                </a:effectLst>
                <a:latin typeface="Monotype Corsiva" pitchFamily="66" charset="0"/>
              </a:rPr>
              <a:t>The Devil’s Devices  </a:t>
            </a:r>
          </a:p>
          <a:p>
            <a:pPr algn="ctr"/>
            <a:endParaRPr lang="en-US" sz="6600" b="1" dirty="0">
              <a:ln w="17780" cmpd="sng">
                <a:solidFill>
                  <a:schemeClr val="bg1"/>
                </a:solidFill>
                <a:prstDash val="solid"/>
                <a:miter lim="800000"/>
              </a:ln>
              <a:solidFill>
                <a:srgbClr val="0000CC"/>
              </a:solidFill>
              <a:effectLst>
                <a:outerShdw blurRad="50800" algn="tl" rotWithShape="0">
                  <a:srgbClr val="000000"/>
                </a:outerShdw>
              </a:effectLst>
              <a:latin typeface="Monotype Corsiva" pitchFamily="66" charset="0"/>
            </a:endParaRPr>
          </a:p>
          <a:p>
            <a:pPr algn="ctr"/>
            <a:r>
              <a:rPr lang="en-US" sz="6600" b="1" dirty="0">
                <a:ln w="17780" cmpd="sng">
                  <a:solidFill>
                    <a:schemeClr val="bg1"/>
                  </a:solidFill>
                  <a:prstDash val="solid"/>
                  <a:miter lim="800000"/>
                </a:ln>
                <a:solidFill>
                  <a:srgbClr val="0000CC"/>
                </a:solidFill>
                <a:effectLst>
                  <a:outerShdw blurRad="50800" algn="tl" rotWithShape="0">
                    <a:srgbClr val="000000"/>
                  </a:outerShdw>
                </a:effectLst>
                <a:latin typeface="Monotype Corsiva" pitchFamily="66" charset="0"/>
              </a:rPr>
              <a:t>And Schemes?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anim calcmode="lin" valueType="num">
                                      <p:cBhvr>
                                        <p:cTn id="14"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15"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2">
                                            <p:txEl>
                                              <p:pRg st="2" end="2"/>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anim calcmode="lin" valueType="num">
                                      <p:cBhvr>
                                        <p:cTn id="20" dur="2000" fill="hold"/>
                                        <p:tgtEl>
                                          <p:spTgt spid="2">
                                            <p:txEl>
                                              <p:pRg st="3" end="3"/>
                                            </p:txEl>
                                          </p:spTgt>
                                        </p:tgtEl>
                                        <p:attrNameLst>
                                          <p:attrName>style.rotation</p:attrName>
                                        </p:attrNameLst>
                                      </p:cBhvr>
                                      <p:tavLst>
                                        <p:tav tm="0">
                                          <p:val>
                                            <p:fltVal val="720"/>
                                          </p:val>
                                        </p:tav>
                                        <p:tav tm="100000">
                                          <p:val>
                                            <p:fltVal val="0"/>
                                          </p:val>
                                        </p:tav>
                                      </p:tavLst>
                                    </p:anim>
                                    <p:anim calcmode="lin" valueType="num">
                                      <p:cBhvr>
                                        <p:cTn id="21" dur="2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2" dur="2000" fill="hold"/>
                                        <p:tgtEl>
                                          <p:spTgt spid="2">
                                            <p:txEl>
                                              <p:pRg st="3" end="3"/>
                                            </p:txEl>
                                          </p:spTgt>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anim calcmode="lin" valueType="num">
                                      <p:cBhvr>
                                        <p:cTn id="26"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27"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8" dur="2000" fill="hold"/>
                                        <p:tgtEl>
                                          <p:spTgt spid="2">
                                            <p:txEl>
                                              <p:pRg st="4" end="4"/>
                                            </p:txEl>
                                          </p:spTgt>
                                        </p:tgtEl>
                                        <p:attrNameLst>
                                          <p:attrName>ppt_w</p:attrName>
                                        </p:attrNameLst>
                                      </p:cBhvr>
                                      <p:tavLst>
                                        <p:tav tm="0">
                                          <p:val>
                                            <p:fltVal val="0"/>
                                          </p:val>
                                        </p:tav>
                                        <p:tav tm="100000">
                                          <p:val>
                                            <p:strVal val="#ppt_w"/>
                                          </p:val>
                                        </p:tav>
                                      </p:tavLst>
                                    </p:anim>
                                  </p:childTnLst>
                                </p:cTn>
                              </p:par>
                              <p:par>
                                <p:cTn id="29" presetID="35"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anim calcmode="lin" valueType="num">
                                      <p:cBhvr>
                                        <p:cTn id="32" dur="2000" fill="hold"/>
                                        <p:tgtEl>
                                          <p:spTgt spid="2">
                                            <p:txEl>
                                              <p:pRg st="6" end="6"/>
                                            </p:txEl>
                                          </p:spTgt>
                                        </p:tgtEl>
                                        <p:attrNameLst>
                                          <p:attrName>style.rotation</p:attrName>
                                        </p:attrNameLst>
                                      </p:cBhvr>
                                      <p:tavLst>
                                        <p:tav tm="0">
                                          <p:val>
                                            <p:fltVal val="720"/>
                                          </p:val>
                                        </p:tav>
                                        <p:tav tm="100000">
                                          <p:val>
                                            <p:fltVal val="0"/>
                                          </p:val>
                                        </p:tav>
                                      </p:tavLst>
                                    </p:anim>
                                    <p:anim calcmode="lin" valueType="num">
                                      <p:cBhvr>
                                        <p:cTn id="33" dur="2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4" dur="2000" fill="hold"/>
                                        <p:tgtEl>
                                          <p:spTgt spid="2">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562600" y="0"/>
            <a:ext cx="5105400" cy="6477000"/>
          </a:xfrm>
        </p:spPr>
        <p:txBody>
          <a:bodyPr>
            <a:normAutofit/>
          </a:bodyPr>
          <a:lstStyle/>
          <a:p>
            <a:pPr algn="ctr">
              <a:buNone/>
            </a:pPr>
            <a:r>
              <a:rPr lang="en-US" sz="2800" b="1" u="sng" dirty="0">
                <a:solidFill>
                  <a:schemeClr val="bg1"/>
                </a:solidFill>
                <a:latin typeface="David" pitchFamily="34" charset="-79"/>
                <a:cs typeface="David" pitchFamily="34" charset="-79"/>
              </a:rPr>
              <a:t>There Are 2 Drawing Powers In The Universe. </a:t>
            </a:r>
          </a:p>
          <a:p>
            <a:pPr algn="ctr">
              <a:buNone/>
            </a:pPr>
            <a:endParaRPr lang="en-US" sz="2800" u="sng" dirty="0">
              <a:latin typeface="David" pitchFamily="34" charset="-79"/>
              <a:cs typeface="David" pitchFamily="34" charset="-79"/>
            </a:endParaRPr>
          </a:p>
          <a:p>
            <a:pPr algn="ctr"/>
            <a:r>
              <a:rPr lang="en-US" sz="2800" dirty="0">
                <a:latin typeface="David" pitchFamily="34" charset="-79"/>
                <a:cs typeface="David" pitchFamily="34" charset="-79"/>
              </a:rPr>
              <a:t>One Is God.</a:t>
            </a:r>
          </a:p>
          <a:p>
            <a:pPr algn="ctr"/>
            <a:r>
              <a:rPr lang="en-US" sz="2800" dirty="0">
                <a:latin typeface="David" pitchFamily="34" charset="-79"/>
                <a:cs typeface="David" pitchFamily="34" charset="-79"/>
              </a:rPr>
              <a:t>One Is The Devil.</a:t>
            </a:r>
          </a:p>
          <a:p>
            <a:pPr algn="ctr"/>
            <a:endParaRPr lang="en-US" sz="2800" dirty="0">
              <a:solidFill>
                <a:srgbClr val="0000CC"/>
              </a:solidFill>
              <a:latin typeface="David" pitchFamily="34" charset="-79"/>
              <a:cs typeface="David" pitchFamily="34" charset="-79"/>
            </a:endParaRPr>
          </a:p>
          <a:p>
            <a:pPr algn="ctr">
              <a:buNone/>
            </a:pPr>
            <a:r>
              <a:rPr lang="en-US" sz="2800" u="sng" dirty="0">
                <a:solidFill>
                  <a:srgbClr val="0000CC"/>
                </a:solidFill>
                <a:latin typeface="David" pitchFamily="34" charset="-79"/>
                <a:cs typeface="David" pitchFamily="34" charset="-79"/>
              </a:rPr>
              <a:t>An “Adversary” Is Not A Friend.</a:t>
            </a:r>
          </a:p>
          <a:p>
            <a:pPr algn="ctr"/>
            <a:endParaRPr lang="en-US" sz="2800" dirty="0">
              <a:solidFill>
                <a:srgbClr val="0000CC"/>
              </a:solidFill>
              <a:latin typeface="David" pitchFamily="34" charset="-79"/>
              <a:cs typeface="David" pitchFamily="34" charset="-79"/>
            </a:endParaRPr>
          </a:p>
          <a:p>
            <a:pPr algn="ctr">
              <a:buNone/>
            </a:pPr>
            <a:r>
              <a:rPr lang="en-US" sz="2800" u="sng" dirty="0">
                <a:latin typeface="David" pitchFamily="34" charset="-79"/>
                <a:cs typeface="David" pitchFamily="34" charset="-79"/>
              </a:rPr>
              <a:t>He Is The “Devil”.</a:t>
            </a:r>
          </a:p>
          <a:p>
            <a:pPr algn="ctr">
              <a:buNone/>
            </a:pPr>
            <a:endParaRPr lang="en-US" sz="2800" u="sng" dirty="0">
              <a:latin typeface="David" pitchFamily="34" charset="-79"/>
              <a:cs typeface="David" pitchFamily="34" charset="-79"/>
            </a:endParaRPr>
          </a:p>
          <a:p>
            <a:pPr algn="ctr">
              <a:buNone/>
            </a:pPr>
            <a:r>
              <a:rPr lang="en-US" sz="2800" u="sng" dirty="0">
                <a:solidFill>
                  <a:schemeClr val="bg1"/>
                </a:solidFill>
                <a:latin typeface="David" pitchFamily="34" charset="-79"/>
                <a:cs typeface="David" pitchFamily="34" charset="-79"/>
              </a:rPr>
              <a:t>He Is Called A “Roaring Lion”.</a:t>
            </a:r>
          </a:p>
        </p:txBody>
      </p:sp>
      <p:sp>
        <p:nvSpPr>
          <p:cNvPr id="9" name="Title 1"/>
          <p:cNvSpPr txBox="1">
            <a:spLocks/>
          </p:cNvSpPr>
          <p:nvPr/>
        </p:nvSpPr>
        <p:spPr>
          <a:xfrm>
            <a:off x="1524000" y="3124200"/>
            <a:ext cx="1371600" cy="1981200"/>
          </a:xfrm>
          <a:prstGeom prst="rect">
            <a:avLst/>
          </a:prstGeom>
        </p:spPr>
        <p:txBody>
          <a:bodyPr vert="horz" lIns="91440" tIns="45720" rIns="91440" bIns="45720" rtlCol="0" anchor="ctr">
            <a:noAutofit/>
          </a:bodyPr>
          <a:lstStyle/>
          <a:p>
            <a:pPr algn="ctr">
              <a:spcBef>
                <a:spcPct val="0"/>
              </a:spcBef>
              <a:defRPr/>
            </a:pPr>
            <a:r>
              <a:rPr lang="en-US" sz="2400" b="1" dirty="0">
                <a:latin typeface="Monotype Corsiva" pitchFamily="66" charset="0"/>
                <a:ea typeface="+mj-ea"/>
                <a:cs typeface="+mj-cs"/>
              </a:rPr>
              <a:t>The Devil </a:t>
            </a:r>
            <a:br>
              <a:rPr lang="en-US" sz="2400" b="1" dirty="0">
                <a:latin typeface="Monotype Corsiva" pitchFamily="66" charset="0"/>
                <a:ea typeface="+mj-ea"/>
                <a:cs typeface="+mj-cs"/>
              </a:rPr>
            </a:br>
            <a:r>
              <a:rPr lang="en-US" sz="2400" b="1" dirty="0">
                <a:latin typeface="Monotype Corsiva" pitchFamily="66" charset="0"/>
                <a:ea typeface="+mj-ea"/>
                <a:cs typeface="+mj-cs"/>
              </a:rPr>
              <a:t>As A </a:t>
            </a:r>
            <a:br>
              <a:rPr lang="en-US" sz="2400" b="1" dirty="0">
                <a:latin typeface="Monotype Corsiva" pitchFamily="66" charset="0"/>
                <a:ea typeface="+mj-ea"/>
                <a:cs typeface="+mj-cs"/>
              </a:rPr>
            </a:br>
            <a:r>
              <a:rPr lang="en-US" sz="2400" b="1" dirty="0">
                <a:latin typeface="Monotype Corsiva" pitchFamily="66" charset="0"/>
                <a:ea typeface="+mj-ea"/>
                <a:cs typeface="+mj-cs"/>
              </a:rPr>
              <a:t>Roaring Lion</a:t>
            </a:r>
          </a:p>
        </p:txBody>
      </p:sp>
      <p:sp>
        <p:nvSpPr>
          <p:cNvPr id="10" name="Subtitle 2"/>
          <p:cNvSpPr txBox="1">
            <a:spLocks/>
          </p:cNvSpPr>
          <p:nvPr/>
        </p:nvSpPr>
        <p:spPr>
          <a:xfrm>
            <a:off x="1524000" y="4876800"/>
            <a:ext cx="1447800" cy="304800"/>
          </a:xfrm>
          <a:prstGeom prst="rect">
            <a:avLst/>
          </a:prstGeom>
        </p:spPr>
        <p:txBody>
          <a:bodyPr vert="horz" lIns="91440" tIns="45720" rIns="91440" bIns="45720" rtlCol="0">
            <a:normAutofit fontScale="47500" lnSpcReduction="20000"/>
          </a:bodyPr>
          <a:lstStyle/>
          <a:p>
            <a:pPr marL="342900" indent="-342900" algn="ctr">
              <a:spcBef>
                <a:spcPct val="20000"/>
              </a:spcBef>
              <a:defRPr/>
            </a:pPr>
            <a:r>
              <a:rPr lang="en-US" sz="3200" dirty="0">
                <a:solidFill>
                  <a:srgbClr val="0000CC"/>
                </a:solidFill>
                <a:latin typeface="David" pitchFamily="34" charset="-79"/>
                <a:cs typeface="David" pitchFamily="34" charset="-79"/>
              </a:rPr>
              <a:t>1 Peter 5:6-9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562600" y="0"/>
            <a:ext cx="5105400" cy="6477000"/>
          </a:xfrm>
        </p:spPr>
        <p:txBody>
          <a:bodyPr>
            <a:normAutofit/>
          </a:bodyPr>
          <a:lstStyle/>
          <a:p>
            <a:pPr algn="ctr">
              <a:buNone/>
            </a:pPr>
            <a:r>
              <a:rPr lang="en-US" sz="2800" b="1" u="sng" dirty="0">
                <a:solidFill>
                  <a:schemeClr val="bg1"/>
                </a:solidFill>
                <a:latin typeface="David" pitchFamily="34" charset="-79"/>
                <a:cs typeface="David" pitchFamily="34" charset="-79"/>
              </a:rPr>
              <a:t>What Are Some Of His Devices? </a:t>
            </a:r>
          </a:p>
          <a:p>
            <a:pPr algn="ctr"/>
            <a:endParaRPr lang="en-US" sz="2800" dirty="0">
              <a:solidFill>
                <a:schemeClr val="bg1"/>
              </a:solidFill>
              <a:latin typeface="David" pitchFamily="34" charset="-79"/>
              <a:cs typeface="David" pitchFamily="34" charset="-79"/>
            </a:endParaRPr>
          </a:p>
          <a:p>
            <a:pPr algn="ctr"/>
            <a:r>
              <a:rPr lang="en-US" sz="2800" dirty="0">
                <a:solidFill>
                  <a:srgbClr val="0000CC"/>
                </a:solidFill>
                <a:latin typeface="David" pitchFamily="34" charset="-79"/>
                <a:cs typeface="David" pitchFamily="34" charset="-79"/>
              </a:rPr>
              <a:t>To Keep You Out Of The Church.</a:t>
            </a:r>
          </a:p>
          <a:p>
            <a:pPr algn="ctr"/>
            <a:endParaRPr lang="en-US" sz="2800" dirty="0">
              <a:solidFill>
                <a:schemeClr val="bg1"/>
              </a:solidFill>
              <a:latin typeface="David" pitchFamily="34" charset="-79"/>
              <a:cs typeface="David" pitchFamily="34" charset="-79"/>
            </a:endParaRPr>
          </a:p>
          <a:p>
            <a:pPr algn="ctr">
              <a:buNone/>
            </a:pPr>
            <a:r>
              <a:rPr lang="en-US" sz="2800" b="1" u="sng" dirty="0">
                <a:latin typeface="David" pitchFamily="34" charset="-79"/>
                <a:cs typeface="David" pitchFamily="34" charset="-79"/>
              </a:rPr>
              <a:t>Why Does He Want To Keep You Out Of The Church?</a:t>
            </a:r>
          </a:p>
          <a:p>
            <a:pPr algn="ctr"/>
            <a:endParaRPr lang="en-US" sz="2800" b="1" u="sng" dirty="0">
              <a:latin typeface="David" pitchFamily="34" charset="-79"/>
              <a:cs typeface="David" pitchFamily="34" charset="-79"/>
            </a:endParaRPr>
          </a:p>
          <a:p>
            <a:pPr algn="ctr"/>
            <a:r>
              <a:rPr lang="en-US" sz="2800" dirty="0">
                <a:solidFill>
                  <a:srgbClr val="0000CC"/>
                </a:solidFill>
                <a:latin typeface="David" pitchFamily="34" charset="-79"/>
                <a:cs typeface="David" pitchFamily="34" charset="-79"/>
              </a:rPr>
              <a:t>Kingdom Of Darkness - His</a:t>
            </a:r>
          </a:p>
          <a:p>
            <a:pPr algn="ctr"/>
            <a:r>
              <a:rPr lang="en-US" sz="2800" dirty="0">
                <a:solidFill>
                  <a:schemeClr val="bg1"/>
                </a:solidFill>
                <a:latin typeface="David" pitchFamily="34" charset="-79"/>
                <a:cs typeface="David" pitchFamily="34" charset="-79"/>
              </a:rPr>
              <a:t>Kingdom Of Light – God’s</a:t>
            </a:r>
          </a:p>
        </p:txBody>
      </p:sp>
      <p:sp>
        <p:nvSpPr>
          <p:cNvPr id="9" name="Title 1"/>
          <p:cNvSpPr txBox="1">
            <a:spLocks/>
          </p:cNvSpPr>
          <p:nvPr/>
        </p:nvSpPr>
        <p:spPr>
          <a:xfrm>
            <a:off x="1524000" y="3124200"/>
            <a:ext cx="1371600" cy="1981200"/>
          </a:xfrm>
          <a:prstGeom prst="rect">
            <a:avLst/>
          </a:prstGeom>
        </p:spPr>
        <p:txBody>
          <a:bodyPr vert="horz" lIns="91440" tIns="45720" rIns="91440" bIns="45720" rtlCol="0" anchor="ctr">
            <a:noAutofit/>
          </a:bodyPr>
          <a:lstStyle/>
          <a:p>
            <a:pPr algn="ctr">
              <a:spcBef>
                <a:spcPct val="0"/>
              </a:spcBef>
              <a:defRPr/>
            </a:pPr>
            <a:r>
              <a:rPr lang="en-US" sz="2400" b="1" dirty="0">
                <a:latin typeface="Monotype Corsiva" pitchFamily="66" charset="0"/>
                <a:ea typeface="+mj-ea"/>
                <a:cs typeface="+mj-cs"/>
              </a:rPr>
              <a:t>The Devil </a:t>
            </a:r>
            <a:br>
              <a:rPr lang="en-US" sz="2400" b="1" dirty="0">
                <a:latin typeface="Monotype Corsiva" pitchFamily="66" charset="0"/>
                <a:ea typeface="+mj-ea"/>
                <a:cs typeface="+mj-cs"/>
              </a:rPr>
            </a:br>
            <a:r>
              <a:rPr lang="en-US" sz="2400" b="1" dirty="0">
                <a:latin typeface="Monotype Corsiva" pitchFamily="66" charset="0"/>
                <a:ea typeface="+mj-ea"/>
                <a:cs typeface="+mj-cs"/>
              </a:rPr>
              <a:t>As A </a:t>
            </a:r>
            <a:br>
              <a:rPr lang="en-US" sz="2400" b="1" dirty="0">
                <a:latin typeface="Monotype Corsiva" pitchFamily="66" charset="0"/>
                <a:ea typeface="+mj-ea"/>
                <a:cs typeface="+mj-cs"/>
              </a:rPr>
            </a:br>
            <a:r>
              <a:rPr lang="en-US" sz="2400" b="1" dirty="0">
                <a:latin typeface="Monotype Corsiva" pitchFamily="66" charset="0"/>
                <a:ea typeface="+mj-ea"/>
                <a:cs typeface="+mj-cs"/>
              </a:rPr>
              <a:t>Roaring Lion</a:t>
            </a:r>
          </a:p>
        </p:txBody>
      </p:sp>
      <p:sp>
        <p:nvSpPr>
          <p:cNvPr id="10" name="Subtitle 2"/>
          <p:cNvSpPr txBox="1">
            <a:spLocks/>
          </p:cNvSpPr>
          <p:nvPr/>
        </p:nvSpPr>
        <p:spPr>
          <a:xfrm>
            <a:off x="1524000" y="4876800"/>
            <a:ext cx="1447800" cy="304800"/>
          </a:xfrm>
          <a:prstGeom prst="rect">
            <a:avLst/>
          </a:prstGeom>
        </p:spPr>
        <p:txBody>
          <a:bodyPr vert="horz" lIns="91440" tIns="45720" rIns="91440" bIns="45720" rtlCol="0">
            <a:normAutofit fontScale="47500" lnSpcReduction="20000"/>
          </a:bodyPr>
          <a:lstStyle/>
          <a:p>
            <a:pPr marL="342900" indent="-342900" algn="ctr">
              <a:spcBef>
                <a:spcPct val="20000"/>
              </a:spcBef>
              <a:defRPr/>
            </a:pPr>
            <a:r>
              <a:rPr lang="en-US" sz="3200" dirty="0">
                <a:solidFill>
                  <a:srgbClr val="0000CC"/>
                </a:solidFill>
                <a:latin typeface="David" pitchFamily="34" charset="-79"/>
                <a:cs typeface="David" pitchFamily="34" charset="-79"/>
              </a:rPr>
              <a:t>1 Peter 5:6-9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562600" y="0"/>
            <a:ext cx="5105400" cy="6477000"/>
          </a:xfrm>
        </p:spPr>
        <p:txBody>
          <a:bodyPr>
            <a:normAutofit/>
          </a:bodyPr>
          <a:lstStyle/>
          <a:p>
            <a:pPr algn="ctr">
              <a:buNone/>
            </a:pPr>
            <a:r>
              <a:rPr lang="en-US" sz="2800" b="1" u="sng" dirty="0">
                <a:solidFill>
                  <a:schemeClr val="bg1"/>
                </a:solidFill>
                <a:latin typeface="David" pitchFamily="34" charset="-79"/>
                <a:cs typeface="David" pitchFamily="34" charset="-79"/>
              </a:rPr>
              <a:t>How Is He Going To Attempt To Keep You Out Of The Church?</a:t>
            </a:r>
          </a:p>
          <a:p>
            <a:pPr algn="ctr"/>
            <a:endParaRPr lang="en-US" sz="2800" dirty="0">
              <a:solidFill>
                <a:srgbClr val="0000CC"/>
              </a:solidFill>
              <a:latin typeface="David" pitchFamily="34" charset="-79"/>
              <a:cs typeface="David" pitchFamily="34" charset="-79"/>
            </a:endParaRPr>
          </a:p>
          <a:p>
            <a:pPr algn="ctr"/>
            <a:r>
              <a:rPr lang="en-US" sz="2800" dirty="0">
                <a:solidFill>
                  <a:srgbClr val="0000CC"/>
                </a:solidFill>
                <a:latin typeface="David" pitchFamily="34" charset="-79"/>
                <a:cs typeface="David" pitchFamily="34" charset="-79"/>
              </a:rPr>
              <a:t>Convince You The Church Is Not Essential.</a:t>
            </a:r>
          </a:p>
          <a:p>
            <a:pPr algn="ctr"/>
            <a:endParaRPr lang="en-US" sz="2800" dirty="0">
              <a:solidFill>
                <a:srgbClr val="0000CC"/>
              </a:solidFill>
              <a:latin typeface="David" pitchFamily="34" charset="-79"/>
              <a:cs typeface="David" pitchFamily="34" charset="-79"/>
            </a:endParaRPr>
          </a:p>
          <a:p>
            <a:pPr algn="ctr"/>
            <a:r>
              <a:rPr lang="en-US" sz="2800" dirty="0">
                <a:latin typeface="David" pitchFamily="34" charset="-79"/>
                <a:cs typeface="David" pitchFamily="34" charset="-79"/>
              </a:rPr>
              <a:t>Convince That One Church Is As Good As Another.</a:t>
            </a:r>
          </a:p>
          <a:p>
            <a:pPr algn="ctr"/>
            <a:endParaRPr lang="en-US" sz="2800" dirty="0">
              <a:solidFill>
                <a:srgbClr val="0000CC"/>
              </a:solidFill>
              <a:latin typeface="David" pitchFamily="34" charset="-79"/>
              <a:cs typeface="David" pitchFamily="34" charset="-79"/>
            </a:endParaRPr>
          </a:p>
          <a:p>
            <a:pPr algn="ctr"/>
            <a:r>
              <a:rPr lang="en-US" sz="2800" dirty="0">
                <a:solidFill>
                  <a:schemeClr val="bg1"/>
                </a:solidFill>
                <a:latin typeface="David" pitchFamily="34" charset="-79"/>
                <a:cs typeface="David" pitchFamily="34" charset="-79"/>
              </a:rPr>
              <a:t>Which Church Is It?</a:t>
            </a:r>
          </a:p>
        </p:txBody>
      </p:sp>
      <p:sp>
        <p:nvSpPr>
          <p:cNvPr id="9" name="Title 1"/>
          <p:cNvSpPr txBox="1">
            <a:spLocks/>
          </p:cNvSpPr>
          <p:nvPr/>
        </p:nvSpPr>
        <p:spPr>
          <a:xfrm>
            <a:off x="1524000" y="3124200"/>
            <a:ext cx="1371600" cy="1981200"/>
          </a:xfrm>
          <a:prstGeom prst="rect">
            <a:avLst/>
          </a:prstGeom>
        </p:spPr>
        <p:txBody>
          <a:bodyPr vert="horz" lIns="91440" tIns="45720" rIns="91440" bIns="45720" rtlCol="0" anchor="ctr">
            <a:noAutofit/>
          </a:bodyPr>
          <a:lstStyle/>
          <a:p>
            <a:pPr algn="ctr">
              <a:spcBef>
                <a:spcPct val="0"/>
              </a:spcBef>
              <a:defRPr/>
            </a:pPr>
            <a:r>
              <a:rPr lang="en-US" sz="2400" b="1" dirty="0">
                <a:latin typeface="Monotype Corsiva" pitchFamily="66" charset="0"/>
                <a:ea typeface="+mj-ea"/>
                <a:cs typeface="+mj-cs"/>
              </a:rPr>
              <a:t>The Devil </a:t>
            </a:r>
            <a:br>
              <a:rPr lang="en-US" sz="2400" b="1" dirty="0">
                <a:latin typeface="Monotype Corsiva" pitchFamily="66" charset="0"/>
                <a:ea typeface="+mj-ea"/>
                <a:cs typeface="+mj-cs"/>
              </a:rPr>
            </a:br>
            <a:r>
              <a:rPr lang="en-US" sz="2400" b="1" dirty="0">
                <a:latin typeface="Monotype Corsiva" pitchFamily="66" charset="0"/>
                <a:ea typeface="+mj-ea"/>
                <a:cs typeface="+mj-cs"/>
              </a:rPr>
              <a:t>As A </a:t>
            </a:r>
            <a:br>
              <a:rPr lang="en-US" sz="2400" b="1" dirty="0">
                <a:latin typeface="Monotype Corsiva" pitchFamily="66" charset="0"/>
                <a:ea typeface="+mj-ea"/>
                <a:cs typeface="+mj-cs"/>
              </a:rPr>
            </a:br>
            <a:r>
              <a:rPr lang="en-US" sz="2400" b="1" dirty="0">
                <a:latin typeface="Monotype Corsiva" pitchFamily="66" charset="0"/>
                <a:ea typeface="+mj-ea"/>
                <a:cs typeface="+mj-cs"/>
              </a:rPr>
              <a:t>Roaring Lion</a:t>
            </a:r>
          </a:p>
        </p:txBody>
      </p:sp>
      <p:sp>
        <p:nvSpPr>
          <p:cNvPr id="10" name="Subtitle 2"/>
          <p:cNvSpPr txBox="1">
            <a:spLocks/>
          </p:cNvSpPr>
          <p:nvPr/>
        </p:nvSpPr>
        <p:spPr>
          <a:xfrm>
            <a:off x="1524000" y="4876800"/>
            <a:ext cx="1447800" cy="304800"/>
          </a:xfrm>
          <a:prstGeom prst="rect">
            <a:avLst/>
          </a:prstGeom>
        </p:spPr>
        <p:txBody>
          <a:bodyPr vert="horz" lIns="91440" tIns="45720" rIns="91440" bIns="45720" rtlCol="0">
            <a:normAutofit fontScale="47500" lnSpcReduction="20000"/>
          </a:bodyPr>
          <a:lstStyle/>
          <a:p>
            <a:pPr marL="342900" indent="-342900" algn="ctr">
              <a:spcBef>
                <a:spcPct val="20000"/>
              </a:spcBef>
              <a:defRPr/>
            </a:pPr>
            <a:r>
              <a:rPr lang="en-US" sz="3200" dirty="0">
                <a:solidFill>
                  <a:srgbClr val="0000CC"/>
                </a:solidFill>
                <a:latin typeface="David" pitchFamily="34" charset="-79"/>
                <a:cs typeface="David" pitchFamily="34" charset="-79"/>
              </a:rPr>
              <a:t>1 Peter 5:6-9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562600" y="0"/>
            <a:ext cx="5105400" cy="6477000"/>
          </a:xfrm>
        </p:spPr>
        <p:txBody>
          <a:bodyPr>
            <a:normAutofit/>
          </a:bodyPr>
          <a:lstStyle/>
          <a:p>
            <a:pPr algn="ctr"/>
            <a:r>
              <a:rPr lang="en-US" sz="2800" dirty="0">
                <a:solidFill>
                  <a:schemeClr val="bg1"/>
                </a:solidFill>
                <a:latin typeface="David" pitchFamily="34" charset="-79"/>
                <a:cs typeface="David" pitchFamily="34" charset="-79"/>
              </a:rPr>
              <a:t>Try To Get You Back Into The World. </a:t>
            </a:r>
          </a:p>
          <a:p>
            <a:pPr algn="ctr"/>
            <a:endParaRPr lang="en-US" sz="2800" dirty="0">
              <a:solidFill>
                <a:schemeClr val="bg1"/>
              </a:solidFill>
              <a:latin typeface="David" pitchFamily="34" charset="-79"/>
              <a:cs typeface="David" pitchFamily="34" charset="-79"/>
            </a:endParaRPr>
          </a:p>
          <a:p>
            <a:pPr algn="ctr">
              <a:buNone/>
            </a:pPr>
            <a:r>
              <a:rPr lang="en-US" sz="2800" b="1" u="sng" dirty="0">
                <a:latin typeface="David" pitchFamily="34" charset="-79"/>
                <a:cs typeface="David" pitchFamily="34" charset="-79"/>
              </a:rPr>
              <a:t>How Will He Accomplish This?</a:t>
            </a:r>
          </a:p>
          <a:p>
            <a:pPr algn="ctr">
              <a:buNone/>
            </a:pPr>
            <a:endParaRPr lang="en-US" sz="2800" b="1" u="sng" dirty="0">
              <a:latin typeface="David" pitchFamily="34" charset="-79"/>
              <a:cs typeface="David" pitchFamily="34" charset="-79"/>
            </a:endParaRPr>
          </a:p>
          <a:p>
            <a:pPr algn="ctr"/>
            <a:r>
              <a:rPr lang="en-US" sz="2800" dirty="0">
                <a:solidFill>
                  <a:srgbClr val="0000CC"/>
                </a:solidFill>
                <a:latin typeface="David" pitchFamily="34" charset="-79"/>
                <a:cs typeface="David" pitchFamily="34" charset="-79"/>
              </a:rPr>
              <a:t>Convince You It Is Alright To Do What You Please.</a:t>
            </a:r>
          </a:p>
          <a:p>
            <a:pPr algn="ctr"/>
            <a:r>
              <a:rPr lang="en-US" sz="2800" dirty="0">
                <a:latin typeface="David" pitchFamily="34" charset="-79"/>
                <a:cs typeface="David" pitchFamily="34" charset="-79"/>
              </a:rPr>
              <a:t>Convince You It’s Alright To Do Other Things On The Lord’s Day.</a:t>
            </a:r>
          </a:p>
          <a:p>
            <a:pPr algn="ctr"/>
            <a:r>
              <a:rPr lang="en-US" sz="2800" dirty="0">
                <a:solidFill>
                  <a:schemeClr val="bg1"/>
                </a:solidFill>
                <a:latin typeface="David" pitchFamily="34" charset="-79"/>
                <a:cs typeface="David" pitchFamily="34" charset="-79"/>
              </a:rPr>
              <a:t>Surround You With Bad Company.</a:t>
            </a:r>
          </a:p>
        </p:txBody>
      </p:sp>
      <p:sp>
        <p:nvSpPr>
          <p:cNvPr id="9" name="Title 1"/>
          <p:cNvSpPr txBox="1">
            <a:spLocks/>
          </p:cNvSpPr>
          <p:nvPr/>
        </p:nvSpPr>
        <p:spPr>
          <a:xfrm>
            <a:off x="1524000" y="3124200"/>
            <a:ext cx="1371600" cy="1981200"/>
          </a:xfrm>
          <a:prstGeom prst="rect">
            <a:avLst/>
          </a:prstGeom>
        </p:spPr>
        <p:txBody>
          <a:bodyPr vert="horz" lIns="91440" tIns="45720" rIns="91440" bIns="45720" rtlCol="0" anchor="ctr">
            <a:noAutofit/>
          </a:bodyPr>
          <a:lstStyle/>
          <a:p>
            <a:pPr algn="ctr">
              <a:spcBef>
                <a:spcPct val="0"/>
              </a:spcBef>
              <a:defRPr/>
            </a:pPr>
            <a:r>
              <a:rPr lang="en-US" sz="2400" b="1" dirty="0">
                <a:latin typeface="Monotype Corsiva" pitchFamily="66" charset="0"/>
                <a:ea typeface="+mj-ea"/>
                <a:cs typeface="+mj-cs"/>
              </a:rPr>
              <a:t>The Devil </a:t>
            </a:r>
            <a:br>
              <a:rPr lang="en-US" sz="2400" b="1" dirty="0">
                <a:latin typeface="Monotype Corsiva" pitchFamily="66" charset="0"/>
                <a:ea typeface="+mj-ea"/>
                <a:cs typeface="+mj-cs"/>
              </a:rPr>
            </a:br>
            <a:r>
              <a:rPr lang="en-US" sz="2400" b="1" dirty="0">
                <a:latin typeface="Monotype Corsiva" pitchFamily="66" charset="0"/>
                <a:ea typeface="+mj-ea"/>
                <a:cs typeface="+mj-cs"/>
              </a:rPr>
              <a:t>As A </a:t>
            </a:r>
            <a:br>
              <a:rPr lang="en-US" sz="2400" b="1" dirty="0">
                <a:latin typeface="Monotype Corsiva" pitchFamily="66" charset="0"/>
                <a:ea typeface="+mj-ea"/>
                <a:cs typeface="+mj-cs"/>
              </a:rPr>
            </a:br>
            <a:r>
              <a:rPr lang="en-US" sz="2400" b="1" dirty="0">
                <a:latin typeface="Monotype Corsiva" pitchFamily="66" charset="0"/>
                <a:ea typeface="+mj-ea"/>
                <a:cs typeface="+mj-cs"/>
              </a:rPr>
              <a:t>Roaring Lion</a:t>
            </a:r>
          </a:p>
        </p:txBody>
      </p:sp>
      <p:sp>
        <p:nvSpPr>
          <p:cNvPr id="10" name="Subtitle 2"/>
          <p:cNvSpPr txBox="1">
            <a:spLocks/>
          </p:cNvSpPr>
          <p:nvPr/>
        </p:nvSpPr>
        <p:spPr>
          <a:xfrm>
            <a:off x="1524000" y="4876800"/>
            <a:ext cx="1447800" cy="304800"/>
          </a:xfrm>
          <a:prstGeom prst="rect">
            <a:avLst/>
          </a:prstGeom>
        </p:spPr>
        <p:txBody>
          <a:bodyPr vert="horz" lIns="91440" tIns="45720" rIns="91440" bIns="45720" rtlCol="0">
            <a:normAutofit fontScale="47500" lnSpcReduction="20000"/>
          </a:bodyPr>
          <a:lstStyle/>
          <a:p>
            <a:pPr marL="342900" indent="-342900" algn="ctr">
              <a:spcBef>
                <a:spcPct val="20000"/>
              </a:spcBef>
              <a:defRPr/>
            </a:pPr>
            <a:r>
              <a:rPr lang="en-US" sz="3200" dirty="0">
                <a:solidFill>
                  <a:srgbClr val="0000CC"/>
                </a:solidFill>
                <a:latin typeface="David" pitchFamily="34" charset="-79"/>
                <a:cs typeface="David" pitchFamily="34" charset="-79"/>
              </a:rPr>
              <a:t>1 Peter 5:6-9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562600" y="0"/>
            <a:ext cx="5105400" cy="6477000"/>
          </a:xfrm>
        </p:spPr>
        <p:txBody>
          <a:bodyPr>
            <a:normAutofit/>
          </a:bodyPr>
          <a:lstStyle/>
          <a:p>
            <a:pPr algn="ctr"/>
            <a:r>
              <a:rPr lang="en-US" dirty="0">
                <a:solidFill>
                  <a:schemeClr val="bg1"/>
                </a:solidFill>
                <a:latin typeface="David" pitchFamily="34" charset="-79"/>
                <a:cs typeface="David" pitchFamily="34" charset="-79"/>
              </a:rPr>
              <a:t>Render You Useless To The Church.</a:t>
            </a:r>
          </a:p>
          <a:p>
            <a:pPr algn="ctr"/>
            <a:endParaRPr lang="en-US" dirty="0">
              <a:solidFill>
                <a:schemeClr val="bg1"/>
              </a:solidFill>
              <a:latin typeface="David" pitchFamily="34" charset="-79"/>
              <a:cs typeface="David" pitchFamily="34" charset="-79"/>
            </a:endParaRPr>
          </a:p>
          <a:p>
            <a:pPr algn="ctr">
              <a:buNone/>
            </a:pPr>
            <a:r>
              <a:rPr lang="en-US" b="1" u="sng" dirty="0">
                <a:latin typeface="David" pitchFamily="34" charset="-79"/>
                <a:cs typeface="David" pitchFamily="34" charset="-79"/>
              </a:rPr>
              <a:t>Ways He Renders Members Useless.</a:t>
            </a:r>
          </a:p>
          <a:p>
            <a:pPr algn="ctr"/>
            <a:endParaRPr lang="en-US" dirty="0">
              <a:solidFill>
                <a:srgbClr val="0000CC"/>
              </a:solidFill>
              <a:latin typeface="David" pitchFamily="34" charset="-79"/>
              <a:cs typeface="David" pitchFamily="34" charset="-79"/>
            </a:endParaRPr>
          </a:p>
          <a:p>
            <a:pPr algn="ctr"/>
            <a:r>
              <a:rPr lang="en-US" dirty="0">
                <a:solidFill>
                  <a:srgbClr val="0000CC"/>
                </a:solidFill>
                <a:latin typeface="David" pitchFamily="34" charset="-79"/>
                <a:cs typeface="David" pitchFamily="34" charset="-79"/>
              </a:rPr>
              <a:t>Attend Only 1 Service A Week.</a:t>
            </a:r>
          </a:p>
          <a:p>
            <a:pPr algn="ctr"/>
            <a:endParaRPr lang="en-US" dirty="0">
              <a:solidFill>
                <a:srgbClr val="0000CC"/>
              </a:solidFill>
              <a:latin typeface="David" pitchFamily="34" charset="-79"/>
              <a:cs typeface="David" pitchFamily="34" charset="-79"/>
            </a:endParaRPr>
          </a:p>
          <a:p>
            <a:pPr algn="ctr"/>
            <a:r>
              <a:rPr lang="en-US" dirty="0">
                <a:solidFill>
                  <a:schemeClr val="bg1"/>
                </a:solidFill>
                <a:latin typeface="David" pitchFamily="34" charset="-79"/>
                <a:cs typeface="David" pitchFamily="34" charset="-79"/>
              </a:rPr>
              <a:t>No Time For Personal Work.</a:t>
            </a:r>
          </a:p>
          <a:p>
            <a:pPr algn="ctr"/>
            <a:endParaRPr lang="en-US" sz="2800" dirty="0">
              <a:solidFill>
                <a:srgbClr val="0000CC"/>
              </a:solidFill>
              <a:latin typeface="David" pitchFamily="34" charset="-79"/>
              <a:cs typeface="David" pitchFamily="34" charset="-79"/>
            </a:endParaRPr>
          </a:p>
        </p:txBody>
      </p:sp>
      <p:sp>
        <p:nvSpPr>
          <p:cNvPr id="9" name="Title 1"/>
          <p:cNvSpPr txBox="1">
            <a:spLocks/>
          </p:cNvSpPr>
          <p:nvPr/>
        </p:nvSpPr>
        <p:spPr>
          <a:xfrm>
            <a:off x="1524000" y="3124200"/>
            <a:ext cx="1371600" cy="1981200"/>
          </a:xfrm>
          <a:prstGeom prst="rect">
            <a:avLst/>
          </a:prstGeom>
        </p:spPr>
        <p:txBody>
          <a:bodyPr vert="horz" lIns="91440" tIns="45720" rIns="91440" bIns="45720" rtlCol="0" anchor="ctr">
            <a:noAutofit/>
          </a:bodyPr>
          <a:lstStyle/>
          <a:p>
            <a:pPr algn="ctr">
              <a:spcBef>
                <a:spcPct val="0"/>
              </a:spcBef>
              <a:defRPr/>
            </a:pPr>
            <a:r>
              <a:rPr lang="en-US" sz="2400" b="1" dirty="0">
                <a:latin typeface="Monotype Corsiva" pitchFamily="66" charset="0"/>
                <a:ea typeface="+mj-ea"/>
                <a:cs typeface="+mj-cs"/>
              </a:rPr>
              <a:t>The Devil </a:t>
            </a:r>
            <a:br>
              <a:rPr lang="en-US" sz="2400" b="1" dirty="0">
                <a:latin typeface="Monotype Corsiva" pitchFamily="66" charset="0"/>
                <a:ea typeface="+mj-ea"/>
                <a:cs typeface="+mj-cs"/>
              </a:rPr>
            </a:br>
            <a:r>
              <a:rPr lang="en-US" sz="2400" b="1" dirty="0">
                <a:latin typeface="Monotype Corsiva" pitchFamily="66" charset="0"/>
                <a:ea typeface="+mj-ea"/>
                <a:cs typeface="+mj-cs"/>
              </a:rPr>
              <a:t>As A </a:t>
            </a:r>
            <a:br>
              <a:rPr lang="en-US" sz="2400" b="1" dirty="0">
                <a:latin typeface="Monotype Corsiva" pitchFamily="66" charset="0"/>
                <a:ea typeface="+mj-ea"/>
                <a:cs typeface="+mj-cs"/>
              </a:rPr>
            </a:br>
            <a:r>
              <a:rPr lang="en-US" sz="2400" b="1" dirty="0">
                <a:latin typeface="Monotype Corsiva" pitchFamily="66" charset="0"/>
                <a:ea typeface="+mj-ea"/>
                <a:cs typeface="+mj-cs"/>
              </a:rPr>
              <a:t>Roaring Lion</a:t>
            </a:r>
          </a:p>
        </p:txBody>
      </p:sp>
      <p:sp>
        <p:nvSpPr>
          <p:cNvPr id="10" name="Subtitle 2"/>
          <p:cNvSpPr txBox="1">
            <a:spLocks/>
          </p:cNvSpPr>
          <p:nvPr/>
        </p:nvSpPr>
        <p:spPr>
          <a:xfrm>
            <a:off x="1524000" y="4876800"/>
            <a:ext cx="1447800" cy="304800"/>
          </a:xfrm>
          <a:prstGeom prst="rect">
            <a:avLst/>
          </a:prstGeom>
        </p:spPr>
        <p:txBody>
          <a:bodyPr vert="horz" lIns="91440" tIns="45720" rIns="91440" bIns="45720" rtlCol="0">
            <a:normAutofit fontScale="47500" lnSpcReduction="20000"/>
          </a:bodyPr>
          <a:lstStyle/>
          <a:p>
            <a:pPr marL="342900" indent="-342900" algn="ctr">
              <a:spcBef>
                <a:spcPct val="20000"/>
              </a:spcBef>
              <a:defRPr/>
            </a:pPr>
            <a:r>
              <a:rPr lang="en-US" sz="3200" dirty="0">
                <a:solidFill>
                  <a:srgbClr val="0000CC"/>
                </a:solidFill>
                <a:latin typeface="David" pitchFamily="34" charset="-79"/>
                <a:cs typeface="David" pitchFamily="34" charset="-79"/>
              </a:rPr>
              <a:t>1 Peter 5:6-9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562600" y="0"/>
            <a:ext cx="5105400" cy="6477000"/>
          </a:xfrm>
        </p:spPr>
        <p:txBody>
          <a:bodyPr>
            <a:normAutofit/>
          </a:bodyPr>
          <a:lstStyle/>
          <a:p>
            <a:pPr algn="ctr"/>
            <a:r>
              <a:rPr lang="en-US" sz="2800" dirty="0">
                <a:solidFill>
                  <a:schemeClr val="bg1"/>
                </a:solidFill>
                <a:latin typeface="David" pitchFamily="34" charset="-79"/>
                <a:cs typeface="David" pitchFamily="34" charset="-79"/>
              </a:rPr>
              <a:t>Disrupt The Worship Service Of The Saints.</a:t>
            </a:r>
          </a:p>
          <a:p>
            <a:pPr algn="ctr"/>
            <a:endParaRPr lang="en-US" sz="2800" dirty="0">
              <a:solidFill>
                <a:schemeClr val="bg1"/>
              </a:solidFill>
              <a:latin typeface="David" pitchFamily="34" charset="-79"/>
              <a:cs typeface="David" pitchFamily="34" charset="-79"/>
            </a:endParaRPr>
          </a:p>
          <a:p>
            <a:pPr algn="ctr">
              <a:buNone/>
            </a:pPr>
            <a:r>
              <a:rPr lang="en-US" sz="2800" b="1" u="sng" dirty="0">
                <a:latin typeface="David" pitchFamily="34" charset="-79"/>
                <a:cs typeface="David" pitchFamily="34" charset="-79"/>
              </a:rPr>
              <a:t>Why?</a:t>
            </a:r>
            <a:endParaRPr lang="en-US" sz="2800" dirty="0">
              <a:solidFill>
                <a:srgbClr val="0000CC"/>
              </a:solidFill>
              <a:latin typeface="David" pitchFamily="34" charset="-79"/>
              <a:cs typeface="David" pitchFamily="34" charset="-79"/>
            </a:endParaRPr>
          </a:p>
          <a:p>
            <a:pPr algn="ctr"/>
            <a:r>
              <a:rPr lang="en-US" sz="2800" dirty="0">
                <a:solidFill>
                  <a:srgbClr val="0000CC"/>
                </a:solidFill>
                <a:latin typeface="David" pitchFamily="34" charset="-79"/>
                <a:cs typeface="David" pitchFamily="34" charset="-79"/>
              </a:rPr>
              <a:t>To Keep Sinners From Hearing The Truth. </a:t>
            </a:r>
          </a:p>
          <a:p>
            <a:pPr algn="ctr"/>
            <a:endParaRPr lang="en-US" sz="2800" dirty="0">
              <a:solidFill>
                <a:srgbClr val="0000CC"/>
              </a:solidFill>
              <a:latin typeface="David" pitchFamily="34" charset="-79"/>
              <a:cs typeface="David" pitchFamily="34" charset="-79"/>
            </a:endParaRPr>
          </a:p>
          <a:p>
            <a:pPr algn="ctr">
              <a:buNone/>
            </a:pPr>
            <a:r>
              <a:rPr lang="en-US" sz="2800" b="1" u="sng" dirty="0">
                <a:latin typeface="David" pitchFamily="34" charset="-79"/>
                <a:cs typeface="David" pitchFamily="34" charset="-79"/>
              </a:rPr>
              <a:t>How?</a:t>
            </a:r>
          </a:p>
          <a:p>
            <a:pPr algn="ctr"/>
            <a:r>
              <a:rPr lang="en-US" sz="2800" dirty="0">
                <a:solidFill>
                  <a:srgbClr val="0000CC"/>
                </a:solidFill>
                <a:latin typeface="David" pitchFamily="34" charset="-79"/>
                <a:cs typeface="David" pitchFamily="34" charset="-79"/>
              </a:rPr>
              <a:t>Whispering, Passing Notes, Texting, Etc. </a:t>
            </a:r>
          </a:p>
          <a:p>
            <a:pPr algn="ctr"/>
            <a:r>
              <a:rPr lang="en-US" sz="2800" dirty="0">
                <a:solidFill>
                  <a:schemeClr val="bg1"/>
                </a:solidFill>
                <a:latin typeface="David" pitchFamily="34" charset="-79"/>
                <a:cs typeface="David" pitchFamily="34" charset="-79"/>
              </a:rPr>
              <a:t>Coming In Late. </a:t>
            </a:r>
          </a:p>
          <a:p>
            <a:pPr algn="ctr"/>
            <a:endParaRPr lang="en-US" sz="2800" dirty="0">
              <a:solidFill>
                <a:srgbClr val="0000CC"/>
              </a:solidFill>
              <a:latin typeface="David" pitchFamily="34" charset="-79"/>
              <a:cs typeface="David" pitchFamily="34" charset="-79"/>
            </a:endParaRPr>
          </a:p>
        </p:txBody>
      </p:sp>
      <p:sp>
        <p:nvSpPr>
          <p:cNvPr id="9" name="Title 1"/>
          <p:cNvSpPr txBox="1">
            <a:spLocks/>
          </p:cNvSpPr>
          <p:nvPr/>
        </p:nvSpPr>
        <p:spPr>
          <a:xfrm>
            <a:off x="1524000" y="3124200"/>
            <a:ext cx="1371600" cy="1981200"/>
          </a:xfrm>
          <a:prstGeom prst="rect">
            <a:avLst/>
          </a:prstGeom>
        </p:spPr>
        <p:txBody>
          <a:bodyPr vert="horz" lIns="91440" tIns="45720" rIns="91440" bIns="45720" rtlCol="0" anchor="ctr">
            <a:noAutofit/>
          </a:bodyPr>
          <a:lstStyle/>
          <a:p>
            <a:pPr algn="ctr">
              <a:spcBef>
                <a:spcPct val="0"/>
              </a:spcBef>
              <a:defRPr/>
            </a:pPr>
            <a:r>
              <a:rPr lang="en-US" sz="2400" b="1" dirty="0">
                <a:latin typeface="Monotype Corsiva" pitchFamily="66" charset="0"/>
                <a:ea typeface="+mj-ea"/>
                <a:cs typeface="+mj-cs"/>
              </a:rPr>
              <a:t>The Devil </a:t>
            </a:r>
            <a:br>
              <a:rPr lang="en-US" sz="2400" b="1" dirty="0">
                <a:latin typeface="Monotype Corsiva" pitchFamily="66" charset="0"/>
                <a:ea typeface="+mj-ea"/>
                <a:cs typeface="+mj-cs"/>
              </a:rPr>
            </a:br>
            <a:r>
              <a:rPr lang="en-US" sz="2400" b="1" dirty="0">
                <a:latin typeface="Monotype Corsiva" pitchFamily="66" charset="0"/>
                <a:ea typeface="+mj-ea"/>
                <a:cs typeface="+mj-cs"/>
              </a:rPr>
              <a:t>As A </a:t>
            </a:r>
            <a:br>
              <a:rPr lang="en-US" sz="2400" b="1" dirty="0">
                <a:latin typeface="Monotype Corsiva" pitchFamily="66" charset="0"/>
                <a:ea typeface="+mj-ea"/>
                <a:cs typeface="+mj-cs"/>
              </a:rPr>
            </a:br>
            <a:r>
              <a:rPr lang="en-US" sz="2400" b="1" dirty="0">
                <a:latin typeface="Monotype Corsiva" pitchFamily="66" charset="0"/>
                <a:ea typeface="+mj-ea"/>
                <a:cs typeface="+mj-cs"/>
              </a:rPr>
              <a:t>Roaring Lion</a:t>
            </a:r>
          </a:p>
        </p:txBody>
      </p:sp>
      <p:sp>
        <p:nvSpPr>
          <p:cNvPr id="10" name="Subtitle 2"/>
          <p:cNvSpPr txBox="1">
            <a:spLocks/>
          </p:cNvSpPr>
          <p:nvPr/>
        </p:nvSpPr>
        <p:spPr>
          <a:xfrm>
            <a:off x="1524000" y="4876800"/>
            <a:ext cx="1447800" cy="304800"/>
          </a:xfrm>
          <a:prstGeom prst="rect">
            <a:avLst/>
          </a:prstGeom>
        </p:spPr>
        <p:txBody>
          <a:bodyPr vert="horz" lIns="91440" tIns="45720" rIns="91440" bIns="45720" rtlCol="0">
            <a:normAutofit fontScale="47500" lnSpcReduction="20000"/>
          </a:bodyPr>
          <a:lstStyle/>
          <a:p>
            <a:pPr marL="342900" indent="-342900" algn="ctr">
              <a:spcBef>
                <a:spcPct val="20000"/>
              </a:spcBef>
              <a:defRPr/>
            </a:pPr>
            <a:r>
              <a:rPr lang="en-US" sz="3200" dirty="0">
                <a:solidFill>
                  <a:srgbClr val="0000CC"/>
                </a:solidFill>
                <a:latin typeface="David" pitchFamily="34" charset="-79"/>
                <a:cs typeface="David" pitchFamily="34" charset="-79"/>
              </a:rPr>
              <a:t>1 Peter 5:6-9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562600" y="0"/>
            <a:ext cx="5105400" cy="6477000"/>
          </a:xfrm>
        </p:spPr>
        <p:txBody>
          <a:bodyPr>
            <a:normAutofit/>
          </a:bodyPr>
          <a:lstStyle/>
          <a:p>
            <a:pPr algn="ctr">
              <a:buNone/>
            </a:pPr>
            <a:r>
              <a:rPr lang="en-US" b="1" u="sng" dirty="0">
                <a:solidFill>
                  <a:schemeClr val="bg1"/>
                </a:solidFill>
                <a:latin typeface="David" pitchFamily="34" charset="-79"/>
                <a:cs typeface="David" pitchFamily="34" charset="-79"/>
              </a:rPr>
              <a:t>He Will Strive To Cause Trouble &amp; Division.</a:t>
            </a:r>
          </a:p>
          <a:p>
            <a:pPr algn="ctr"/>
            <a:endParaRPr lang="en-US" dirty="0">
              <a:solidFill>
                <a:schemeClr val="bg1"/>
              </a:solidFill>
              <a:latin typeface="David" pitchFamily="34" charset="-79"/>
              <a:cs typeface="David" pitchFamily="34" charset="-79"/>
            </a:endParaRPr>
          </a:p>
          <a:p>
            <a:pPr algn="ctr"/>
            <a:r>
              <a:rPr lang="en-US" sz="4000" dirty="0">
                <a:latin typeface="David" pitchFamily="34" charset="-79"/>
                <a:cs typeface="David" pitchFamily="34" charset="-79"/>
              </a:rPr>
              <a:t>How?</a:t>
            </a:r>
          </a:p>
          <a:p>
            <a:pPr lvl="1" algn="ctr"/>
            <a:r>
              <a:rPr lang="en-US" sz="3600" dirty="0">
                <a:solidFill>
                  <a:srgbClr val="0000CC"/>
                </a:solidFill>
                <a:latin typeface="David" pitchFamily="34" charset="-79"/>
                <a:cs typeface="David" pitchFamily="34" charset="-79"/>
              </a:rPr>
              <a:t>Gossip.</a:t>
            </a:r>
          </a:p>
          <a:p>
            <a:pPr lvl="1" algn="ctr"/>
            <a:r>
              <a:rPr lang="en-US" sz="3600" dirty="0">
                <a:latin typeface="David" pitchFamily="34" charset="-79"/>
                <a:cs typeface="David" pitchFamily="34" charset="-79"/>
              </a:rPr>
              <a:t>Self Willed.</a:t>
            </a:r>
          </a:p>
          <a:p>
            <a:pPr lvl="1" algn="ctr"/>
            <a:r>
              <a:rPr lang="en-US" sz="3600" dirty="0">
                <a:solidFill>
                  <a:srgbClr val="0000CC"/>
                </a:solidFill>
                <a:latin typeface="David" pitchFamily="34" charset="-79"/>
                <a:cs typeface="David" pitchFamily="34" charset="-79"/>
              </a:rPr>
              <a:t>Fault Finding.</a:t>
            </a:r>
          </a:p>
          <a:p>
            <a:pPr lvl="1" algn="ctr"/>
            <a:r>
              <a:rPr lang="en-US" sz="3600" dirty="0">
                <a:solidFill>
                  <a:schemeClr val="bg1"/>
                </a:solidFill>
                <a:latin typeface="David" pitchFamily="34" charset="-79"/>
                <a:cs typeface="David" pitchFamily="34" charset="-79"/>
              </a:rPr>
              <a:t>Always Criticizing What Others Do. </a:t>
            </a:r>
          </a:p>
          <a:p>
            <a:pPr algn="ctr"/>
            <a:endParaRPr lang="en-US" sz="2800" dirty="0">
              <a:solidFill>
                <a:srgbClr val="0000CC"/>
              </a:solidFill>
              <a:latin typeface="David" pitchFamily="34" charset="-79"/>
              <a:cs typeface="David" pitchFamily="34" charset="-79"/>
            </a:endParaRPr>
          </a:p>
        </p:txBody>
      </p:sp>
      <p:sp>
        <p:nvSpPr>
          <p:cNvPr id="9" name="Title 1"/>
          <p:cNvSpPr txBox="1">
            <a:spLocks/>
          </p:cNvSpPr>
          <p:nvPr/>
        </p:nvSpPr>
        <p:spPr>
          <a:xfrm>
            <a:off x="1524000" y="3124200"/>
            <a:ext cx="1371600" cy="1981200"/>
          </a:xfrm>
          <a:prstGeom prst="rect">
            <a:avLst/>
          </a:prstGeom>
        </p:spPr>
        <p:txBody>
          <a:bodyPr vert="horz" lIns="91440" tIns="45720" rIns="91440" bIns="45720" rtlCol="0" anchor="ctr">
            <a:noAutofit/>
          </a:bodyPr>
          <a:lstStyle/>
          <a:p>
            <a:pPr algn="ctr">
              <a:spcBef>
                <a:spcPct val="0"/>
              </a:spcBef>
              <a:defRPr/>
            </a:pPr>
            <a:r>
              <a:rPr lang="en-US" sz="2400" b="1" dirty="0">
                <a:latin typeface="Monotype Corsiva" pitchFamily="66" charset="0"/>
                <a:ea typeface="+mj-ea"/>
                <a:cs typeface="+mj-cs"/>
              </a:rPr>
              <a:t>The Devil </a:t>
            </a:r>
            <a:br>
              <a:rPr lang="en-US" sz="2400" b="1" dirty="0">
                <a:latin typeface="Monotype Corsiva" pitchFamily="66" charset="0"/>
                <a:ea typeface="+mj-ea"/>
                <a:cs typeface="+mj-cs"/>
              </a:rPr>
            </a:br>
            <a:r>
              <a:rPr lang="en-US" sz="2400" b="1" dirty="0">
                <a:latin typeface="Monotype Corsiva" pitchFamily="66" charset="0"/>
                <a:ea typeface="+mj-ea"/>
                <a:cs typeface="+mj-cs"/>
              </a:rPr>
              <a:t>As A </a:t>
            </a:r>
            <a:br>
              <a:rPr lang="en-US" sz="2400" b="1" dirty="0">
                <a:latin typeface="Monotype Corsiva" pitchFamily="66" charset="0"/>
                <a:ea typeface="+mj-ea"/>
                <a:cs typeface="+mj-cs"/>
              </a:rPr>
            </a:br>
            <a:r>
              <a:rPr lang="en-US" sz="2400" b="1" dirty="0">
                <a:latin typeface="Monotype Corsiva" pitchFamily="66" charset="0"/>
                <a:ea typeface="+mj-ea"/>
                <a:cs typeface="+mj-cs"/>
              </a:rPr>
              <a:t>Roaring Lion</a:t>
            </a:r>
          </a:p>
        </p:txBody>
      </p:sp>
      <p:sp>
        <p:nvSpPr>
          <p:cNvPr id="10" name="Subtitle 2"/>
          <p:cNvSpPr txBox="1">
            <a:spLocks/>
          </p:cNvSpPr>
          <p:nvPr/>
        </p:nvSpPr>
        <p:spPr>
          <a:xfrm>
            <a:off x="1524000" y="4876800"/>
            <a:ext cx="1447800" cy="304800"/>
          </a:xfrm>
          <a:prstGeom prst="rect">
            <a:avLst/>
          </a:prstGeom>
        </p:spPr>
        <p:txBody>
          <a:bodyPr vert="horz" lIns="91440" tIns="45720" rIns="91440" bIns="45720" rtlCol="0">
            <a:normAutofit fontScale="47500" lnSpcReduction="20000"/>
          </a:bodyPr>
          <a:lstStyle/>
          <a:p>
            <a:pPr marL="342900" indent="-342900" algn="ctr">
              <a:spcBef>
                <a:spcPct val="20000"/>
              </a:spcBef>
              <a:defRPr/>
            </a:pPr>
            <a:r>
              <a:rPr lang="en-US" sz="3200" dirty="0">
                <a:solidFill>
                  <a:srgbClr val="0000CC"/>
                </a:solidFill>
                <a:latin typeface="David" pitchFamily="34" charset="-79"/>
                <a:cs typeface="David" pitchFamily="34" charset="-79"/>
              </a:rPr>
              <a:t>1 Peter 5:6-9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562600" y="0"/>
            <a:ext cx="5105400" cy="6858000"/>
          </a:xfrm>
        </p:spPr>
        <p:txBody>
          <a:bodyPr>
            <a:normAutofit fontScale="85000" lnSpcReduction="10000"/>
          </a:bodyPr>
          <a:lstStyle/>
          <a:p>
            <a:pPr algn="ctr">
              <a:buNone/>
            </a:pPr>
            <a:r>
              <a:rPr lang="en-US" sz="3600" b="1" u="sng" dirty="0">
                <a:solidFill>
                  <a:schemeClr val="bg1"/>
                </a:solidFill>
                <a:latin typeface="David" pitchFamily="34" charset="-79"/>
                <a:cs typeface="David" pitchFamily="34" charset="-79"/>
              </a:rPr>
              <a:t>Conclusion</a:t>
            </a:r>
          </a:p>
          <a:p>
            <a:pPr algn="ctr">
              <a:buNone/>
            </a:pPr>
            <a:endParaRPr lang="en-US" sz="3600" b="1" u="sng" dirty="0">
              <a:solidFill>
                <a:schemeClr val="bg1"/>
              </a:solidFill>
              <a:latin typeface="David" pitchFamily="34" charset="-79"/>
              <a:cs typeface="David" pitchFamily="34" charset="-79"/>
            </a:endParaRPr>
          </a:p>
          <a:p>
            <a:pPr algn="ctr">
              <a:buNone/>
            </a:pPr>
            <a:endParaRPr lang="en-US" sz="2000" dirty="0">
              <a:solidFill>
                <a:srgbClr val="0000CC"/>
              </a:solidFill>
              <a:latin typeface="David" pitchFamily="34" charset="-79"/>
              <a:cs typeface="David" pitchFamily="34" charset="-79"/>
            </a:endParaRPr>
          </a:p>
          <a:p>
            <a:pPr algn="ctr"/>
            <a:r>
              <a:rPr lang="en-US" dirty="0">
                <a:latin typeface="David" pitchFamily="34" charset="-79"/>
                <a:cs typeface="David" pitchFamily="34" charset="-79"/>
              </a:rPr>
              <a:t>1 Peter 5:8</a:t>
            </a:r>
          </a:p>
          <a:p>
            <a:pPr algn="ctr">
              <a:buNone/>
            </a:pPr>
            <a:r>
              <a:rPr lang="en-US" dirty="0">
                <a:latin typeface="David" pitchFamily="34" charset="-79"/>
                <a:cs typeface="David" pitchFamily="34" charset="-79"/>
              </a:rPr>
              <a:t>“Be sober, be vigilant, because your adversary the devil, as a roaring lion, </a:t>
            </a:r>
            <a:r>
              <a:rPr lang="en-US" dirty="0" err="1">
                <a:latin typeface="David" pitchFamily="34" charset="-79"/>
                <a:cs typeface="David" pitchFamily="34" charset="-79"/>
              </a:rPr>
              <a:t>walketh</a:t>
            </a:r>
            <a:r>
              <a:rPr lang="en-US" dirty="0">
                <a:latin typeface="David" pitchFamily="34" charset="-79"/>
                <a:cs typeface="David" pitchFamily="34" charset="-79"/>
              </a:rPr>
              <a:t> about, seeking whom he may devour”</a:t>
            </a:r>
          </a:p>
          <a:p>
            <a:pPr algn="ctr">
              <a:buNone/>
            </a:pPr>
            <a:endParaRPr lang="en-US" dirty="0">
              <a:solidFill>
                <a:srgbClr val="0000CC"/>
              </a:solidFill>
              <a:latin typeface="David" pitchFamily="34" charset="-79"/>
              <a:cs typeface="David" pitchFamily="34" charset="-79"/>
            </a:endParaRPr>
          </a:p>
          <a:p>
            <a:pPr algn="ctr">
              <a:buNone/>
            </a:pPr>
            <a:endParaRPr lang="en-US" dirty="0">
              <a:solidFill>
                <a:srgbClr val="0000CC"/>
              </a:solidFill>
              <a:latin typeface="David" pitchFamily="34" charset="-79"/>
              <a:cs typeface="David" pitchFamily="34" charset="-79"/>
            </a:endParaRPr>
          </a:p>
          <a:p>
            <a:pPr algn="ctr"/>
            <a:r>
              <a:rPr lang="en-US" dirty="0">
                <a:solidFill>
                  <a:srgbClr val="0000CC"/>
                </a:solidFill>
                <a:latin typeface="David" pitchFamily="34" charset="-79"/>
                <a:cs typeface="David" pitchFamily="34" charset="-79"/>
              </a:rPr>
              <a:t>Luke 8:15</a:t>
            </a:r>
          </a:p>
          <a:p>
            <a:pPr algn="ctr">
              <a:buNone/>
            </a:pPr>
            <a:r>
              <a:rPr lang="en-US" dirty="0">
                <a:solidFill>
                  <a:schemeClr val="bg1"/>
                </a:solidFill>
                <a:latin typeface="David" pitchFamily="34" charset="-79"/>
                <a:cs typeface="David" pitchFamily="34" charset="-79"/>
              </a:rPr>
              <a:t>	“But the seed in the good soil, these are the ones who have heard the word in an honest and good heart, and hold it fast, and bear fruit with perseverance”</a:t>
            </a:r>
          </a:p>
        </p:txBody>
      </p:sp>
      <p:sp>
        <p:nvSpPr>
          <p:cNvPr id="9" name="Title 1"/>
          <p:cNvSpPr txBox="1">
            <a:spLocks/>
          </p:cNvSpPr>
          <p:nvPr/>
        </p:nvSpPr>
        <p:spPr>
          <a:xfrm>
            <a:off x="1524000" y="3124200"/>
            <a:ext cx="1371600" cy="1981200"/>
          </a:xfrm>
          <a:prstGeom prst="rect">
            <a:avLst/>
          </a:prstGeom>
        </p:spPr>
        <p:txBody>
          <a:bodyPr vert="horz" lIns="91440" tIns="45720" rIns="91440" bIns="45720" rtlCol="0" anchor="ctr">
            <a:noAutofit/>
          </a:bodyPr>
          <a:lstStyle/>
          <a:p>
            <a:pPr algn="ctr">
              <a:spcBef>
                <a:spcPct val="0"/>
              </a:spcBef>
              <a:defRPr/>
            </a:pPr>
            <a:r>
              <a:rPr lang="en-US" sz="2400" b="1" dirty="0">
                <a:latin typeface="Monotype Corsiva" pitchFamily="66" charset="0"/>
                <a:ea typeface="+mj-ea"/>
                <a:cs typeface="+mj-cs"/>
              </a:rPr>
              <a:t>The Devil </a:t>
            </a:r>
            <a:br>
              <a:rPr lang="en-US" sz="2400" b="1" dirty="0">
                <a:latin typeface="Monotype Corsiva" pitchFamily="66" charset="0"/>
                <a:ea typeface="+mj-ea"/>
                <a:cs typeface="+mj-cs"/>
              </a:rPr>
            </a:br>
            <a:r>
              <a:rPr lang="en-US" sz="2400" b="1" dirty="0">
                <a:latin typeface="Monotype Corsiva" pitchFamily="66" charset="0"/>
                <a:ea typeface="+mj-ea"/>
                <a:cs typeface="+mj-cs"/>
              </a:rPr>
              <a:t>As A </a:t>
            </a:r>
            <a:br>
              <a:rPr lang="en-US" sz="2400" b="1" dirty="0">
                <a:latin typeface="Monotype Corsiva" pitchFamily="66" charset="0"/>
                <a:ea typeface="+mj-ea"/>
                <a:cs typeface="+mj-cs"/>
              </a:rPr>
            </a:br>
            <a:r>
              <a:rPr lang="en-US" sz="2400" b="1" dirty="0">
                <a:latin typeface="Monotype Corsiva" pitchFamily="66" charset="0"/>
                <a:ea typeface="+mj-ea"/>
                <a:cs typeface="+mj-cs"/>
              </a:rPr>
              <a:t>Roaring Lion</a:t>
            </a:r>
          </a:p>
        </p:txBody>
      </p:sp>
      <p:sp>
        <p:nvSpPr>
          <p:cNvPr id="10" name="Subtitle 2"/>
          <p:cNvSpPr txBox="1">
            <a:spLocks/>
          </p:cNvSpPr>
          <p:nvPr/>
        </p:nvSpPr>
        <p:spPr>
          <a:xfrm>
            <a:off x="1524000" y="4876800"/>
            <a:ext cx="1447800" cy="304800"/>
          </a:xfrm>
          <a:prstGeom prst="rect">
            <a:avLst/>
          </a:prstGeom>
        </p:spPr>
        <p:txBody>
          <a:bodyPr vert="horz" lIns="91440" tIns="45720" rIns="91440" bIns="45720" rtlCol="0">
            <a:normAutofit fontScale="47500" lnSpcReduction="20000"/>
          </a:bodyPr>
          <a:lstStyle/>
          <a:p>
            <a:pPr marL="342900" indent="-342900" algn="ctr">
              <a:spcBef>
                <a:spcPct val="20000"/>
              </a:spcBef>
              <a:defRPr/>
            </a:pPr>
            <a:r>
              <a:rPr lang="en-US" sz="3200" dirty="0">
                <a:solidFill>
                  <a:srgbClr val="0000CC"/>
                </a:solidFill>
                <a:latin typeface="David" pitchFamily="34" charset="-79"/>
                <a:cs typeface="David" pitchFamily="34" charset="-79"/>
              </a:rPr>
              <a:t>1 Peter 5:6-9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337</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David</vt:lpstr>
      <vt:lpstr>Monotype Corsiva</vt:lpstr>
      <vt:lpstr>Office Theme</vt:lpstr>
      <vt:lpstr>The Devil  As A  Roaring Lion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Keith Lambert</dc:creator>
  <cp:lastModifiedBy>Stan Cox</cp:lastModifiedBy>
  <cp:revision>3</cp:revision>
  <dcterms:created xsi:type="dcterms:W3CDTF">2015-08-30T02:55:16Z</dcterms:created>
  <dcterms:modified xsi:type="dcterms:W3CDTF">2018-11-07T22:31:52Z</dcterms:modified>
</cp:coreProperties>
</file>