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2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8CFE9-CABC-4F9A-8C65-6698C8C02F07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49CBF-AC55-4355-82F1-28104C079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49CBF-AC55-4355-82F1-28104C079C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49CBF-AC55-4355-82F1-28104C079C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49CBF-AC55-4355-82F1-28104C079C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49CBF-AC55-4355-82F1-28104C079C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49CBF-AC55-4355-82F1-28104C079C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49CBF-AC55-4355-82F1-28104C079C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5D353BC-8866-482A-A048-1D91E4EA4346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769278F-E30E-4B2A-959E-5AFA7AB28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53BC-8866-482A-A048-1D91E4EA4346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278F-E30E-4B2A-959E-5AFA7AB28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53BC-8866-482A-A048-1D91E4EA4346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278F-E30E-4B2A-959E-5AFA7AB28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D353BC-8866-482A-A048-1D91E4EA4346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69278F-E30E-4B2A-959E-5AFA7AB28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5D353BC-8866-482A-A048-1D91E4EA4346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769278F-E30E-4B2A-959E-5AFA7AB28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53BC-8866-482A-A048-1D91E4EA4346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278F-E30E-4B2A-959E-5AFA7AB28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53BC-8866-482A-A048-1D91E4EA4346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278F-E30E-4B2A-959E-5AFA7AB28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D353BC-8866-482A-A048-1D91E4EA4346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69278F-E30E-4B2A-959E-5AFA7AB28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53BC-8866-482A-A048-1D91E4EA4346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278F-E30E-4B2A-959E-5AFA7AB28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D353BC-8866-482A-A048-1D91E4EA4346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69278F-E30E-4B2A-959E-5AFA7AB28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D353BC-8866-482A-A048-1D91E4EA4346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69278F-E30E-4B2A-959E-5AFA7AB28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5D353BC-8866-482A-A048-1D91E4EA4346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69278F-E30E-4B2A-959E-5AFA7AB28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  <a:latin typeface="Arial Black" pitchFamily="34" charset="0"/>
              </a:rPr>
              <a:t>DESENSITIZED!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Arial Black" pitchFamily="34" charset="0"/>
              </a:rPr>
              <a:t>DESENSITIZED!</a:t>
            </a:r>
            <a:endParaRPr lang="en-US" sz="48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 </a:t>
            </a:r>
            <a:r>
              <a:rPr lang="en-US" sz="3600" dirty="0" smtClean="0">
                <a:latin typeface="Arial Black" pitchFamily="34" charset="0"/>
              </a:rPr>
              <a:t>God's people can (are becoming, already are) desensitized to sin</a:t>
            </a:r>
          </a:p>
          <a:p>
            <a:r>
              <a:rPr lang="en-US" sz="3600" dirty="0" smtClean="0">
                <a:latin typeface="Arial Black" pitchFamily="34" charset="0"/>
              </a:rPr>
              <a:t> Souls are being lost! - </a:t>
            </a:r>
            <a:r>
              <a:rPr lang="en-US" sz="3600" dirty="0" err="1" smtClean="0">
                <a:latin typeface="Arial Black" pitchFamily="34" charset="0"/>
              </a:rPr>
              <a:t>Jer</a:t>
            </a:r>
            <a:r>
              <a:rPr lang="en-US" sz="3600" dirty="0" smtClean="0">
                <a:latin typeface="Arial Black" pitchFamily="34" charset="0"/>
              </a:rPr>
              <a:t> 6:15; 1Tim 4:2; Heb 3:12-13</a:t>
            </a:r>
          </a:p>
          <a:p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1219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Arial Black" pitchFamily="34" charset="0"/>
              </a:rPr>
              <a:t>I. WHY DO WE BECOME </a:t>
            </a:r>
            <a:br>
              <a:rPr lang="en-US" sz="28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Arial Black" pitchFamily="34" charset="0"/>
              </a:rPr>
              <a:t>DESENSITIZED TO SIN &amp; ERROR?</a:t>
            </a: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153400" cy="571500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2800" b="1" u="sng" dirty="0" smtClean="0">
                <a:latin typeface="Arial Black" pitchFamily="34" charset="0"/>
              </a:rPr>
              <a:t>Lack of Knowledge </a:t>
            </a:r>
            <a:r>
              <a:rPr lang="en-US" sz="2800" b="1" dirty="0" smtClean="0">
                <a:latin typeface="Arial Black" pitchFamily="34" charset="0"/>
              </a:rPr>
              <a:t>- Heb 4:6 (Eph 4:20-21; Heb 5:12-14)</a:t>
            </a:r>
          </a:p>
          <a:p>
            <a:pPr marL="514350" indent="-514350">
              <a:buAutoNum type="alphaUcPeriod"/>
            </a:pPr>
            <a:r>
              <a:rPr lang="en-US" sz="2800" b="1" u="sng" dirty="0" smtClean="0">
                <a:latin typeface="Arial Black" pitchFamily="34" charset="0"/>
              </a:rPr>
              <a:t>Fail to Put Off the Old Man </a:t>
            </a:r>
            <a:r>
              <a:rPr lang="en-US" sz="2800" b="1" dirty="0" smtClean="0">
                <a:latin typeface="Arial Black" pitchFamily="34" charset="0"/>
              </a:rPr>
              <a:t>- Eph 4:17-24 (Rom 12:1-2)</a:t>
            </a:r>
          </a:p>
          <a:p>
            <a:pPr marL="514350" indent="-514350">
              <a:buAutoNum type="alphaUcPeriod"/>
            </a:pPr>
            <a:r>
              <a:rPr lang="en-US" sz="2800" b="1" u="sng" dirty="0" smtClean="0">
                <a:latin typeface="Arial Black" pitchFamily="34" charset="0"/>
              </a:rPr>
              <a:t>Influence of Worldly People &amp; Things </a:t>
            </a:r>
            <a:r>
              <a:rPr lang="en-US" sz="2800" b="1" dirty="0" smtClean="0">
                <a:latin typeface="Arial Black" pitchFamily="34" charset="0"/>
              </a:rPr>
              <a:t>- 1Cor 15:33 (</a:t>
            </a:r>
            <a:r>
              <a:rPr lang="en-US" sz="2800" b="1" dirty="0" err="1" smtClean="0">
                <a:latin typeface="Arial Black" pitchFamily="34" charset="0"/>
              </a:rPr>
              <a:t>Prov</a:t>
            </a:r>
            <a:r>
              <a:rPr lang="en-US" sz="2800" b="1" dirty="0" smtClean="0">
                <a:latin typeface="Arial Black" pitchFamily="34" charset="0"/>
              </a:rPr>
              <a:t> 6:27) (Heb 3:13; 1Jn 2:15)</a:t>
            </a:r>
          </a:p>
          <a:p>
            <a:pPr marL="514350" indent="-514350">
              <a:buAutoNum type="alphaUcPeriod"/>
            </a:pPr>
            <a:r>
              <a:rPr lang="en-US" sz="2800" b="1" u="sng" dirty="0" smtClean="0">
                <a:latin typeface="Arial Black" pitchFamily="34" charset="0"/>
              </a:rPr>
              <a:t>Complacency Toward God's Will in Our Lives </a:t>
            </a:r>
            <a:r>
              <a:rPr lang="en-US" sz="2800" b="1" dirty="0" smtClean="0">
                <a:latin typeface="Arial Black" pitchFamily="34" charset="0"/>
              </a:rPr>
              <a:t>- </a:t>
            </a:r>
            <a:r>
              <a:rPr lang="en-US" sz="2800" b="1" dirty="0" err="1" smtClean="0">
                <a:latin typeface="Arial Black" pitchFamily="34" charset="0"/>
              </a:rPr>
              <a:t>Zeph</a:t>
            </a:r>
            <a:r>
              <a:rPr lang="en-US" sz="2800" b="1" dirty="0" smtClean="0">
                <a:latin typeface="Arial Black" pitchFamily="34" charset="0"/>
              </a:rPr>
              <a:t> 1:12 (Rom 13:11-12)</a:t>
            </a:r>
          </a:p>
          <a:p>
            <a:pPr marL="514350" indent="-514350">
              <a:buAutoNum type="alphaUcPeriod"/>
            </a:pPr>
            <a:r>
              <a:rPr lang="en-US" sz="2800" b="1" u="sng" dirty="0" smtClean="0">
                <a:latin typeface="Arial Black" pitchFamily="34" charset="0"/>
              </a:rPr>
              <a:t>Obstinate Rebellion Against the Will of God</a:t>
            </a:r>
            <a:r>
              <a:rPr lang="en-US" sz="2800" b="1" dirty="0" smtClean="0">
                <a:latin typeface="Arial Black" pitchFamily="34" charset="0"/>
              </a:rPr>
              <a:t> - Heb 3:7-11; 10:26-27 (Heb 10:31; </a:t>
            </a:r>
            <a:r>
              <a:rPr lang="en-US" sz="2800" b="1" dirty="0" err="1" smtClean="0">
                <a:latin typeface="Arial Black" pitchFamily="34" charset="0"/>
              </a:rPr>
              <a:t>Prov</a:t>
            </a:r>
            <a:r>
              <a:rPr lang="en-US" sz="2800" b="1" dirty="0" smtClean="0">
                <a:latin typeface="Arial Black" pitchFamily="34" charset="0"/>
              </a:rPr>
              <a:t> 1:7; 9:10)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</a:rPr>
              <a:t>II. RENEW SENSITIVITY TOWARD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153400" cy="563575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800" b="1" dirty="0" smtClean="0">
                <a:latin typeface="Arial Black" pitchFamily="34" charset="0"/>
              </a:rPr>
              <a:t>A. </a:t>
            </a:r>
            <a:r>
              <a:rPr lang="en-US" sz="2800" b="1" u="sng" dirty="0" smtClean="0">
                <a:latin typeface="Arial Black" pitchFamily="34" charset="0"/>
              </a:rPr>
              <a:t>Immodest Dress </a:t>
            </a:r>
            <a:r>
              <a:rPr lang="en-US" sz="2800" b="1" dirty="0" smtClean="0">
                <a:latin typeface="Arial Black" pitchFamily="34" charset="0"/>
              </a:rPr>
              <a:t>- 1Tim 2:9-10; cf. </a:t>
            </a:r>
            <a:r>
              <a:rPr lang="en-US" sz="2800" b="1" dirty="0" err="1" smtClean="0">
                <a:latin typeface="Arial Black" pitchFamily="34" charset="0"/>
              </a:rPr>
              <a:t>Prov</a:t>
            </a:r>
            <a:r>
              <a:rPr lang="en-US" sz="2800" b="1" dirty="0" smtClean="0">
                <a:latin typeface="Arial Black" pitchFamily="34" charset="0"/>
              </a:rPr>
              <a:t> 7:10; </a:t>
            </a:r>
            <a:r>
              <a:rPr lang="en-US" sz="2800" b="1" dirty="0" err="1" smtClean="0">
                <a:latin typeface="Arial Black" pitchFamily="34" charset="0"/>
              </a:rPr>
              <a:t>Jer</a:t>
            </a:r>
            <a:r>
              <a:rPr lang="en-US" sz="2800" b="1" dirty="0" smtClean="0">
                <a:latin typeface="Arial Black" pitchFamily="34" charset="0"/>
              </a:rPr>
              <a:t> 8:12</a:t>
            </a:r>
          </a:p>
          <a:p>
            <a:pPr marL="457200" indent="-457200">
              <a:buNone/>
            </a:pPr>
            <a:r>
              <a:rPr lang="en-US" sz="2800" b="1" dirty="0" smtClean="0">
                <a:latin typeface="Arial Black" pitchFamily="34" charset="0"/>
              </a:rPr>
              <a:t>   1. Modest (</a:t>
            </a:r>
            <a:r>
              <a:rPr lang="en-US" sz="2800" b="1" dirty="0" err="1" smtClean="0">
                <a:latin typeface="Arial Black" pitchFamily="34" charset="0"/>
              </a:rPr>
              <a:t>kosmios</a:t>
            </a:r>
            <a:r>
              <a:rPr lang="en-US" sz="2800" b="1" dirty="0" smtClean="0">
                <a:latin typeface="Arial Black" pitchFamily="34" charset="0"/>
              </a:rPr>
              <a:t>) - "</a:t>
            </a:r>
            <a:r>
              <a:rPr lang="en-US" sz="2800" b="1" dirty="0" err="1" smtClean="0">
                <a:latin typeface="Arial Black" pitchFamily="34" charset="0"/>
              </a:rPr>
              <a:t>Orderly.decent</a:t>
            </a:r>
            <a:r>
              <a:rPr lang="en-US" sz="2800" b="1" dirty="0" smtClean="0">
                <a:latin typeface="Arial Black" pitchFamily="34" charset="0"/>
              </a:rPr>
              <a:t>”</a:t>
            </a:r>
          </a:p>
          <a:p>
            <a:pPr marL="457200" indent="-457200">
              <a:buNone/>
            </a:pPr>
            <a:r>
              <a:rPr lang="en-US" sz="2800" b="1" dirty="0" smtClean="0">
                <a:latin typeface="Arial Black" pitchFamily="34" charset="0"/>
              </a:rPr>
              <a:t>   2. </a:t>
            </a:r>
            <a:r>
              <a:rPr lang="en-US" sz="2800" b="1" dirty="0" err="1" smtClean="0">
                <a:latin typeface="Arial Black" pitchFamily="34" charset="0"/>
              </a:rPr>
              <a:t>Shamefastness</a:t>
            </a:r>
            <a:r>
              <a:rPr lang="en-US" sz="2800" b="1" dirty="0" smtClean="0">
                <a:latin typeface="Arial Black" pitchFamily="34" charset="0"/>
              </a:rPr>
              <a:t> (</a:t>
            </a:r>
            <a:r>
              <a:rPr lang="en-US" sz="2800" b="1" dirty="0" err="1" smtClean="0">
                <a:latin typeface="Arial Black" pitchFamily="34" charset="0"/>
              </a:rPr>
              <a:t>aidos</a:t>
            </a:r>
            <a:r>
              <a:rPr lang="en-US" sz="2800" b="1" dirty="0" smtClean="0">
                <a:latin typeface="Arial Black" pitchFamily="34" charset="0"/>
              </a:rPr>
              <a:t>) - "A sense of shame”</a:t>
            </a:r>
          </a:p>
          <a:p>
            <a:pPr marL="457200" indent="-457200">
              <a:buNone/>
            </a:pPr>
            <a:r>
              <a:rPr lang="en-US" sz="2800" b="1" dirty="0" smtClean="0">
                <a:latin typeface="Arial Black" pitchFamily="34" charset="0"/>
              </a:rPr>
              <a:t>   3. Sobriety (</a:t>
            </a:r>
            <a:r>
              <a:rPr lang="en-US" sz="2800" b="1" dirty="0" err="1" smtClean="0">
                <a:latin typeface="Arial Black" pitchFamily="34" charset="0"/>
              </a:rPr>
              <a:t>sophrosune</a:t>
            </a:r>
            <a:r>
              <a:rPr lang="en-US" sz="2800" b="1" dirty="0" smtClean="0">
                <a:latin typeface="Arial Black" pitchFamily="34" charset="0"/>
              </a:rPr>
              <a:t>) - "Soundness of mind”</a:t>
            </a:r>
          </a:p>
          <a:p>
            <a:pPr marL="457200" indent="-457200">
              <a:buNone/>
            </a:pPr>
            <a:r>
              <a:rPr lang="en-US" sz="2800" b="1" dirty="0" smtClean="0">
                <a:latin typeface="Arial Black" pitchFamily="34" charset="0"/>
              </a:rPr>
              <a:t>   4. Application: Revealing clothing, short shorts, skin-tight pants, etc. </a:t>
            </a:r>
          </a:p>
          <a:p>
            <a:pPr marL="457200" indent="-457200">
              <a:buNone/>
            </a:pPr>
            <a:r>
              <a:rPr lang="en-US" sz="2800" b="1" dirty="0" smtClean="0">
                <a:latin typeface="Arial Black" pitchFamily="34" charset="0"/>
              </a:rPr>
              <a:t>   5. We must see immodest dress as shameful (not attractive), as indecent (not cute)!</a:t>
            </a:r>
            <a:endParaRPr lang="en-US" sz="28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 Black" pitchFamily="34" charset="0"/>
              </a:rPr>
              <a:t>II. RENEW SENSITIVITY TOWARD:</a:t>
            </a:r>
            <a:br>
              <a:rPr lang="en-US" sz="3200" b="1" dirty="0" smtClean="0">
                <a:solidFill>
                  <a:schemeClr val="tx1"/>
                </a:solidFill>
                <a:latin typeface="Arial Black" pitchFamily="34" charset="0"/>
              </a:rPr>
            </a:br>
            <a:endParaRPr lang="en-US" sz="3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latin typeface="Arial Black" pitchFamily="34" charset="0"/>
              </a:rPr>
              <a:t>B. </a:t>
            </a:r>
            <a:r>
              <a:rPr lang="en-US" sz="3200" b="1" u="sng" dirty="0" smtClean="0">
                <a:latin typeface="Arial Black" pitchFamily="34" charset="0"/>
              </a:rPr>
              <a:t>Profanity</a:t>
            </a:r>
            <a:r>
              <a:rPr lang="en-US" sz="3200" b="1" dirty="0" smtClean="0">
                <a:latin typeface="Arial Black" pitchFamily="34" charset="0"/>
              </a:rPr>
              <a:t> - Eph 4:29</a:t>
            </a:r>
          </a:p>
          <a:p>
            <a:pPr>
              <a:buNone/>
            </a:pPr>
            <a:r>
              <a:rPr lang="en-US" sz="3200" b="1" dirty="0" smtClean="0">
                <a:latin typeface="Arial Black" pitchFamily="34" charset="0"/>
              </a:rPr>
              <a:t>   1. Application: Euphemisms</a:t>
            </a:r>
          </a:p>
          <a:p>
            <a:pPr>
              <a:buNone/>
            </a:pPr>
            <a:r>
              <a:rPr lang="en-US" sz="3200" b="1" dirty="0" smtClean="0">
                <a:latin typeface="Arial Black" pitchFamily="34" charset="0"/>
              </a:rPr>
              <a:t>   2. Speech should be: sound (Titus 2:8); gracious &amp; seasoned (Col 4:6); truth in love (Eph 4:15); boldness (2Cor 3:12); as the oracles of God (1Pt 4:11)</a:t>
            </a:r>
            <a:endParaRPr lang="en-US" sz="32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 Black" pitchFamily="34" charset="0"/>
              </a:rPr>
              <a:t>II. RENEW SENSITIVITY TOWARD:</a:t>
            </a:r>
            <a:endParaRPr lang="en-US" sz="3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Arial Black" pitchFamily="34" charset="0"/>
              </a:rPr>
              <a:t>C. </a:t>
            </a:r>
            <a:r>
              <a:rPr lang="en-US" sz="2800" b="1" u="sng" dirty="0" smtClean="0">
                <a:latin typeface="Arial Black" pitchFamily="34" charset="0"/>
              </a:rPr>
              <a:t>Fornication</a:t>
            </a:r>
            <a:r>
              <a:rPr lang="en-US" sz="2800" b="1" dirty="0" smtClean="0">
                <a:latin typeface="Arial Black" pitchFamily="34" charset="0"/>
              </a:rPr>
              <a:t> (Adultery, homosexuality) - 1Cor 6:9-10, 18</a:t>
            </a:r>
          </a:p>
          <a:p>
            <a:pPr>
              <a:buNone/>
            </a:pPr>
            <a:r>
              <a:rPr lang="en-US" sz="2800" b="1" dirty="0" smtClean="0">
                <a:latin typeface="Arial Black" pitchFamily="34" charset="0"/>
              </a:rPr>
              <a:t>D. </a:t>
            </a:r>
            <a:r>
              <a:rPr lang="en-US" sz="2800" b="1" u="sng" dirty="0" smtClean="0">
                <a:latin typeface="Arial Black" pitchFamily="34" charset="0"/>
              </a:rPr>
              <a:t>Doctrinal Error </a:t>
            </a:r>
            <a:r>
              <a:rPr lang="en-US" sz="2800" b="1" dirty="0" smtClean="0">
                <a:latin typeface="Arial Black" pitchFamily="34" charset="0"/>
              </a:rPr>
              <a:t>- 2Tim 4:3-4 (Gal 1:6-10; Rom 16:17; 2Jn 9-11)</a:t>
            </a:r>
          </a:p>
          <a:p>
            <a:pPr>
              <a:buNone/>
            </a:pPr>
            <a:r>
              <a:rPr lang="en-US" sz="2800" b="1" dirty="0" smtClean="0">
                <a:latin typeface="Arial Black" pitchFamily="34" charset="0"/>
              </a:rPr>
              <a:t>E. </a:t>
            </a:r>
            <a:r>
              <a:rPr lang="en-US" sz="2800" b="1" u="sng" dirty="0" smtClean="0">
                <a:latin typeface="Arial Black" pitchFamily="34" charset="0"/>
              </a:rPr>
              <a:t>Lost Souls </a:t>
            </a:r>
            <a:r>
              <a:rPr lang="en-US" sz="2800" b="1" dirty="0" smtClean="0">
                <a:latin typeface="Arial Black" pitchFamily="34" charset="0"/>
              </a:rPr>
              <a:t>- Mt 9:36-38 (Mt 16:26)</a:t>
            </a:r>
          </a:p>
          <a:p>
            <a:pPr>
              <a:buNone/>
            </a:pPr>
            <a:r>
              <a:rPr lang="en-US" sz="2800" b="1" dirty="0" err="1" smtClean="0">
                <a:latin typeface="Arial Black" pitchFamily="34" charset="0"/>
              </a:rPr>
              <a:t>Concl</a:t>
            </a:r>
            <a:r>
              <a:rPr lang="en-US" sz="2800" b="1" dirty="0" smtClean="0">
                <a:latin typeface="Arial Black" pitchFamily="34" charset="0"/>
              </a:rPr>
              <a:t>. When we become desensitized to sin &amp; to God's truth we will lose our souls! (</a:t>
            </a:r>
            <a:r>
              <a:rPr lang="en-US" sz="2800" b="1" dirty="0" err="1" smtClean="0">
                <a:latin typeface="Arial Black" pitchFamily="34" charset="0"/>
              </a:rPr>
              <a:t>Jn</a:t>
            </a:r>
            <a:r>
              <a:rPr lang="en-US" sz="2800" b="1" dirty="0" smtClean="0">
                <a:latin typeface="Arial Black" pitchFamily="34" charset="0"/>
              </a:rPr>
              <a:t> 17:14-19)</a:t>
            </a:r>
            <a:endParaRPr lang="en-US" sz="28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</TotalTime>
  <Words>348</Words>
  <Application>Microsoft Office PowerPoint</Application>
  <PresentationFormat>On-screen Show (4:3)</PresentationFormat>
  <Paragraphs>32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DESENSITIZED!</vt:lpstr>
      <vt:lpstr>DESENSITIZED!</vt:lpstr>
      <vt:lpstr>I. WHY DO WE BECOME  DESENSITIZED TO SIN &amp; ERROR? </vt:lpstr>
      <vt:lpstr>II. RENEW SENSITIVITY TOWARD </vt:lpstr>
      <vt:lpstr>II. RENEW SENSITIVITY TOWARD: </vt:lpstr>
      <vt:lpstr>II. RENEW SENSITIVITY TOWARD: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DESENSITIZED!</dc:title>
  <dc:creator>Owner</dc:creator>
  <cp:lastModifiedBy>Owner</cp:lastModifiedBy>
  <cp:revision>3</cp:revision>
  <dcterms:created xsi:type="dcterms:W3CDTF">2011-04-09T21:05:50Z</dcterms:created>
  <dcterms:modified xsi:type="dcterms:W3CDTF">2012-10-31T10:14:59Z</dcterms:modified>
</cp:coreProperties>
</file>