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61" r:id="rId6"/>
    <p:sldId id="262" r:id="rId7"/>
    <p:sldId id="263" r:id="rId8"/>
    <p:sldId id="264"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24"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9FE95A-5AA8-4FCE-A6A1-175095A6A7D3}"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FE95A-5AA8-4FCE-A6A1-175095A6A7D3}"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FE95A-5AA8-4FCE-A6A1-175095A6A7D3}"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FE95A-5AA8-4FCE-A6A1-175095A6A7D3}"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9FE95A-5AA8-4FCE-A6A1-175095A6A7D3}"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9FE95A-5AA8-4FCE-A6A1-175095A6A7D3}"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9FE95A-5AA8-4FCE-A6A1-175095A6A7D3}" type="datetimeFigureOut">
              <a:rPr lang="en-US" smtClean="0"/>
              <a:t>10/24/2012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9FE95A-5AA8-4FCE-A6A1-175095A6A7D3}" type="datetimeFigureOut">
              <a:rPr lang="en-US" smtClean="0"/>
              <a:t>10/24/2012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FE95A-5AA8-4FCE-A6A1-175095A6A7D3}" type="datetimeFigureOut">
              <a:rPr lang="en-US" smtClean="0"/>
              <a:t>10/24/2012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FE95A-5AA8-4FCE-A6A1-175095A6A7D3}"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FE95A-5AA8-4FCE-A6A1-175095A6A7D3}"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3475-1910-448D-B9CA-05F53981BD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FE95A-5AA8-4FCE-A6A1-175095A6A7D3}" type="datetimeFigureOut">
              <a:rPr lang="en-US" smtClean="0"/>
              <a:t>10/24/2012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A3475-1910-448D-B9CA-05F53981BD9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2743200"/>
          </a:xfrm>
        </p:spPr>
        <p:txBody>
          <a:bodyPr/>
          <a:lstStyle/>
          <a:p>
            <a:r>
              <a:rPr lang="en-US" sz="4800" b="1" dirty="0" smtClean="0">
                <a:solidFill>
                  <a:srgbClr val="FFFF00"/>
                </a:solidFill>
              </a:rPr>
              <a:t>Dwelling in the </a:t>
            </a:r>
            <a:br>
              <a:rPr lang="en-US" sz="4800" b="1" dirty="0" smtClean="0">
                <a:solidFill>
                  <a:srgbClr val="FFFF00"/>
                </a:solidFill>
              </a:rPr>
            </a:br>
            <a:r>
              <a:rPr lang="en-US" sz="4800" b="1" dirty="0" smtClean="0">
                <a:solidFill>
                  <a:srgbClr val="FFFF00"/>
                </a:solidFill>
              </a:rPr>
              <a:t>House of Mourning</a:t>
            </a:r>
            <a:endParaRPr lang="en-US" sz="4800" b="1" dirty="0">
              <a:solidFill>
                <a:srgbClr val="FFFF00"/>
              </a:solidFill>
            </a:endParaRPr>
          </a:p>
        </p:txBody>
      </p:sp>
      <p:sp>
        <p:nvSpPr>
          <p:cNvPr id="3" name="Subtitle 2"/>
          <p:cNvSpPr>
            <a:spLocks noGrp="1"/>
          </p:cNvSpPr>
          <p:nvPr>
            <p:ph type="subTitle" idx="1"/>
          </p:nvPr>
        </p:nvSpPr>
        <p:spPr>
          <a:xfrm>
            <a:off x="1371600" y="4267200"/>
            <a:ext cx="6400800" cy="1371600"/>
          </a:xfrm>
        </p:spPr>
        <p:txBody>
          <a:bodyPr/>
          <a:lstStyle/>
          <a:p>
            <a:r>
              <a:rPr lang="en-US" b="1" dirty="0" smtClean="0">
                <a:solidFill>
                  <a:srgbClr val="FFFF00"/>
                </a:solidFill>
              </a:rPr>
              <a:t>Eccl 7:1-4; </a:t>
            </a:r>
            <a:r>
              <a:rPr lang="en-US" b="1" dirty="0">
                <a:solidFill>
                  <a:srgbClr val="FFFF00"/>
                </a:solidFill>
              </a:rPr>
              <a:t>Ps 31:9-10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solidFill>
                  <a:srgbClr val="FFFF00"/>
                </a:solidFill>
              </a:rPr>
              <a:t>Acceptance</a:t>
            </a:r>
            <a:endParaRPr lang="en-US" b="1" dirty="0">
              <a:solidFill>
                <a:srgbClr val="FFFF00"/>
              </a:solidFill>
            </a:endParaRPr>
          </a:p>
        </p:txBody>
      </p:sp>
      <p:sp>
        <p:nvSpPr>
          <p:cNvPr id="3" name="Content Placeholder 2"/>
          <p:cNvSpPr>
            <a:spLocks noGrp="1"/>
          </p:cNvSpPr>
          <p:nvPr>
            <p:ph idx="1"/>
          </p:nvPr>
        </p:nvSpPr>
        <p:spPr>
          <a:xfrm>
            <a:off x="228600" y="1143000"/>
            <a:ext cx="8686800" cy="5334000"/>
          </a:xfrm>
        </p:spPr>
        <p:txBody>
          <a:bodyPr/>
          <a:lstStyle/>
          <a:p>
            <a:pPr marL="514350" indent="-514350">
              <a:buAutoNum type="arabicPeriod"/>
            </a:pPr>
            <a:r>
              <a:rPr lang="en-US" b="1" dirty="0" smtClean="0">
                <a:solidFill>
                  <a:srgbClr val="FFFF00"/>
                </a:solidFill>
              </a:rPr>
              <a:t>Acceptance </a:t>
            </a:r>
            <a:r>
              <a:rPr lang="en-US" b="1" dirty="0">
                <a:solidFill>
                  <a:srgbClr val="FFFF00"/>
                </a:solidFill>
              </a:rPr>
              <a:t>is often confused with the notion of being “all right” or “OK” with what has happened. This is not the </a:t>
            </a:r>
            <a:r>
              <a:rPr lang="en-US" b="1" dirty="0" smtClean="0">
                <a:solidFill>
                  <a:srgbClr val="FFFF00"/>
                </a:solidFill>
              </a:rPr>
              <a:t>case</a:t>
            </a:r>
          </a:p>
          <a:p>
            <a:pPr marL="514350" indent="-514350">
              <a:buAutoNum type="arabicPeriod"/>
            </a:pPr>
            <a:r>
              <a:rPr lang="en-US" b="1" dirty="0">
                <a:solidFill>
                  <a:srgbClr val="FFFF00"/>
                </a:solidFill>
              </a:rPr>
              <a:t>We will never like this reality or make it OK, but eventually we accept it. We learn to live with </a:t>
            </a:r>
            <a:r>
              <a:rPr lang="en-US" b="1" dirty="0" smtClean="0">
                <a:solidFill>
                  <a:srgbClr val="FFFF00"/>
                </a:solidFill>
              </a:rPr>
              <a:t>it – </a:t>
            </a:r>
            <a:r>
              <a:rPr lang="en-US" b="1" u="sng" dirty="0" smtClean="0">
                <a:solidFill>
                  <a:srgbClr val="FFFF00"/>
                </a:solidFill>
              </a:rPr>
              <a:t>2Sam 12:18-23</a:t>
            </a:r>
            <a:r>
              <a:rPr lang="en-US" b="1" dirty="0" smtClean="0">
                <a:solidFill>
                  <a:srgbClr val="FFFF00"/>
                </a:solidFill>
              </a:rPr>
              <a:t> – death of his baby son</a:t>
            </a:r>
            <a:endParaRPr lang="en-US" b="1" u="sng" dirty="0" smtClean="0">
              <a:solidFill>
                <a:srgbClr val="FFFF00"/>
              </a:solidFill>
            </a:endParaRPr>
          </a:p>
          <a:p>
            <a:pPr marL="514350" indent="-514350">
              <a:buAutoNum type="arabicPeriod"/>
            </a:pPr>
            <a:r>
              <a:rPr lang="en-US" b="1" dirty="0">
                <a:solidFill>
                  <a:srgbClr val="FFFF00"/>
                </a:solidFill>
              </a:rPr>
              <a:t>Finding acceptance may be just having more good days than bad ones. As we begin to live again and enjoy our life, we often feel that in doing so, we are betraying our loved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smtClean="0">
                <a:solidFill>
                  <a:srgbClr val="FFFF00"/>
                </a:solidFill>
              </a:rPr>
              <a:t>“Hold to Gods Unchanging Hand”</a:t>
            </a:r>
            <a:r>
              <a:rPr lang="en-US" b="1" dirty="0" smtClean="0">
                <a:solidFill>
                  <a:srgbClr val="FFFF00"/>
                </a:solidFill>
              </a:rPr>
              <a:t> – song</a:t>
            </a:r>
          </a:p>
          <a:p>
            <a:pPr>
              <a:buNone/>
            </a:pPr>
            <a:r>
              <a:rPr lang="en-US" b="1" i="1" dirty="0" smtClean="0">
                <a:solidFill>
                  <a:srgbClr val="FFFF00"/>
                </a:solidFill>
              </a:rPr>
              <a:t>“Tempted and Tried Were Oft Made to Wonder”</a:t>
            </a:r>
            <a:r>
              <a:rPr lang="en-US" b="1" dirty="0" smtClean="0">
                <a:solidFill>
                  <a:srgbClr val="FFFF00"/>
                </a:solidFill>
              </a:rPr>
              <a:t> – song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533400"/>
            <a:ext cx="8610600" cy="5592763"/>
          </a:xfrm>
        </p:spPr>
        <p:txBody>
          <a:bodyPr/>
          <a:lstStyle/>
          <a:p>
            <a:pPr marL="514350" indent="-514350">
              <a:buAutoNum type="alphaUcPeriod"/>
            </a:pPr>
            <a:r>
              <a:rPr lang="en-US" b="1" dirty="0" smtClean="0">
                <a:solidFill>
                  <a:srgbClr val="FFFF00"/>
                </a:solidFill>
              </a:rPr>
              <a:t>The optimist: which </a:t>
            </a:r>
            <a:r>
              <a:rPr lang="en-US" b="1" dirty="0">
                <a:solidFill>
                  <a:srgbClr val="FFFF00"/>
                </a:solidFill>
              </a:rPr>
              <a:t>to </a:t>
            </a:r>
            <a:r>
              <a:rPr lang="en-US" b="1" dirty="0" smtClean="0">
                <a:solidFill>
                  <a:srgbClr val="FFFF00"/>
                </a:solidFill>
              </a:rPr>
              <a:t>me, </a:t>
            </a:r>
            <a:r>
              <a:rPr lang="en-US" b="1" dirty="0">
                <a:solidFill>
                  <a:srgbClr val="FFFF00"/>
                </a:solidFill>
              </a:rPr>
              <a:t>means not ever giving up because things </a:t>
            </a:r>
            <a:r>
              <a:rPr lang="en-US" b="1" dirty="0" smtClean="0">
                <a:solidFill>
                  <a:srgbClr val="FFFF00"/>
                </a:solidFill>
              </a:rPr>
              <a:t>could get better! </a:t>
            </a:r>
          </a:p>
          <a:p>
            <a:pPr marL="514350" indent="-514350">
              <a:buNone/>
            </a:pPr>
            <a:r>
              <a:rPr lang="en-US" b="1" dirty="0">
                <a:solidFill>
                  <a:srgbClr val="FFFF00"/>
                </a:solidFill>
              </a:rPr>
              <a:t> </a:t>
            </a:r>
            <a:r>
              <a:rPr lang="en-US" b="1" dirty="0" smtClean="0">
                <a:solidFill>
                  <a:srgbClr val="FFFF00"/>
                </a:solidFill>
              </a:rPr>
              <a:t> 1. Or the </a:t>
            </a:r>
            <a:r>
              <a:rPr lang="en-US" b="1" dirty="0">
                <a:solidFill>
                  <a:srgbClr val="FFFF00"/>
                </a:solidFill>
              </a:rPr>
              <a:t>sad sack pessimist </a:t>
            </a:r>
            <a:r>
              <a:rPr lang="en-US" b="1" dirty="0" smtClean="0">
                <a:solidFill>
                  <a:srgbClr val="FFFF00"/>
                </a:solidFill>
              </a:rPr>
              <a:t>who expects </a:t>
            </a:r>
            <a:r>
              <a:rPr lang="en-US" b="1" dirty="0">
                <a:solidFill>
                  <a:srgbClr val="FFFF00"/>
                </a:solidFill>
              </a:rPr>
              <a:t>things to go badly, and can so realize a self-fulfilling prophecy and then can say, “I told you so!” </a:t>
            </a:r>
            <a:endParaRPr lang="en-US" b="1" dirty="0" smtClean="0">
              <a:solidFill>
                <a:srgbClr val="FFFF00"/>
              </a:solidFill>
            </a:endParaRPr>
          </a:p>
          <a:p>
            <a:pPr marL="514350" indent="-514350">
              <a:buNone/>
            </a:pPr>
            <a:r>
              <a:rPr lang="en-US" b="1" dirty="0">
                <a:solidFill>
                  <a:srgbClr val="FFFF00"/>
                </a:solidFill>
              </a:rPr>
              <a:t> </a:t>
            </a:r>
            <a:r>
              <a:rPr lang="en-US" b="1" dirty="0" smtClean="0">
                <a:solidFill>
                  <a:srgbClr val="FFFF00"/>
                </a:solidFill>
              </a:rPr>
              <a:t> 2. But </a:t>
            </a:r>
            <a:r>
              <a:rPr lang="en-US" b="1" dirty="0">
                <a:solidFill>
                  <a:srgbClr val="FFFF00"/>
                </a:solidFill>
              </a:rPr>
              <a:t>right in the pessimist’s face, the optimist will say, “wait and see, things will get </a:t>
            </a:r>
            <a:r>
              <a:rPr lang="en-US" b="1" dirty="0" smtClean="0">
                <a:solidFill>
                  <a:srgbClr val="FFFF00"/>
                </a:solidFill>
              </a:rPr>
              <a:t>better”</a:t>
            </a:r>
          </a:p>
          <a:p>
            <a:pPr marL="514350" indent="-514350">
              <a:buNone/>
            </a:pPr>
            <a:r>
              <a:rPr lang="en-US" b="1" dirty="0">
                <a:solidFill>
                  <a:srgbClr val="FFFF00"/>
                </a:solidFill>
              </a:rPr>
              <a:t> </a:t>
            </a:r>
            <a:r>
              <a:rPr lang="en-US" b="1" dirty="0" smtClean="0">
                <a:solidFill>
                  <a:srgbClr val="FFFF00"/>
                </a:solidFill>
              </a:rPr>
              <a:t> 3. Enters Reality: Even </a:t>
            </a:r>
            <a:r>
              <a:rPr lang="en-US" b="1" dirty="0">
                <a:solidFill>
                  <a:srgbClr val="FFFF00"/>
                </a:solidFill>
              </a:rPr>
              <a:t>the optimist will eventually mourn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endParaRPr lang="en-US" b="1" i="1" dirty="0"/>
          </a:p>
        </p:txBody>
      </p:sp>
      <p:sp>
        <p:nvSpPr>
          <p:cNvPr id="3" name="Content Placeholder 2"/>
          <p:cNvSpPr>
            <a:spLocks noGrp="1"/>
          </p:cNvSpPr>
          <p:nvPr>
            <p:ph idx="1"/>
          </p:nvPr>
        </p:nvSpPr>
        <p:spPr>
          <a:xfrm>
            <a:off x="0" y="381000"/>
            <a:ext cx="9144000" cy="5943600"/>
          </a:xfrm>
        </p:spPr>
        <p:txBody>
          <a:bodyPr>
            <a:normAutofit/>
          </a:bodyPr>
          <a:lstStyle/>
          <a:p>
            <a:pPr>
              <a:buNone/>
            </a:pPr>
            <a:r>
              <a:rPr lang="en-US" b="1" dirty="0">
                <a:solidFill>
                  <a:srgbClr val="FFFF00"/>
                </a:solidFill>
              </a:rPr>
              <a:t>B. Grief </a:t>
            </a:r>
            <a:r>
              <a:rPr lang="en-US" b="1" dirty="0" smtClean="0">
                <a:solidFill>
                  <a:srgbClr val="FFFF00"/>
                </a:solidFill>
              </a:rPr>
              <a:t>from </a:t>
            </a:r>
            <a:r>
              <a:rPr lang="en-US" b="1" dirty="0">
                <a:solidFill>
                  <a:srgbClr val="FFFF00"/>
                </a:solidFill>
              </a:rPr>
              <a:t>actual loss or </a:t>
            </a:r>
            <a:r>
              <a:rPr lang="en-US" b="1" dirty="0" smtClean="0">
                <a:solidFill>
                  <a:srgbClr val="FFFF00"/>
                </a:solidFill>
              </a:rPr>
              <a:t>dread </a:t>
            </a:r>
            <a:r>
              <a:rPr lang="en-US" b="1" dirty="0">
                <a:solidFill>
                  <a:srgbClr val="FFFF00"/>
                </a:solidFill>
              </a:rPr>
              <a:t>of </a:t>
            </a:r>
            <a:r>
              <a:rPr lang="en-US" b="1" dirty="0" smtClean="0">
                <a:solidFill>
                  <a:srgbClr val="FFFF00"/>
                </a:solidFill>
              </a:rPr>
              <a:t>a coming loss: </a:t>
            </a:r>
          </a:p>
          <a:p>
            <a:pPr>
              <a:buNone/>
            </a:pPr>
            <a:r>
              <a:rPr lang="en-US" b="1" dirty="0" smtClean="0">
                <a:solidFill>
                  <a:srgbClr val="FFFF00"/>
                </a:solidFill>
              </a:rPr>
              <a:t> </a:t>
            </a:r>
            <a:r>
              <a:rPr lang="en-US" b="1" dirty="0">
                <a:solidFill>
                  <a:srgbClr val="FFFF00"/>
                </a:solidFill>
              </a:rPr>
              <a:t>1. Most grievous </a:t>
            </a:r>
            <a:r>
              <a:rPr lang="en-US" b="1" dirty="0" smtClean="0">
                <a:solidFill>
                  <a:srgbClr val="FFFF00"/>
                </a:solidFill>
              </a:rPr>
              <a:t>- spouse</a:t>
            </a:r>
            <a:r>
              <a:rPr lang="en-US" b="1" dirty="0">
                <a:solidFill>
                  <a:srgbClr val="FFFF00"/>
                </a:solidFill>
              </a:rPr>
              <a:t>, </a:t>
            </a:r>
            <a:r>
              <a:rPr lang="en-US" b="1" dirty="0" smtClean="0">
                <a:solidFill>
                  <a:srgbClr val="FFFF00"/>
                </a:solidFill>
              </a:rPr>
              <a:t>child</a:t>
            </a:r>
            <a:r>
              <a:rPr lang="en-US" b="1" dirty="0">
                <a:solidFill>
                  <a:srgbClr val="FFFF00"/>
                </a:solidFill>
              </a:rPr>
              <a:t>, </a:t>
            </a:r>
            <a:r>
              <a:rPr lang="en-US" b="1" dirty="0" smtClean="0">
                <a:solidFill>
                  <a:srgbClr val="FFFF00"/>
                </a:solidFill>
              </a:rPr>
              <a:t>grandchild, parent</a:t>
            </a:r>
          </a:p>
          <a:p>
            <a:pPr>
              <a:buNone/>
            </a:pPr>
            <a:r>
              <a:rPr lang="en-US" b="1" dirty="0" smtClean="0">
                <a:solidFill>
                  <a:srgbClr val="FFFF00"/>
                </a:solidFill>
              </a:rPr>
              <a:t> </a:t>
            </a:r>
            <a:r>
              <a:rPr lang="en-US" b="1" dirty="0">
                <a:solidFill>
                  <a:srgbClr val="FFFF00"/>
                </a:solidFill>
              </a:rPr>
              <a:t>2. Even the loss of </a:t>
            </a:r>
            <a:r>
              <a:rPr lang="en-US" b="1" dirty="0" smtClean="0">
                <a:solidFill>
                  <a:srgbClr val="FFFF00"/>
                </a:solidFill>
              </a:rPr>
              <a:t>beloved pets </a:t>
            </a:r>
            <a:r>
              <a:rPr lang="en-US" b="1" dirty="0">
                <a:solidFill>
                  <a:srgbClr val="FFFF00"/>
                </a:solidFill>
              </a:rPr>
              <a:t>which have served us as surrogates in </a:t>
            </a:r>
            <a:r>
              <a:rPr lang="en-US" b="1" dirty="0" smtClean="0">
                <a:solidFill>
                  <a:srgbClr val="FFFF00"/>
                </a:solidFill>
              </a:rPr>
              <a:t>life can be stunningly painful</a:t>
            </a:r>
          </a:p>
          <a:p>
            <a:pPr>
              <a:buNone/>
            </a:pPr>
            <a:r>
              <a:rPr lang="en-US" b="1" dirty="0" smtClean="0">
                <a:solidFill>
                  <a:srgbClr val="FFFF00"/>
                </a:solidFill>
              </a:rPr>
              <a:t> </a:t>
            </a:r>
            <a:r>
              <a:rPr lang="en-US" b="1" dirty="0">
                <a:solidFill>
                  <a:srgbClr val="FFFF00"/>
                </a:solidFill>
              </a:rPr>
              <a:t>3. Loss of a friendship</a:t>
            </a:r>
            <a:r>
              <a:rPr lang="en-US" b="1" dirty="0" smtClean="0">
                <a:solidFill>
                  <a:srgbClr val="FFFF00"/>
                </a:solidFill>
              </a:rPr>
              <a:t>; the rank </a:t>
            </a:r>
            <a:r>
              <a:rPr lang="en-US" b="1" dirty="0">
                <a:solidFill>
                  <a:srgbClr val="FFFF00"/>
                </a:solidFill>
              </a:rPr>
              <a:t>disloyalty of a </a:t>
            </a:r>
            <a:r>
              <a:rPr lang="en-US" b="1" dirty="0" smtClean="0">
                <a:solidFill>
                  <a:srgbClr val="FFFF00"/>
                </a:solidFill>
              </a:rPr>
              <a:t>friend</a:t>
            </a:r>
          </a:p>
          <a:p>
            <a:pPr>
              <a:buNone/>
            </a:pPr>
            <a:r>
              <a:rPr lang="en-US" b="1" dirty="0" smtClean="0">
                <a:solidFill>
                  <a:srgbClr val="FFFF00"/>
                </a:solidFill>
              </a:rPr>
              <a:t> </a:t>
            </a:r>
            <a:r>
              <a:rPr lang="en-US" b="1" dirty="0">
                <a:solidFill>
                  <a:srgbClr val="FFFF00"/>
                </a:solidFill>
              </a:rPr>
              <a:t>4. A loved one who turns </a:t>
            </a:r>
            <a:r>
              <a:rPr lang="en-US" b="1" dirty="0" smtClean="0">
                <a:solidFill>
                  <a:srgbClr val="FFFF00"/>
                </a:solidFill>
              </a:rPr>
              <a:t>away from the Lord</a:t>
            </a:r>
          </a:p>
          <a:p>
            <a:pPr>
              <a:buNone/>
            </a:pPr>
            <a:r>
              <a:rPr lang="en-US" b="1" dirty="0" smtClean="0">
                <a:solidFill>
                  <a:srgbClr val="FFFF00"/>
                </a:solidFill>
              </a:rPr>
              <a:t> </a:t>
            </a:r>
            <a:r>
              <a:rPr lang="en-US" b="1" dirty="0">
                <a:solidFill>
                  <a:srgbClr val="FFFF00"/>
                </a:solidFill>
              </a:rPr>
              <a:t>5. Time in life growing short and the sad realization that cherished goals of life will never be </a:t>
            </a:r>
            <a:r>
              <a:rPr lang="en-US" b="1" dirty="0" smtClean="0">
                <a:solidFill>
                  <a:srgbClr val="FFFF00"/>
                </a:solidFill>
              </a:rPr>
              <a:t>fulfilled</a:t>
            </a:r>
            <a:endParaRPr 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lstStyle/>
          <a:p>
            <a:pPr>
              <a:buNone/>
            </a:pPr>
            <a:r>
              <a:rPr lang="en-US" b="1" dirty="0">
                <a:solidFill>
                  <a:srgbClr val="FFFF00"/>
                </a:solidFill>
              </a:rPr>
              <a:t>C</a:t>
            </a:r>
            <a:r>
              <a:rPr lang="en-US" dirty="0">
                <a:solidFill>
                  <a:srgbClr val="FFFF00"/>
                </a:solidFill>
              </a:rPr>
              <a:t>. </a:t>
            </a:r>
            <a:r>
              <a:rPr lang="en-US" b="1" dirty="0" smtClean="0">
                <a:solidFill>
                  <a:srgbClr val="FFFF00"/>
                </a:solidFill>
              </a:rPr>
              <a:t>How </a:t>
            </a:r>
            <a:r>
              <a:rPr lang="en-US" b="1" dirty="0">
                <a:solidFill>
                  <a:srgbClr val="FFFF00"/>
                </a:solidFill>
              </a:rPr>
              <a:t>calming it would be to have full understanding of everything as it happens, but such is not the </a:t>
            </a:r>
            <a:r>
              <a:rPr lang="en-US" b="1" dirty="0" smtClean="0">
                <a:solidFill>
                  <a:srgbClr val="FFFF00"/>
                </a:solidFill>
              </a:rPr>
              <a:t>case - </a:t>
            </a:r>
            <a:r>
              <a:rPr lang="en-US" b="1" u="sng" dirty="0">
                <a:solidFill>
                  <a:srgbClr val="FFFF00"/>
                </a:solidFill>
              </a:rPr>
              <a:t>1Cor </a:t>
            </a:r>
            <a:r>
              <a:rPr lang="en-US" b="1" u="sng" dirty="0" smtClean="0">
                <a:solidFill>
                  <a:srgbClr val="FFFF00"/>
                </a:solidFill>
              </a:rPr>
              <a:t>13:12</a:t>
            </a:r>
          </a:p>
          <a:p>
            <a:pPr>
              <a:buNone/>
            </a:pPr>
            <a:r>
              <a:rPr lang="en-US" dirty="0" smtClean="0">
                <a:solidFill>
                  <a:srgbClr val="FFFF00"/>
                </a:solidFill>
              </a:rPr>
              <a:t>    </a:t>
            </a:r>
            <a:r>
              <a:rPr lang="en-US" b="1" dirty="0" smtClean="0">
                <a:solidFill>
                  <a:srgbClr val="FFFF00"/>
                </a:solidFill>
              </a:rPr>
              <a:t>1. </a:t>
            </a:r>
            <a:r>
              <a:rPr lang="en-US" b="1" u="sng" dirty="0" smtClean="0">
                <a:solidFill>
                  <a:srgbClr val="FFFF00"/>
                </a:solidFill>
              </a:rPr>
              <a:t>John </a:t>
            </a:r>
            <a:r>
              <a:rPr lang="en-US" b="1" u="sng" dirty="0">
                <a:solidFill>
                  <a:srgbClr val="FFFF00"/>
                </a:solidFill>
              </a:rPr>
              <a:t>11:35</a:t>
            </a:r>
            <a:r>
              <a:rPr lang="en-US" b="1" dirty="0">
                <a:solidFill>
                  <a:srgbClr val="FFFF00"/>
                </a:solidFill>
              </a:rPr>
              <a:t>, </a:t>
            </a:r>
            <a:r>
              <a:rPr lang="en-US" b="1" i="1" dirty="0">
                <a:solidFill>
                  <a:srgbClr val="FFFF00"/>
                </a:solidFill>
              </a:rPr>
              <a:t>“Jesus wept.”</a:t>
            </a:r>
            <a:endParaRPr lang="en-US" b="1" dirty="0">
              <a:solidFill>
                <a:srgbClr val="FFFF00"/>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5400" b="1" dirty="0" smtClean="0">
                <a:solidFill>
                  <a:srgbClr val="FFFF00"/>
                </a:solidFill>
              </a:rPr>
              <a:t>The Five Stages of Grief</a:t>
            </a:r>
            <a:br>
              <a:rPr lang="en-US" sz="5400" b="1" dirty="0" smtClean="0">
                <a:solidFill>
                  <a:srgbClr val="FFFF00"/>
                </a:solidFill>
              </a:rPr>
            </a:br>
            <a:r>
              <a:rPr lang="en-US" sz="3200" b="1" dirty="0" smtClean="0">
                <a:solidFill>
                  <a:srgbClr val="FFFF00"/>
                </a:solidFill>
              </a:rPr>
              <a:t>Authors - Elisabeth</a:t>
            </a:r>
            <a:r>
              <a:rPr lang="en-US" sz="3100" b="1" dirty="0" smtClean="0">
                <a:solidFill>
                  <a:srgbClr val="FFFF00"/>
                </a:solidFill>
              </a:rPr>
              <a:t> </a:t>
            </a:r>
            <a:r>
              <a:rPr lang="en-US" sz="3100" b="1" dirty="0" err="1">
                <a:solidFill>
                  <a:srgbClr val="FFFF00"/>
                </a:solidFill>
              </a:rPr>
              <a:t>Kübler</a:t>
            </a:r>
            <a:r>
              <a:rPr lang="en-US" sz="3100" b="1" dirty="0">
                <a:solidFill>
                  <a:srgbClr val="FFFF00"/>
                </a:solidFill>
              </a:rPr>
              <a:t>-Ross &amp; David Kessler</a:t>
            </a:r>
          </a:p>
        </p:txBody>
      </p:sp>
      <p:sp>
        <p:nvSpPr>
          <p:cNvPr id="3" name="Content Placeholder 2"/>
          <p:cNvSpPr>
            <a:spLocks noGrp="1"/>
          </p:cNvSpPr>
          <p:nvPr>
            <p:ph idx="1"/>
          </p:nvPr>
        </p:nvSpPr>
        <p:spPr/>
        <p:txBody>
          <a:bodyPr>
            <a:normAutofit/>
          </a:bodyPr>
          <a:lstStyle/>
          <a:p>
            <a:pPr marL="514350" indent="-514350">
              <a:buAutoNum type="arabicPeriod"/>
            </a:pPr>
            <a:r>
              <a:rPr lang="en-US" sz="4400" b="1" dirty="0" smtClean="0">
                <a:solidFill>
                  <a:srgbClr val="FFFF00"/>
                </a:solidFill>
              </a:rPr>
              <a:t>Denial</a:t>
            </a:r>
          </a:p>
          <a:p>
            <a:pPr marL="514350" indent="-514350">
              <a:buAutoNum type="arabicPeriod"/>
            </a:pPr>
            <a:r>
              <a:rPr lang="en-US" sz="4400" b="1" dirty="0" smtClean="0">
                <a:solidFill>
                  <a:srgbClr val="FFFF00"/>
                </a:solidFill>
              </a:rPr>
              <a:t>Anger</a:t>
            </a:r>
          </a:p>
          <a:p>
            <a:pPr marL="514350" indent="-514350">
              <a:buAutoNum type="arabicPeriod"/>
            </a:pPr>
            <a:r>
              <a:rPr lang="en-US" sz="4400" b="1" dirty="0" smtClean="0">
                <a:solidFill>
                  <a:srgbClr val="FFFF00"/>
                </a:solidFill>
              </a:rPr>
              <a:t>Bargaining</a:t>
            </a:r>
          </a:p>
          <a:p>
            <a:pPr marL="514350" indent="-514350">
              <a:buAutoNum type="arabicPeriod"/>
            </a:pPr>
            <a:r>
              <a:rPr lang="en-US" sz="4400" b="1" dirty="0" smtClean="0">
                <a:solidFill>
                  <a:srgbClr val="FFFF00"/>
                </a:solidFill>
              </a:rPr>
              <a:t>Depression</a:t>
            </a:r>
          </a:p>
          <a:p>
            <a:pPr marL="514350" indent="-514350">
              <a:buAutoNum type="arabicPeriod"/>
            </a:pPr>
            <a:r>
              <a:rPr lang="en-US" sz="4400" b="1" dirty="0" smtClean="0">
                <a:solidFill>
                  <a:srgbClr val="FFFF00"/>
                </a:solidFill>
              </a:rPr>
              <a:t>Acceptance</a:t>
            </a:r>
            <a:endParaRPr lang="en-US"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smtClean="0">
                <a:solidFill>
                  <a:srgbClr val="FFFF00"/>
                </a:solidFill>
              </a:rPr>
              <a:t>Denial</a:t>
            </a:r>
            <a:endParaRPr lang="en-US" b="1" dirty="0">
              <a:solidFill>
                <a:srgbClr val="FFFF00"/>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514350" indent="-514350">
              <a:buAutoNum type="arabicPeriod"/>
            </a:pPr>
            <a:r>
              <a:rPr lang="en-US" b="1" dirty="0" smtClean="0">
                <a:solidFill>
                  <a:srgbClr val="FFFF00"/>
                </a:solidFill>
              </a:rPr>
              <a:t>Denial </a:t>
            </a:r>
            <a:r>
              <a:rPr lang="en-US" b="1" dirty="0">
                <a:solidFill>
                  <a:srgbClr val="FFFF00"/>
                </a:solidFill>
              </a:rPr>
              <a:t>and shock help us to cope and make survival </a:t>
            </a:r>
            <a:r>
              <a:rPr lang="en-US" b="1" dirty="0" smtClean="0">
                <a:solidFill>
                  <a:srgbClr val="FFFF00"/>
                </a:solidFill>
              </a:rPr>
              <a:t>possible</a:t>
            </a:r>
          </a:p>
          <a:p>
            <a:pPr marL="514350" indent="-514350">
              <a:buAutoNum type="arabicPeriod"/>
            </a:pPr>
            <a:r>
              <a:rPr lang="en-US" b="1" dirty="0">
                <a:solidFill>
                  <a:srgbClr val="FFFF00"/>
                </a:solidFill>
              </a:rPr>
              <a:t>In this stage, the world becomes </a:t>
            </a:r>
            <a:r>
              <a:rPr lang="en-US" b="1" dirty="0" smtClean="0">
                <a:solidFill>
                  <a:srgbClr val="FFFF00"/>
                </a:solidFill>
              </a:rPr>
              <a:t>without meaning </a:t>
            </a:r>
            <a:r>
              <a:rPr lang="en-US" b="1" dirty="0">
                <a:solidFill>
                  <a:srgbClr val="FFFF00"/>
                </a:solidFill>
              </a:rPr>
              <a:t>and overwhelming. Life makes no </a:t>
            </a:r>
            <a:r>
              <a:rPr lang="en-US" b="1" dirty="0" smtClean="0">
                <a:solidFill>
                  <a:srgbClr val="FFFF00"/>
                </a:solidFill>
              </a:rPr>
              <a:t>sense. Numbness and unbelief</a:t>
            </a:r>
          </a:p>
          <a:p>
            <a:pPr marL="514350" indent="-514350">
              <a:buAutoNum type="arabicPeriod"/>
            </a:pPr>
            <a:r>
              <a:rPr lang="en-US" b="1" dirty="0">
                <a:solidFill>
                  <a:srgbClr val="FFFF00"/>
                </a:solidFill>
              </a:rPr>
              <a:t>There is a grace in denial. It is </a:t>
            </a:r>
            <a:r>
              <a:rPr lang="en-US" b="1" dirty="0" smtClean="0">
                <a:solidFill>
                  <a:srgbClr val="FFFF00"/>
                </a:solidFill>
              </a:rPr>
              <a:t>God’s </a:t>
            </a:r>
            <a:r>
              <a:rPr lang="en-US" b="1" dirty="0">
                <a:solidFill>
                  <a:srgbClr val="FFFF00"/>
                </a:solidFill>
              </a:rPr>
              <a:t>way of letting in only as much as we can </a:t>
            </a:r>
            <a:r>
              <a:rPr lang="en-US" b="1" dirty="0" smtClean="0">
                <a:solidFill>
                  <a:srgbClr val="FFFF00"/>
                </a:solidFill>
              </a:rPr>
              <a:t>handle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solidFill>
                  <a:srgbClr val="FFFF00"/>
                </a:solidFill>
              </a:rPr>
              <a:t>Anger</a:t>
            </a:r>
            <a:endParaRPr lang="en-US" b="1" dirty="0">
              <a:solidFill>
                <a:srgbClr val="FFFF00"/>
              </a:solidFill>
            </a:endParaRPr>
          </a:p>
        </p:txBody>
      </p:sp>
      <p:sp>
        <p:nvSpPr>
          <p:cNvPr id="3" name="Content Placeholder 2"/>
          <p:cNvSpPr>
            <a:spLocks noGrp="1"/>
          </p:cNvSpPr>
          <p:nvPr>
            <p:ph idx="1"/>
          </p:nvPr>
        </p:nvSpPr>
        <p:spPr>
          <a:xfrm>
            <a:off x="304800" y="1066800"/>
            <a:ext cx="8534400" cy="5257800"/>
          </a:xfrm>
        </p:spPr>
        <p:txBody>
          <a:bodyPr>
            <a:normAutofit/>
          </a:bodyPr>
          <a:lstStyle/>
          <a:p>
            <a:pPr marL="514350" indent="-514350">
              <a:buAutoNum type="arabicPeriod"/>
            </a:pPr>
            <a:r>
              <a:rPr lang="en-US" b="1" dirty="0" smtClean="0">
                <a:solidFill>
                  <a:srgbClr val="FFFF00"/>
                </a:solidFill>
              </a:rPr>
              <a:t>Anger </a:t>
            </a:r>
            <a:r>
              <a:rPr lang="en-US" b="1" dirty="0">
                <a:solidFill>
                  <a:srgbClr val="FFFF00"/>
                </a:solidFill>
              </a:rPr>
              <a:t>is a necessary stage of the healing process. Be willing to feel your anger, even though it may seem </a:t>
            </a:r>
            <a:r>
              <a:rPr lang="en-US" b="1" dirty="0" smtClean="0">
                <a:solidFill>
                  <a:srgbClr val="FFFF00"/>
                </a:solidFill>
              </a:rPr>
              <a:t>endless</a:t>
            </a:r>
          </a:p>
          <a:p>
            <a:pPr marL="514350" indent="-514350">
              <a:buFont typeface="Arial" pitchFamily="34" charset="0"/>
              <a:buAutoNum type="arabicPeriod"/>
            </a:pPr>
            <a:r>
              <a:rPr lang="en-US" b="1" dirty="0" smtClean="0">
                <a:solidFill>
                  <a:srgbClr val="FFFF00"/>
                </a:solidFill>
              </a:rPr>
              <a:t>Toward friends</a:t>
            </a:r>
            <a:r>
              <a:rPr lang="en-US" b="1" dirty="0">
                <a:solidFill>
                  <a:srgbClr val="FFFF00"/>
                </a:solidFill>
              </a:rPr>
              <a:t>, </a:t>
            </a:r>
            <a:r>
              <a:rPr lang="en-US" b="1" dirty="0" smtClean="0">
                <a:solidFill>
                  <a:srgbClr val="FFFF00"/>
                </a:solidFill>
              </a:rPr>
              <a:t>doctors</a:t>
            </a:r>
            <a:r>
              <a:rPr lang="en-US" b="1" dirty="0">
                <a:solidFill>
                  <a:srgbClr val="FFFF00"/>
                </a:solidFill>
              </a:rPr>
              <a:t>, </a:t>
            </a:r>
            <a:r>
              <a:rPr lang="en-US" b="1" dirty="0" smtClean="0">
                <a:solidFill>
                  <a:srgbClr val="FFFF00"/>
                </a:solidFill>
              </a:rPr>
              <a:t>loved ones, </a:t>
            </a:r>
            <a:r>
              <a:rPr lang="en-US" b="1" dirty="0">
                <a:solidFill>
                  <a:srgbClr val="FFFF00"/>
                </a:solidFill>
              </a:rPr>
              <a:t>yourself and </a:t>
            </a:r>
            <a:r>
              <a:rPr lang="en-US" b="1" dirty="0" smtClean="0">
                <a:solidFill>
                  <a:srgbClr val="FFFF00"/>
                </a:solidFill>
              </a:rPr>
              <a:t>even your </a:t>
            </a:r>
            <a:r>
              <a:rPr lang="en-US" b="1" dirty="0">
                <a:solidFill>
                  <a:srgbClr val="FFFF00"/>
                </a:solidFill>
              </a:rPr>
              <a:t>loved one who died, but also to </a:t>
            </a:r>
            <a:r>
              <a:rPr lang="en-US" b="1" dirty="0" smtClean="0">
                <a:solidFill>
                  <a:srgbClr val="FFFF00"/>
                </a:solidFill>
              </a:rPr>
              <a:t>God - </a:t>
            </a:r>
            <a:r>
              <a:rPr lang="en-US" b="1" dirty="0">
                <a:solidFill>
                  <a:srgbClr val="FFFF00"/>
                </a:solidFill>
              </a:rPr>
              <a:t>Job </a:t>
            </a:r>
            <a:r>
              <a:rPr lang="en-US" b="1" dirty="0" smtClean="0">
                <a:solidFill>
                  <a:srgbClr val="FFFF00"/>
                </a:solidFill>
              </a:rPr>
              <a:t>said, </a:t>
            </a:r>
            <a:r>
              <a:rPr lang="en-US" b="1" u="sng" dirty="0" smtClean="0">
                <a:solidFill>
                  <a:srgbClr val="FFFF00"/>
                </a:solidFill>
              </a:rPr>
              <a:t>10:5-8</a:t>
            </a:r>
            <a:r>
              <a:rPr lang="en-US" b="1" dirty="0">
                <a:solidFill>
                  <a:srgbClr val="FFFF00"/>
                </a:solidFill>
              </a:rPr>
              <a:t>, Job’s friend </a:t>
            </a:r>
            <a:r>
              <a:rPr lang="en-US" b="1" dirty="0" smtClean="0">
                <a:solidFill>
                  <a:srgbClr val="FFFF00"/>
                </a:solidFill>
              </a:rPr>
              <a:t>says in </a:t>
            </a:r>
            <a:r>
              <a:rPr lang="en-US" b="1" u="sng" dirty="0" smtClean="0">
                <a:solidFill>
                  <a:srgbClr val="FFFF00"/>
                </a:solidFill>
              </a:rPr>
              <a:t>11:6</a:t>
            </a:r>
            <a:r>
              <a:rPr lang="en-US" b="1" dirty="0" smtClean="0">
                <a:solidFill>
                  <a:srgbClr val="FFFF00"/>
                </a:solidFill>
              </a:rPr>
              <a:t>; seek compassionate advice</a:t>
            </a:r>
            <a:endParaRPr lang="en-US" b="1" u="sng" dirty="0" smtClean="0">
              <a:solidFill>
                <a:srgbClr val="FFFF00"/>
              </a:solidFill>
            </a:endParaRPr>
          </a:p>
          <a:p>
            <a:pPr marL="514350" indent="-514350">
              <a:buFont typeface="Arial" pitchFamily="34" charset="0"/>
              <a:buAutoNum type="arabicPeriod"/>
            </a:pPr>
            <a:r>
              <a:rPr lang="en-US" b="1" dirty="0" smtClean="0">
                <a:solidFill>
                  <a:srgbClr val="FFFF00"/>
                </a:solidFill>
              </a:rPr>
              <a:t>But anger needs to be understood; </a:t>
            </a:r>
            <a:r>
              <a:rPr lang="en-US" b="1" dirty="0">
                <a:solidFill>
                  <a:srgbClr val="FFFF00"/>
                </a:solidFill>
              </a:rPr>
              <a:t>is just another indication of the intensity of your love</a:t>
            </a:r>
            <a:endParaRPr lang="en-US" b="1" dirty="0" smtClean="0">
              <a:solidFill>
                <a:srgbClr val="FFFF00"/>
              </a:solidFill>
            </a:endParaRPr>
          </a:p>
          <a:p>
            <a:pPr marL="514350" indent="-514350">
              <a:buFont typeface="Arial" pitchFamily="34" charset="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solidFill>
                  <a:srgbClr val="FFFF00"/>
                </a:solidFill>
              </a:rPr>
              <a:t>Bargaining</a:t>
            </a:r>
            <a:endParaRPr lang="en-US" b="1" dirty="0">
              <a:solidFill>
                <a:srgbClr val="FFFF00"/>
              </a:solidFill>
            </a:endParaRPr>
          </a:p>
        </p:txBody>
      </p:sp>
      <p:sp>
        <p:nvSpPr>
          <p:cNvPr id="3" name="Content Placeholder 2"/>
          <p:cNvSpPr>
            <a:spLocks noGrp="1"/>
          </p:cNvSpPr>
          <p:nvPr>
            <p:ph idx="1"/>
          </p:nvPr>
        </p:nvSpPr>
        <p:spPr>
          <a:xfrm>
            <a:off x="457200" y="1143000"/>
            <a:ext cx="8229600" cy="4983163"/>
          </a:xfrm>
        </p:spPr>
        <p:txBody>
          <a:bodyPr/>
          <a:lstStyle/>
          <a:p>
            <a:pPr marL="514350" indent="-514350">
              <a:buAutoNum type="arabicPeriod"/>
            </a:pPr>
            <a:r>
              <a:rPr lang="en-US" b="1" dirty="0" smtClean="0">
                <a:solidFill>
                  <a:srgbClr val="FFFF00"/>
                </a:solidFill>
              </a:rPr>
              <a:t>We </a:t>
            </a:r>
            <a:r>
              <a:rPr lang="en-US" b="1" dirty="0">
                <a:solidFill>
                  <a:srgbClr val="FFFF00"/>
                </a:solidFill>
              </a:rPr>
              <a:t>become lost in a maze of “If only…” or “What if…” </a:t>
            </a:r>
            <a:r>
              <a:rPr lang="en-US" b="1" dirty="0" smtClean="0">
                <a:solidFill>
                  <a:srgbClr val="FFFF00"/>
                </a:solidFill>
              </a:rPr>
              <a:t>statements</a:t>
            </a:r>
          </a:p>
          <a:p>
            <a:pPr marL="514350" indent="-514350">
              <a:buAutoNum type="arabicPeriod"/>
            </a:pPr>
            <a:r>
              <a:rPr lang="en-US" b="1" dirty="0">
                <a:solidFill>
                  <a:srgbClr val="FFFF00"/>
                </a:solidFill>
              </a:rPr>
              <a:t>The “if </a:t>
            </a:r>
            <a:r>
              <a:rPr lang="en-US" b="1" dirty="0" err="1">
                <a:solidFill>
                  <a:srgbClr val="FFFF00"/>
                </a:solidFill>
              </a:rPr>
              <a:t>onlys</a:t>
            </a:r>
            <a:r>
              <a:rPr lang="en-US" b="1" dirty="0">
                <a:solidFill>
                  <a:srgbClr val="FFFF00"/>
                </a:solidFill>
              </a:rPr>
              <a:t>” cause us to find fault in ourselves and what we “think” we could have done </a:t>
            </a:r>
            <a:r>
              <a:rPr lang="en-US" b="1" dirty="0" smtClean="0">
                <a:solidFill>
                  <a:srgbClr val="FFFF00"/>
                </a:solidFill>
              </a:rPr>
              <a:t>differently</a:t>
            </a:r>
          </a:p>
          <a:p>
            <a:pPr marL="514350" indent="-514350">
              <a:buAutoNum type="arabicPeriod"/>
            </a:pPr>
            <a:r>
              <a:rPr lang="en-US" b="1" dirty="0">
                <a:solidFill>
                  <a:srgbClr val="FFFF00"/>
                </a:solidFill>
              </a:rPr>
              <a:t>We do not enter and leave each individual stage in a linear fashion. We may feel one, then another and back again to the first </a:t>
            </a:r>
            <a:r>
              <a:rPr lang="en-US" b="1" dirty="0" smtClean="0">
                <a:solidFill>
                  <a:srgbClr val="FFFF00"/>
                </a:solidFill>
              </a:rPr>
              <a:t>stage</a:t>
            </a:r>
            <a:endParaRPr 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FFFF00"/>
                </a:solidFill>
              </a:rPr>
              <a:t>Depression</a:t>
            </a:r>
            <a:endParaRPr lang="en-US" b="1" dirty="0">
              <a:solidFill>
                <a:srgbClr val="FFFF00"/>
              </a:solidFill>
            </a:endParaRPr>
          </a:p>
        </p:txBody>
      </p:sp>
      <p:sp>
        <p:nvSpPr>
          <p:cNvPr id="3" name="Content Placeholder 2"/>
          <p:cNvSpPr>
            <a:spLocks noGrp="1"/>
          </p:cNvSpPr>
          <p:nvPr>
            <p:ph idx="1"/>
          </p:nvPr>
        </p:nvSpPr>
        <p:spPr>
          <a:xfrm>
            <a:off x="228600" y="1143000"/>
            <a:ext cx="8610600" cy="4983163"/>
          </a:xfrm>
        </p:spPr>
        <p:txBody>
          <a:bodyPr>
            <a:normAutofit/>
          </a:bodyPr>
          <a:lstStyle/>
          <a:p>
            <a:pPr marL="514350" indent="-514350">
              <a:buAutoNum type="arabicPeriod"/>
            </a:pPr>
            <a:r>
              <a:rPr lang="en-US" b="1" dirty="0" smtClean="0">
                <a:solidFill>
                  <a:srgbClr val="FFFF00"/>
                </a:solidFill>
              </a:rPr>
              <a:t>After </a:t>
            </a:r>
            <a:r>
              <a:rPr lang="en-US" b="1" dirty="0">
                <a:solidFill>
                  <a:srgbClr val="FFFF00"/>
                </a:solidFill>
              </a:rPr>
              <a:t>bargaining, our attention moves squarely into the </a:t>
            </a:r>
            <a:r>
              <a:rPr lang="en-US" b="1" dirty="0" smtClean="0">
                <a:solidFill>
                  <a:srgbClr val="FFFF00"/>
                </a:solidFill>
              </a:rPr>
              <a:t>present</a:t>
            </a:r>
          </a:p>
          <a:p>
            <a:pPr marL="514350" indent="-514350">
              <a:buFont typeface="Arial" pitchFamily="34" charset="0"/>
              <a:buAutoNum type="arabicPeriod"/>
            </a:pPr>
            <a:r>
              <a:rPr lang="en-US" b="1" dirty="0" smtClean="0">
                <a:solidFill>
                  <a:srgbClr val="FFFF00"/>
                </a:solidFill>
              </a:rPr>
              <a:t>Depression </a:t>
            </a:r>
            <a:r>
              <a:rPr lang="en-US" b="1" dirty="0">
                <a:solidFill>
                  <a:srgbClr val="FFFF00"/>
                </a:solidFill>
              </a:rPr>
              <a:t>is </a:t>
            </a:r>
            <a:r>
              <a:rPr lang="en-US" b="1" dirty="0" smtClean="0">
                <a:solidFill>
                  <a:srgbClr val="FFFF00"/>
                </a:solidFill>
              </a:rPr>
              <a:t>an appropriate response </a:t>
            </a:r>
            <a:r>
              <a:rPr lang="en-US" b="1" dirty="0">
                <a:solidFill>
                  <a:srgbClr val="FFFF00"/>
                </a:solidFill>
              </a:rPr>
              <a:t>to a great </a:t>
            </a:r>
            <a:r>
              <a:rPr lang="en-US" b="1" dirty="0" smtClean="0">
                <a:solidFill>
                  <a:srgbClr val="FFFF00"/>
                </a:solidFill>
              </a:rPr>
              <a:t>loss - </a:t>
            </a:r>
            <a:r>
              <a:rPr lang="en-US" b="1" u="sng" dirty="0" smtClean="0">
                <a:solidFill>
                  <a:srgbClr val="FFFF00"/>
                </a:solidFill>
              </a:rPr>
              <a:t>Job 2:13</a:t>
            </a:r>
            <a:endParaRPr lang="en-US" b="1" u="sng" dirty="0">
              <a:solidFill>
                <a:srgbClr val="FFFF00"/>
              </a:solidFill>
            </a:endParaRPr>
          </a:p>
          <a:p>
            <a:pPr marL="514350" indent="-514350">
              <a:buAutoNum type="arabicPeriod"/>
            </a:pPr>
            <a:r>
              <a:rPr lang="en-US" b="1" dirty="0" smtClean="0">
                <a:solidFill>
                  <a:srgbClr val="FFFF00"/>
                </a:solidFill>
              </a:rPr>
              <a:t>It’s </a:t>
            </a:r>
            <a:r>
              <a:rPr lang="en-US" b="1" dirty="0">
                <a:solidFill>
                  <a:srgbClr val="FFFF00"/>
                </a:solidFill>
              </a:rPr>
              <a:t>important to understand that this depression is not a sign of mental </a:t>
            </a:r>
            <a:r>
              <a:rPr lang="en-US" b="1" dirty="0" smtClean="0">
                <a:solidFill>
                  <a:srgbClr val="FFFF00"/>
                </a:solidFill>
              </a:rPr>
              <a:t>illness</a:t>
            </a:r>
          </a:p>
          <a:p>
            <a:pPr marL="514350" indent="-514350">
              <a:buAutoNum type="arabicPeriod"/>
            </a:pPr>
            <a:r>
              <a:rPr lang="en-US" b="1" dirty="0">
                <a:solidFill>
                  <a:srgbClr val="FFFF00"/>
                </a:solidFill>
              </a:rPr>
              <a:t>The loss of a loved one is a very depressing situation, and depression is a normal and appropriate response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611</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Dwelling in the  House of Mourning</vt:lpstr>
      <vt:lpstr>Slide 2</vt:lpstr>
      <vt:lpstr>Slide 3</vt:lpstr>
      <vt:lpstr>Slide 4</vt:lpstr>
      <vt:lpstr>The Five Stages of Grief Authors - Elisabeth Kübler-Ross &amp; David Kessler</vt:lpstr>
      <vt:lpstr>Denial</vt:lpstr>
      <vt:lpstr>Anger</vt:lpstr>
      <vt:lpstr>Bargaining</vt:lpstr>
      <vt:lpstr>Depression</vt:lpstr>
      <vt:lpstr>Acceptance</vt:lpstr>
      <vt:lpstr>Slide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Dwelling in the  House of Mourning</dc:title>
  <dc:creator>Owner</dc:creator>
  <cp:lastModifiedBy>Owner</cp:lastModifiedBy>
  <cp:revision>2</cp:revision>
  <dcterms:created xsi:type="dcterms:W3CDTF">2012-10-24T15:54:01Z</dcterms:created>
  <dcterms:modified xsi:type="dcterms:W3CDTF">2012-10-26T01:54:27Z</dcterms:modified>
</cp:coreProperties>
</file>