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9" r:id="rId4"/>
    <p:sldId id="260" r:id="rId5"/>
    <p:sldId id="261" r:id="rId6"/>
    <p:sldId id="258" r:id="rId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4093" autoAdjust="0"/>
  </p:normalViewPr>
  <p:slideViewPr>
    <p:cSldViewPr snapToGrid="0">
      <p:cViewPr varScale="1">
        <p:scale>
          <a:sx n="44" d="100"/>
          <a:sy n="44" d="100"/>
        </p:scale>
        <p:origin x="2076" y="42"/>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817060" cy="467072"/>
          </a:xfrm>
          <a:prstGeom prst="rect">
            <a:avLst/>
          </a:prstGeom>
        </p:spPr>
        <p:txBody>
          <a:bodyPr vert="horz" lIns="93497" tIns="46749" rIns="93497" bIns="46749" rtlCol="0"/>
          <a:lstStyle>
            <a:lvl1pPr algn="l">
              <a:defRPr sz="1200"/>
            </a:lvl1pPr>
          </a:lstStyle>
          <a:p>
            <a:r>
              <a:rPr lang="en-US" sz="2500" dirty="0">
                <a:latin typeface="Blue Highway" panose="02010603020202020303" pitchFamily="2" charset="0"/>
              </a:rPr>
              <a:t>Let </a:t>
            </a:r>
            <a:r>
              <a:rPr lang="en-US" sz="2900" dirty="0">
                <a:latin typeface="Edwardian Script ITC" panose="030303020407070D0804" pitchFamily="66" charset="0"/>
              </a:rPr>
              <a:t>Brotherly</a:t>
            </a:r>
            <a:r>
              <a:rPr lang="en-US" sz="2500" dirty="0">
                <a:latin typeface="Blue Highway" panose="02010603020202020303" pitchFamily="2" charset="0"/>
              </a:rPr>
              <a:t> Love Continue</a:t>
            </a:r>
          </a:p>
        </p:txBody>
      </p:sp>
      <p:sp>
        <p:nvSpPr>
          <p:cNvPr id="3" name="Date Placeholder 2"/>
          <p:cNvSpPr>
            <a:spLocks noGrp="1"/>
          </p:cNvSpPr>
          <p:nvPr>
            <p:ph type="dt" sz="quarter" idx="1"/>
          </p:nvPr>
        </p:nvSpPr>
        <p:spPr>
          <a:xfrm>
            <a:off x="3995217" y="0"/>
            <a:ext cx="3056414" cy="467072"/>
          </a:xfrm>
          <a:prstGeom prst="rect">
            <a:avLst/>
          </a:prstGeom>
        </p:spPr>
        <p:txBody>
          <a:bodyPr vert="horz" lIns="93497" tIns="46749" rIns="93497" bIns="46749" rtlCol="0"/>
          <a:lstStyle>
            <a:lvl1pPr algn="r">
              <a:defRPr sz="1200"/>
            </a:lvl1pPr>
          </a:lstStyle>
          <a:p>
            <a:r>
              <a:rPr lang="en-US" dirty="0" smtClean="0"/>
              <a:t>June 21, 2015 AM</a:t>
            </a:r>
            <a:endParaRPr lang="en-US" dirty="0"/>
          </a:p>
        </p:txBody>
      </p:sp>
      <p:sp>
        <p:nvSpPr>
          <p:cNvPr id="4" name="Footer Placeholder 3"/>
          <p:cNvSpPr>
            <a:spLocks noGrp="1"/>
          </p:cNvSpPr>
          <p:nvPr>
            <p:ph type="ftr" sz="quarter" idx="2"/>
          </p:nvPr>
        </p:nvSpPr>
        <p:spPr>
          <a:xfrm>
            <a:off x="0" y="8842030"/>
            <a:ext cx="3056414" cy="467071"/>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
        <p:nvSpPr>
          <p:cNvPr id="5" name="Slide Number Placeholder 4"/>
          <p:cNvSpPr>
            <a:spLocks noGrp="1"/>
          </p:cNvSpPr>
          <p:nvPr>
            <p:ph type="sldNum" sz="quarter" idx="3"/>
          </p:nvPr>
        </p:nvSpPr>
        <p:spPr>
          <a:xfrm>
            <a:off x="3995217" y="8842030"/>
            <a:ext cx="3056414" cy="467071"/>
          </a:xfrm>
          <a:prstGeom prst="rect">
            <a:avLst/>
          </a:prstGeom>
        </p:spPr>
        <p:txBody>
          <a:bodyPr vert="horz" lIns="93497" tIns="46749" rIns="93497" bIns="46749" rtlCol="0" anchor="b"/>
          <a:lstStyle>
            <a:lvl1pPr algn="r">
              <a:defRPr sz="1200"/>
            </a:lvl1pPr>
          </a:lstStyle>
          <a:p>
            <a:r>
              <a:rPr lang="en-US" dirty="0" smtClean="0"/>
              <a:t>http://soundteaching.org</a:t>
            </a:r>
            <a:endParaRPr lang="en-US" dirty="0"/>
          </a:p>
        </p:txBody>
      </p:sp>
    </p:spTree>
    <p:extLst>
      <p:ext uri="{BB962C8B-B14F-4D97-AF65-F5344CB8AC3E}">
        <p14:creationId xmlns:p14="http://schemas.microsoft.com/office/powerpoint/2010/main" val="33068453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2DEB6315-4980-481D-8456-C80CBA205E87}" type="datetimeFigureOut">
              <a:rPr lang="en-US" smtClean="0"/>
              <a:t>6/20/2015</a:t>
            </a:fld>
            <a:endParaRPr lang="en-US"/>
          </a:p>
        </p:txBody>
      </p:sp>
      <p:sp>
        <p:nvSpPr>
          <p:cNvPr id="4" name="Slide Image Placeholder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B5DA389D-17E5-4E0C-93E4-76B48B1FFA4C}" type="slidenum">
              <a:rPr lang="en-US" smtClean="0"/>
              <a:t>‹#›</a:t>
            </a:fld>
            <a:endParaRPr lang="en-US"/>
          </a:p>
        </p:txBody>
      </p:sp>
    </p:spTree>
    <p:extLst>
      <p:ext uri="{BB962C8B-B14F-4D97-AF65-F5344CB8AC3E}">
        <p14:creationId xmlns:p14="http://schemas.microsoft.com/office/powerpoint/2010/main" val="13356179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(Hebrews 13:1), </a:t>
            </a:r>
            <a:r>
              <a:rPr lang="en-US" i="1" dirty="0" smtClean="0"/>
              <a:t>“Let brotherly love continue.”</a:t>
            </a:r>
          </a:p>
          <a:p>
            <a:endParaRPr lang="en-US" i="1" dirty="0" smtClean="0"/>
          </a:p>
          <a:p>
            <a:pPr marL="642795" lvl="1" indent="-175308">
              <a:buFont typeface="Arial" panose="020B0604020202020204" pitchFamily="34" charset="0"/>
              <a:buChar char="•"/>
            </a:pPr>
            <a:r>
              <a:rPr lang="en-US" dirty="0"/>
              <a:t>Brotherly love (</a:t>
            </a:r>
            <a:r>
              <a:rPr lang="en-US" i="1" dirty="0" err="1"/>
              <a:t>philadelphia</a:t>
            </a:r>
            <a:r>
              <a:rPr lang="en-US" dirty="0"/>
              <a:t>) is the warm affection, fond kindness that results from the relational closeness Christians share as siblings in the family of God.</a:t>
            </a:r>
          </a:p>
          <a:p>
            <a:pPr marL="642795" lvl="1" indent="-175308">
              <a:buFont typeface="Arial" panose="020B0604020202020204" pitchFamily="34" charset="0"/>
              <a:buChar char="•"/>
            </a:pPr>
            <a:endParaRPr lang="en-US" dirty="0"/>
          </a:p>
          <a:p>
            <a:r>
              <a:rPr lang="en-US" b="1" dirty="0"/>
              <a:t>(1 John 3:1), </a:t>
            </a:r>
            <a:r>
              <a:rPr lang="en-US" i="1" dirty="0"/>
              <a:t>“</a:t>
            </a:r>
            <a:r>
              <a:rPr lang="en-US" i="1" dirty="0" smtClean="0"/>
              <a:t>Behold what manner of love the Father has bestowed on us, that we should be called </a:t>
            </a:r>
            <a:r>
              <a:rPr lang="en-US" i="1" u="sng" dirty="0" smtClean="0"/>
              <a:t>children of God</a:t>
            </a:r>
            <a:r>
              <a:rPr lang="en-US" i="1" dirty="0" smtClean="0"/>
              <a:t>! Therefore the world does not know us, because it did not know Him.”</a:t>
            </a:r>
          </a:p>
          <a:p>
            <a:endParaRPr lang="en-US" i="1" dirty="0"/>
          </a:p>
          <a:p>
            <a:r>
              <a:rPr lang="en-US" b="1" dirty="0"/>
              <a:t>(Galatians 4:4-6),</a:t>
            </a:r>
            <a:r>
              <a:rPr lang="en-US" b="1" i="1" dirty="0"/>
              <a:t> </a:t>
            </a:r>
            <a:r>
              <a:rPr lang="en-US" i="1" dirty="0"/>
              <a:t>“</a:t>
            </a:r>
            <a:r>
              <a:rPr lang="en-US" i="1" dirty="0" smtClean="0"/>
              <a:t>But when the fullness of the time had come, God sent forth His Son, born of a woman, born under the law, </a:t>
            </a:r>
            <a:r>
              <a:rPr lang="en-US" i="1" baseline="30000" dirty="0" smtClean="0"/>
              <a:t>5 </a:t>
            </a:r>
            <a:r>
              <a:rPr lang="en-US" i="1" dirty="0" smtClean="0"/>
              <a:t>to redeem those who were under the law, </a:t>
            </a:r>
            <a:r>
              <a:rPr lang="en-US" i="1" u="sng" dirty="0" smtClean="0"/>
              <a:t>that we might receive the adoption as sons</a:t>
            </a:r>
            <a:r>
              <a:rPr lang="en-US" i="1" dirty="0" smtClean="0"/>
              <a:t>. </a:t>
            </a:r>
            <a:r>
              <a:rPr lang="en-US" i="1" baseline="30000" dirty="0" smtClean="0"/>
              <a:t>6 </a:t>
            </a:r>
            <a:r>
              <a:rPr lang="en-US" i="1" dirty="0" smtClean="0"/>
              <a:t>And because you are sons, God has sent forth the Spirit of His Son into your hearts, crying out, “Abba, Father!”</a:t>
            </a:r>
          </a:p>
          <a:p>
            <a:endParaRPr lang="en-US" dirty="0"/>
          </a:p>
          <a:p>
            <a:pPr marL="642795" lvl="1" indent="-175308">
              <a:buFont typeface="Arial" panose="020B0604020202020204" pitchFamily="34" charset="0"/>
              <a:buChar char="•"/>
            </a:pPr>
            <a:r>
              <a:rPr lang="en-US" dirty="0"/>
              <a:t>Having been born again, we are to sincerely love each other.</a:t>
            </a:r>
          </a:p>
          <a:p>
            <a:pPr marL="642795" lvl="1" indent="-175308">
              <a:buFont typeface="Arial" panose="020B0604020202020204" pitchFamily="34" charset="0"/>
              <a:buChar char="•"/>
            </a:pPr>
            <a:endParaRPr lang="en-US" dirty="0"/>
          </a:p>
          <a:p>
            <a:r>
              <a:rPr lang="en-US" b="1" i="0" kern="1200" dirty="0" smtClean="0">
                <a:solidFill>
                  <a:schemeClr val="tx1"/>
                </a:solidFill>
                <a:effectLst/>
                <a:latin typeface="+mn-lt"/>
                <a:ea typeface="+mn-ea"/>
                <a:cs typeface="+mn-cs"/>
              </a:rPr>
              <a:t>(1</a:t>
            </a:r>
            <a:r>
              <a:rPr lang="en-US" b="1" i="0" kern="1200" baseline="0" dirty="0" smtClean="0">
                <a:solidFill>
                  <a:schemeClr val="tx1"/>
                </a:solidFill>
                <a:effectLst/>
                <a:latin typeface="+mn-lt"/>
                <a:ea typeface="+mn-ea"/>
                <a:cs typeface="+mn-cs"/>
              </a:rPr>
              <a:t> Peter 1:22), </a:t>
            </a:r>
            <a:r>
              <a:rPr lang="en-US" i="1" kern="1200" baseline="0" dirty="0" smtClean="0">
                <a:solidFill>
                  <a:schemeClr val="tx1"/>
                </a:solidFill>
                <a:effectLst/>
                <a:latin typeface="+mn-lt"/>
                <a:ea typeface="+mn-ea"/>
                <a:cs typeface="+mn-cs"/>
              </a:rPr>
              <a:t>“</a:t>
            </a:r>
            <a:r>
              <a:rPr lang="en-US" i="1" dirty="0" smtClean="0"/>
              <a:t>Since you have purified your souls in obeying the truth through the Spirit in sincere love of the brethren, love one another fervently with a pure heart”</a:t>
            </a:r>
            <a:endParaRPr lang="en-US" i="1" dirty="0"/>
          </a:p>
        </p:txBody>
      </p:sp>
      <p:sp>
        <p:nvSpPr>
          <p:cNvPr id="4" name="Slide Number Placeholder 3"/>
          <p:cNvSpPr>
            <a:spLocks noGrp="1"/>
          </p:cNvSpPr>
          <p:nvPr>
            <p:ph type="sldNum" sz="quarter" idx="10"/>
          </p:nvPr>
        </p:nvSpPr>
        <p:spPr/>
        <p:txBody>
          <a:bodyPr/>
          <a:lstStyle/>
          <a:p>
            <a:fld id="{B5DA389D-17E5-4E0C-93E4-76B48B1FFA4C}" type="slidenum">
              <a:rPr lang="en-US" smtClean="0"/>
              <a:t>1</a:t>
            </a:fld>
            <a:endParaRPr lang="en-US"/>
          </a:p>
        </p:txBody>
      </p:sp>
    </p:spTree>
    <p:extLst>
      <p:ext uri="{BB962C8B-B14F-4D97-AF65-F5344CB8AC3E}">
        <p14:creationId xmlns:p14="http://schemas.microsoft.com/office/powerpoint/2010/main" val="3743942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a:t>
            </a:r>
            <a:r>
              <a:rPr lang="en-US" b="1" baseline="0" dirty="0" smtClean="0"/>
              <a:t> as easy as you think!  (Envy?)</a:t>
            </a:r>
            <a:endParaRPr lang="en-US" b="1" dirty="0" smtClean="0"/>
          </a:p>
          <a:p>
            <a:endParaRPr lang="en-US" b="1" dirty="0" smtClean="0"/>
          </a:p>
          <a:p>
            <a:r>
              <a:rPr lang="en-US" b="1" dirty="0" smtClean="0"/>
              <a:t>(Romans</a:t>
            </a:r>
            <a:r>
              <a:rPr lang="en-US" b="1" baseline="0" dirty="0" smtClean="0"/>
              <a:t> 12:15-16), </a:t>
            </a:r>
            <a:r>
              <a:rPr lang="en-US" i="1" baseline="0" dirty="0" smtClean="0"/>
              <a:t>“</a:t>
            </a:r>
            <a:r>
              <a:rPr lang="en-US" i="1" u="sng" dirty="0" smtClean="0"/>
              <a:t>Rejoice with those who rejoice</a:t>
            </a:r>
            <a:r>
              <a:rPr lang="en-US" i="1" dirty="0" smtClean="0"/>
              <a:t>, and weep with those who weep. </a:t>
            </a:r>
            <a:r>
              <a:rPr lang="en-US" i="1" baseline="30000" dirty="0" smtClean="0"/>
              <a:t>16 </a:t>
            </a:r>
            <a:r>
              <a:rPr lang="en-US" i="1" dirty="0" smtClean="0"/>
              <a:t>Be of the same mind toward one another. Do not set your mind on high things, but associate with the humble. Do not be wise in your own opinion.”</a:t>
            </a:r>
          </a:p>
          <a:p>
            <a:pPr marL="642795" lvl="1" indent="-175308">
              <a:buFont typeface="Arial" panose="020B0604020202020204" pitchFamily="34" charset="0"/>
              <a:buChar char="•"/>
            </a:pPr>
            <a:r>
              <a:rPr lang="en-US" i="1" dirty="0" smtClean="0"/>
              <a:t>“Be of the same mind” </a:t>
            </a:r>
            <a:r>
              <a:rPr lang="en-US" i="0" dirty="0" smtClean="0"/>
              <a:t>(Empathy,</a:t>
            </a:r>
            <a:r>
              <a:rPr lang="en-US" i="0" baseline="0" dirty="0" smtClean="0"/>
              <a:t> unity, concord, brotherly love!)</a:t>
            </a:r>
          </a:p>
          <a:p>
            <a:pPr marL="642795" lvl="1" indent="-175308">
              <a:buFont typeface="Arial" panose="020B0604020202020204" pitchFamily="34" charset="0"/>
              <a:buChar char="•"/>
            </a:pPr>
            <a:endParaRPr lang="en-US" i="0" baseline="0" dirty="0" smtClean="0"/>
          </a:p>
          <a:p>
            <a:r>
              <a:rPr lang="en-US" b="1" i="0" baseline="0" dirty="0" smtClean="0"/>
              <a:t>(1 Corinthians 12:24b – 26),</a:t>
            </a:r>
            <a:r>
              <a:rPr lang="en-US" b="1" i="1" baseline="0" dirty="0" smtClean="0"/>
              <a:t> </a:t>
            </a:r>
            <a:r>
              <a:rPr lang="en-US" i="1" baseline="0" dirty="0" smtClean="0"/>
              <a:t>“</a:t>
            </a:r>
            <a:r>
              <a:rPr lang="en-US" i="1" dirty="0" smtClean="0"/>
              <a:t>But God composed the body, having given greater honor to that part which lacks it, </a:t>
            </a:r>
            <a:r>
              <a:rPr lang="en-US" i="1" baseline="30000" dirty="0" smtClean="0"/>
              <a:t>25 </a:t>
            </a:r>
            <a:r>
              <a:rPr lang="en-US" i="1" dirty="0" smtClean="0"/>
              <a:t>that there should be no schism in the body, but that </a:t>
            </a:r>
            <a:r>
              <a:rPr lang="en-US" i="1" u="sng" dirty="0" smtClean="0"/>
              <a:t>the members should have the same care for one another</a:t>
            </a:r>
            <a:r>
              <a:rPr lang="en-US" i="1" dirty="0" smtClean="0"/>
              <a:t>. </a:t>
            </a:r>
            <a:r>
              <a:rPr lang="en-US" i="1" baseline="30000" dirty="0" smtClean="0"/>
              <a:t>26 </a:t>
            </a:r>
            <a:r>
              <a:rPr lang="en-US" i="1" dirty="0" smtClean="0"/>
              <a:t>And if one member suffers, all the members suffer with it; or </a:t>
            </a:r>
            <a:r>
              <a:rPr lang="en-US" i="1" u="sng" dirty="0" smtClean="0"/>
              <a:t>if one member is honored, all the members rejoice with it</a:t>
            </a:r>
            <a:r>
              <a:rPr lang="en-US" i="1" dirty="0" smtClean="0"/>
              <a:t>.”</a:t>
            </a:r>
          </a:p>
          <a:p>
            <a:pPr marL="642795" lvl="1" indent="-175308">
              <a:buFont typeface="Arial" panose="020B0604020202020204" pitchFamily="34" charset="0"/>
              <a:buChar char="•"/>
            </a:pPr>
            <a:r>
              <a:rPr lang="en-US" i="0" dirty="0" smtClean="0"/>
              <a:t>God designed us to rejoice</a:t>
            </a:r>
            <a:r>
              <a:rPr lang="en-US" i="0" baseline="0" dirty="0" smtClean="0"/>
              <a:t> as members of the body.</a:t>
            </a:r>
          </a:p>
          <a:p>
            <a:pPr marL="642795" lvl="1" indent="-175308">
              <a:buFont typeface="Arial" panose="020B0604020202020204" pitchFamily="34" charset="0"/>
              <a:buChar char="•"/>
            </a:pPr>
            <a:r>
              <a:rPr lang="en-US" b="1" i="0" baseline="0" dirty="0" smtClean="0"/>
              <a:t>Not to be jealous or envious of the joy of others!</a:t>
            </a:r>
            <a:endParaRPr lang="en-US" b="1" i="0" dirty="0"/>
          </a:p>
        </p:txBody>
      </p:sp>
      <p:sp>
        <p:nvSpPr>
          <p:cNvPr id="4" name="Slide Number Placeholder 3"/>
          <p:cNvSpPr>
            <a:spLocks noGrp="1"/>
          </p:cNvSpPr>
          <p:nvPr>
            <p:ph type="sldNum" sz="quarter" idx="10"/>
          </p:nvPr>
        </p:nvSpPr>
        <p:spPr/>
        <p:txBody>
          <a:bodyPr/>
          <a:lstStyle/>
          <a:p>
            <a:fld id="{B5DA389D-17E5-4E0C-93E4-76B48B1FFA4C}" type="slidenum">
              <a:rPr lang="en-US" smtClean="0"/>
              <a:t>2</a:t>
            </a:fld>
            <a:endParaRPr lang="en-US"/>
          </a:p>
        </p:txBody>
      </p:sp>
    </p:spTree>
    <p:extLst>
      <p:ext uri="{BB962C8B-B14F-4D97-AF65-F5344CB8AC3E}">
        <p14:creationId xmlns:p14="http://schemas.microsoft.com/office/powerpoint/2010/main" val="3737839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a:t>
            </a:r>
            <a:r>
              <a:rPr lang="en-US" b="1" baseline="0" dirty="0" smtClean="0"/>
              <a:t> as easy as you think!  No one likes to cry! (I have my own problems)</a:t>
            </a:r>
            <a:endParaRPr lang="en-US" b="1" dirty="0" smtClean="0"/>
          </a:p>
          <a:p>
            <a:endParaRPr lang="en-US" b="1" dirty="0" smtClean="0"/>
          </a:p>
          <a:p>
            <a:r>
              <a:rPr lang="en-US" b="1" dirty="0" smtClean="0"/>
              <a:t>(Romans</a:t>
            </a:r>
            <a:r>
              <a:rPr lang="en-US" b="1" baseline="0" dirty="0" smtClean="0"/>
              <a:t> 12:15-16), </a:t>
            </a:r>
            <a:r>
              <a:rPr lang="en-US" i="1" baseline="0" dirty="0" smtClean="0"/>
              <a:t>“</a:t>
            </a:r>
            <a:r>
              <a:rPr lang="en-US" i="1" u="none" dirty="0" smtClean="0"/>
              <a:t>Rejoice with those who rejoice</a:t>
            </a:r>
            <a:r>
              <a:rPr lang="en-US" i="1" dirty="0" smtClean="0"/>
              <a:t>, and </a:t>
            </a:r>
            <a:r>
              <a:rPr lang="en-US" i="1" u="sng" dirty="0" smtClean="0"/>
              <a:t>weep with those who weep</a:t>
            </a:r>
            <a:r>
              <a:rPr lang="en-US" i="1" dirty="0" smtClean="0"/>
              <a:t>. </a:t>
            </a:r>
            <a:r>
              <a:rPr lang="en-US" i="1" baseline="30000" dirty="0" smtClean="0"/>
              <a:t>16 </a:t>
            </a:r>
            <a:r>
              <a:rPr lang="en-US" i="1" dirty="0" smtClean="0"/>
              <a:t>Be of the same mind toward one another. Do not set your mind on high things, but associate with the humble. Do not be wise in your own opinion.”</a:t>
            </a:r>
          </a:p>
          <a:p>
            <a:pPr marL="642795" lvl="1" indent="-175308">
              <a:buFont typeface="Arial" panose="020B0604020202020204" pitchFamily="34" charset="0"/>
              <a:buChar char="•"/>
            </a:pPr>
            <a:r>
              <a:rPr lang="en-US" i="0" dirty="0" smtClean="0"/>
              <a:t>(Consider the wedding vow)  “In richer,</a:t>
            </a:r>
            <a:r>
              <a:rPr lang="en-US" i="0" baseline="0" dirty="0" smtClean="0"/>
              <a:t> in poorer, in good times and in bad times, in sickness and in health”</a:t>
            </a:r>
          </a:p>
          <a:p>
            <a:pPr marL="642795" lvl="1" indent="-175308">
              <a:buFont typeface="Arial" panose="020B0604020202020204" pitchFamily="34" charset="0"/>
              <a:buChar char="•"/>
            </a:pPr>
            <a:r>
              <a:rPr lang="en-US" b="1" i="0" baseline="0" dirty="0" smtClean="0"/>
              <a:t>What is needed in times of joy is also needed (even more, if possible) during times of sorrow!</a:t>
            </a:r>
            <a:endParaRPr lang="en-US" b="1" i="0" dirty="0" smtClean="0"/>
          </a:p>
          <a:p>
            <a:pPr marL="642795" lvl="1" indent="-175308">
              <a:buFont typeface="Arial" panose="020B0604020202020204" pitchFamily="34" charset="0"/>
              <a:buChar char="•"/>
            </a:pPr>
            <a:r>
              <a:rPr lang="en-US" i="1" dirty="0" smtClean="0"/>
              <a:t>“Be of the same mind” </a:t>
            </a:r>
            <a:r>
              <a:rPr lang="en-US" i="0" dirty="0" smtClean="0"/>
              <a:t>(</a:t>
            </a:r>
            <a:r>
              <a:rPr lang="en-US" i="1" dirty="0" smtClean="0"/>
              <a:t>Empathy</a:t>
            </a:r>
            <a:r>
              <a:rPr lang="en-US" i="0" dirty="0" smtClean="0"/>
              <a:t>,</a:t>
            </a:r>
            <a:r>
              <a:rPr lang="en-US" i="0" baseline="0" dirty="0" smtClean="0"/>
              <a:t> sympathy, compassion, brotherly love!)</a:t>
            </a:r>
            <a:endParaRPr lang="en-US" i="0" baseline="0" dirty="0" smtClean="0"/>
          </a:p>
        </p:txBody>
      </p:sp>
      <p:sp>
        <p:nvSpPr>
          <p:cNvPr id="4" name="Slide Number Placeholder 3"/>
          <p:cNvSpPr>
            <a:spLocks noGrp="1"/>
          </p:cNvSpPr>
          <p:nvPr>
            <p:ph type="sldNum" sz="quarter" idx="10"/>
          </p:nvPr>
        </p:nvSpPr>
        <p:spPr/>
        <p:txBody>
          <a:bodyPr/>
          <a:lstStyle/>
          <a:p>
            <a:fld id="{B5DA389D-17E5-4E0C-93E4-76B48B1FFA4C}" type="slidenum">
              <a:rPr lang="en-US" smtClean="0"/>
              <a:t>3</a:t>
            </a:fld>
            <a:endParaRPr lang="en-US"/>
          </a:p>
        </p:txBody>
      </p:sp>
    </p:spTree>
    <p:extLst>
      <p:ext uri="{BB962C8B-B14F-4D97-AF65-F5344CB8AC3E}">
        <p14:creationId xmlns:p14="http://schemas.microsoft.com/office/powerpoint/2010/main" val="2428924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Not as easy as you think!</a:t>
            </a:r>
            <a:r>
              <a:rPr lang="en-US" b="1" baseline="0" dirty="0" smtClean="0"/>
              <a:t>  Our brother may not be receptive.</a:t>
            </a:r>
            <a:endParaRPr lang="en-US" b="1" dirty="0" smtClean="0"/>
          </a:p>
          <a:p>
            <a:endParaRPr lang="en-US" b="1" dirty="0" smtClean="0"/>
          </a:p>
          <a:p>
            <a:r>
              <a:rPr lang="en-US" b="1" dirty="0" smtClean="0"/>
              <a:t>(Galatians 6:1-2), </a:t>
            </a:r>
            <a:r>
              <a:rPr lang="en-US" i="1" dirty="0" smtClean="0"/>
              <a:t>“Brethren, if a man is overtaken in any trespass, you who are spiritual restore such a one in a spirit of gentleness, considering yourself lest you also be tempted. </a:t>
            </a:r>
            <a:r>
              <a:rPr lang="en-US" i="1" baseline="30000" dirty="0" smtClean="0"/>
              <a:t>2 </a:t>
            </a:r>
            <a:r>
              <a:rPr lang="en-US" i="1" dirty="0" smtClean="0"/>
              <a:t>Bear one another’s burdens, and so fulfill the law of Christ.”</a:t>
            </a:r>
          </a:p>
          <a:p>
            <a:endParaRPr lang="en-US" i="1" dirty="0" smtClean="0"/>
          </a:p>
          <a:p>
            <a:r>
              <a:rPr lang="en-US" b="1" i="0" dirty="0" smtClean="0"/>
              <a:t>If we have cultivated brother love, they will better</a:t>
            </a:r>
            <a:r>
              <a:rPr lang="en-US" b="1" i="0" baseline="0" dirty="0" smtClean="0"/>
              <a:t> know of our motivations, and be more receptive!</a:t>
            </a:r>
            <a:endParaRPr lang="en-US" b="1" i="0" dirty="0"/>
          </a:p>
        </p:txBody>
      </p:sp>
      <p:sp>
        <p:nvSpPr>
          <p:cNvPr id="4" name="Slide Number Placeholder 3"/>
          <p:cNvSpPr>
            <a:spLocks noGrp="1"/>
          </p:cNvSpPr>
          <p:nvPr>
            <p:ph type="sldNum" sz="quarter" idx="10"/>
          </p:nvPr>
        </p:nvSpPr>
        <p:spPr/>
        <p:txBody>
          <a:bodyPr/>
          <a:lstStyle/>
          <a:p>
            <a:fld id="{B5DA389D-17E5-4E0C-93E4-76B48B1FFA4C}" type="slidenum">
              <a:rPr lang="en-US" smtClean="0"/>
              <a:t>4</a:t>
            </a:fld>
            <a:endParaRPr lang="en-US"/>
          </a:p>
        </p:txBody>
      </p:sp>
    </p:spTree>
    <p:extLst>
      <p:ext uri="{BB962C8B-B14F-4D97-AF65-F5344CB8AC3E}">
        <p14:creationId xmlns:p14="http://schemas.microsoft.com/office/powerpoint/2010/main" val="3544131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(Genesis</a:t>
            </a:r>
            <a:r>
              <a:rPr lang="en-US" b="1" baseline="0" dirty="0" smtClean="0"/>
              <a:t> 13:8), </a:t>
            </a:r>
            <a:r>
              <a:rPr lang="en-US" i="1" baseline="0" dirty="0" smtClean="0"/>
              <a:t>“</a:t>
            </a:r>
            <a:r>
              <a:rPr lang="en-US" i="1" dirty="0" smtClean="0"/>
              <a:t>So Abram said to Lot, “Please let there be no strife between you and me, and between my herdsmen and your herdsmen; for we are brethren.”</a:t>
            </a:r>
          </a:p>
          <a:p>
            <a:endParaRPr lang="en-US" i="1" dirty="0" smtClean="0"/>
          </a:p>
          <a:p>
            <a:r>
              <a:rPr lang="en-US" b="1" i="0" dirty="0" smtClean="0"/>
              <a:t>(Philippians 4:2-3),</a:t>
            </a:r>
            <a:r>
              <a:rPr lang="en-US" b="1" i="0" baseline="0" dirty="0" smtClean="0"/>
              <a:t> </a:t>
            </a:r>
            <a:r>
              <a:rPr lang="en-US" i="1" baseline="0" dirty="0" smtClean="0"/>
              <a:t>“</a:t>
            </a:r>
            <a:r>
              <a:rPr lang="en-US" i="1" baseline="30000" dirty="0" smtClean="0"/>
              <a:t> </a:t>
            </a:r>
            <a:r>
              <a:rPr lang="en-US" i="1" dirty="0" smtClean="0"/>
              <a:t>I implore </a:t>
            </a:r>
            <a:r>
              <a:rPr lang="en-US" i="1" dirty="0" err="1" smtClean="0"/>
              <a:t>Euodia</a:t>
            </a:r>
            <a:r>
              <a:rPr lang="en-US" i="1" dirty="0" smtClean="0"/>
              <a:t> and I implore </a:t>
            </a:r>
            <a:r>
              <a:rPr lang="en-US" i="1" dirty="0" err="1" smtClean="0"/>
              <a:t>Syntyche</a:t>
            </a:r>
            <a:r>
              <a:rPr lang="en-US" i="1" dirty="0" smtClean="0"/>
              <a:t> to be of the same mind in the Lord. </a:t>
            </a:r>
            <a:r>
              <a:rPr lang="en-US" i="1" baseline="30000" dirty="0" smtClean="0"/>
              <a:t>3 </a:t>
            </a:r>
            <a:r>
              <a:rPr lang="en-US" i="1" dirty="0" smtClean="0"/>
              <a:t>And I urge you also, true companion, help these women who labored with me in the gospel, with Clement also, and the rest of my fellow workers, whose names are in the Book of Life.”</a:t>
            </a:r>
          </a:p>
          <a:p>
            <a:endParaRPr lang="en-US" i="0" dirty="0" smtClean="0"/>
          </a:p>
          <a:p>
            <a:r>
              <a:rPr lang="en-US" i="0" dirty="0" smtClean="0"/>
              <a:t>You</a:t>
            </a:r>
            <a:r>
              <a:rPr lang="en-US" i="0" baseline="0" dirty="0" smtClean="0"/>
              <a:t> – O – di – a            SIN – </a:t>
            </a:r>
            <a:r>
              <a:rPr lang="en-US" i="0" baseline="0" dirty="0" err="1" smtClean="0"/>
              <a:t>ti</a:t>
            </a:r>
            <a:r>
              <a:rPr lang="en-US" i="0" baseline="0" dirty="0" smtClean="0"/>
              <a:t> – </a:t>
            </a:r>
            <a:r>
              <a:rPr lang="en-US" i="0" baseline="0" dirty="0" err="1" smtClean="0"/>
              <a:t>tshee</a:t>
            </a:r>
            <a:endParaRPr lang="en-US" i="0" baseline="0" dirty="0" smtClean="0"/>
          </a:p>
          <a:p>
            <a:endParaRPr lang="en-US" i="0" baseline="0" dirty="0" smtClean="0"/>
          </a:p>
          <a:p>
            <a:r>
              <a:rPr lang="en-US" b="1" dirty="0"/>
              <a:t>When personal disagreements arise, overcome them through the warm affection of our shared relationship in Christ!</a:t>
            </a:r>
            <a:endParaRPr lang="en-US" b="1" i="0" baseline="0" dirty="0" smtClean="0"/>
          </a:p>
        </p:txBody>
      </p:sp>
      <p:sp>
        <p:nvSpPr>
          <p:cNvPr id="4" name="Slide Number Placeholder 3"/>
          <p:cNvSpPr>
            <a:spLocks noGrp="1"/>
          </p:cNvSpPr>
          <p:nvPr>
            <p:ph type="sldNum" sz="quarter" idx="10"/>
          </p:nvPr>
        </p:nvSpPr>
        <p:spPr/>
        <p:txBody>
          <a:bodyPr/>
          <a:lstStyle/>
          <a:p>
            <a:fld id="{B5DA389D-17E5-4E0C-93E4-76B48B1FFA4C}" type="slidenum">
              <a:rPr lang="en-US" smtClean="0"/>
              <a:t>5</a:t>
            </a:fld>
            <a:endParaRPr lang="en-US"/>
          </a:p>
        </p:txBody>
      </p:sp>
    </p:spTree>
    <p:extLst>
      <p:ext uri="{BB962C8B-B14F-4D97-AF65-F5344CB8AC3E}">
        <p14:creationId xmlns:p14="http://schemas.microsoft.com/office/powerpoint/2010/main" val="25191109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Brotherly love grows out of the benevolent goodwill of </a:t>
            </a:r>
            <a:r>
              <a:rPr lang="en-US" b="1" i="1" dirty="0"/>
              <a:t>agape: </a:t>
            </a:r>
          </a:p>
          <a:p>
            <a:endParaRPr lang="en-US" b="1" i="1" dirty="0"/>
          </a:p>
          <a:p>
            <a:r>
              <a:rPr lang="en-US" b="1" i="1" dirty="0"/>
              <a:t>(1 Thessalonians 4:9), </a:t>
            </a:r>
            <a:r>
              <a:rPr lang="en-US" dirty="0"/>
              <a:t>"But concerning brotherly love (</a:t>
            </a:r>
            <a:r>
              <a:rPr lang="en-US" i="1" dirty="0" err="1"/>
              <a:t>philadelphia</a:t>
            </a:r>
            <a:r>
              <a:rPr lang="en-US" dirty="0"/>
              <a:t>) you have no need that I should write to you, for you yourselves are taught by God to love (</a:t>
            </a:r>
            <a:r>
              <a:rPr lang="en-US" i="1" dirty="0" err="1"/>
              <a:t>agapao</a:t>
            </a:r>
            <a:r>
              <a:rPr lang="en-US" i="1" dirty="0"/>
              <a:t>)</a:t>
            </a:r>
            <a:r>
              <a:rPr lang="en-US" dirty="0"/>
              <a:t> one another..."</a:t>
            </a:r>
          </a:p>
          <a:p>
            <a:endParaRPr lang="en-US" dirty="0"/>
          </a:p>
          <a:p>
            <a:pPr marL="642795" lvl="1" indent="-175308">
              <a:buFont typeface="Arial" panose="020B0604020202020204" pitchFamily="34" charset="0"/>
              <a:buChar char="•"/>
            </a:pPr>
            <a:r>
              <a:rPr lang="en-US" dirty="0"/>
              <a:t>May we ever and always "love as brethren" should</a:t>
            </a:r>
          </a:p>
          <a:p>
            <a:pPr marL="642795" lvl="1" indent="-175308">
              <a:buFont typeface="Arial" panose="020B0604020202020204" pitchFamily="34" charset="0"/>
              <a:buChar char="•"/>
            </a:pPr>
            <a:endParaRPr lang="en-US" i="1" dirty="0"/>
          </a:p>
          <a:p>
            <a:r>
              <a:rPr lang="en-US" b="1" i="0" kern="1200" dirty="0" smtClean="0">
                <a:solidFill>
                  <a:schemeClr val="tx1"/>
                </a:solidFill>
                <a:latin typeface="+mn-lt"/>
                <a:ea typeface="+mn-ea"/>
                <a:cs typeface="+mn-cs"/>
              </a:rPr>
              <a:t>(1</a:t>
            </a:r>
            <a:r>
              <a:rPr lang="en-US" b="1" i="0" kern="1200" baseline="0" dirty="0" smtClean="0">
                <a:solidFill>
                  <a:schemeClr val="tx1"/>
                </a:solidFill>
                <a:latin typeface="+mn-lt"/>
                <a:ea typeface="+mn-ea"/>
                <a:cs typeface="+mn-cs"/>
              </a:rPr>
              <a:t> Peter 3:8-9), </a:t>
            </a:r>
            <a:r>
              <a:rPr lang="en-US" b="0" i="1" kern="1200" baseline="0" dirty="0" smtClean="0">
                <a:solidFill>
                  <a:schemeClr val="tx1"/>
                </a:solidFill>
                <a:latin typeface="+mn-lt"/>
                <a:ea typeface="+mn-ea"/>
                <a:cs typeface="+mn-cs"/>
              </a:rPr>
              <a:t>“</a:t>
            </a:r>
            <a:r>
              <a:rPr lang="en-US" i="1" baseline="30000" dirty="0" smtClean="0"/>
              <a:t> </a:t>
            </a:r>
            <a:r>
              <a:rPr lang="en-US" i="1" dirty="0" smtClean="0"/>
              <a:t>Finally, all of you be of one mind, having compassion for one another; </a:t>
            </a:r>
            <a:r>
              <a:rPr lang="en-US" i="1" u="sng" dirty="0" smtClean="0"/>
              <a:t>love as brothers, be tenderhearted, be courteous</a:t>
            </a:r>
            <a:r>
              <a:rPr lang="en-US" i="1" dirty="0" smtClean="0"/>
              <a:t>; </a:t>
            </a:r>
            <a:r>
              <a:rPr lang="en-US" i="1" baseline="30000" dirty="0" smtClean="0"/>
              <a:t>9 </a:t>
            </a:r>
            <a:r>
              <a:rPr lang="en-US" i="1" dirty="0" smtClean="0"/>
              <a:t>not returning evil for evil or reviling for reviling, but on the contrary blessing, </a:t>
            </a:r>
            <a:r>
              <a:rPr lang="en-US" i="1" u="sng" dirty="0" smtClean="0"/>
              <a:t>knowing that you were called to this, that you may inherit a blessing</a:t>
            </a:r>
            <a:r>
              <a:rPr lang="en-US" i="1" dirty="0" smtClean="0"/>
              <a:t>.”</a:t>
            </a:r>
            <a:endParaRPr lang="en-US" b="0" i="1" dirty="0"/>
          </a:p>
        </p:txBody>
      </p:sp>
      <p:sp>
        <p:nvSpPr>
          <p:cNvPr id="4" name="Slide Number Placeholder 3"/>
          <p:cNvSpPr>
            <a:spLocks noGrp="1"/>
          </p:cNvSpPr>
          <p:nvPr>
            <p:ph type="sldNum" sz="quarter" idx="10"/>
          </p:nvPr>
        </p:nvSpPr>
        <p:spPr/>
        <p:txBody>
          <a:bodyPr/>
          <a:lstStyle/>
          <a:p>
            <a:fld id="{B5DA389D-17E5-4E0C-93E4-76B48B1FFA4C}" type="slidenum">
              <a:rPr lang="en-US" smtClean="0"/>
              <a:t>6</a:t>
            </a:fld>
            <a:endParaRPr lang="en-US"/>
          </a:p>
        </p:txBody>
      </p:sp>
    </p:spTree>
    <p:extLst>
      <p:ext uri="{BB962C8B-B14F-4D97-AF65-F5344CB8AC3E}">
        <p14:creationId xmlns:p14="http://schemas.microsoft.com/office/powerpoint/2010/main" val="3895299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587F8C-3E95-4AC2-A371-4864706DEEC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4025400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587F8C-3E95-4AC2-A371-4864706DEEC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4014558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587F8C-3E95-4AC2-A371-4864706DEEC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572172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0587F8C-3E95-4AC2-A371-4864706DEEC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163334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587F8C-3E95-4AC2-A371-4864706DEECB}" type="datetimeFigureOut">
              <a:rPr lang="en-US" smtClean="0"/>
              <a:t>6/20/2015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2169917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0587F8C-3E95-4AC2-A371-4864706DEECB}"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48334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587F8C-3E95-4AC2-A371-4864706DEECB}" type="datetimeFigureOut">
              <a:rPr lang="en-US" smtClean="0"/>
              <a:t>6/20/2015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17607464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0587F8C-3E95-4AC2-A371-4864706DEECB}" type="datetimeFigureOut">
              <a:rPr lang="en-US" smtClean="0"/>
              <a:t>6/20/2015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2459819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87F8C-3E95-4AC2-A371-4864706DEECB}" type="datetimeFigureOut">
              <a:rPr lang="en-US" smtClean="0"/>
              <a:t>6/20/2015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3324764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587F8C-3E95-4AC2-A371-4864706DEECB}"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2831486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587F8C-3E95-4AC2-A371-4864706DEECB}" type="datetimeFigureOut">
              <a:rPr lang="en-US" smtClean="0"/>
              <a:t>6/20/2015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3E5982-51B1-47A6-BD25-2121F796B430}" type="slidenum">
              <a:rPr lang="en-US" smtClean="0"/>
              <a:t>‹#›</a:t>
            </a:fld>
            <a:endParaRPr lang="en-US"/>
          </a:p>
        </p:txBody>
      </p:sp>
    </p:spTree>
    <p:extLst>
      <p:ext uri="{BB962C8B-B14F-4D97-AF65-F5344CB8AC3E}">
        <p14:creationId xmlns:p14="http://schemas.microsoft.com/office/powerpoint/2010/main" val="1895535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87F8C-3E95-4AC2-A371-4864706DEECB}" type="datetimeFigureOut">
              <a:rPr lang="en-US" smtClean="0"/>
              <a:t>6/20/2015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3E5982-51B1-47A6-BD25-2121F796B430}" type="slidenum">
              <a:rPr lang="en-US" smtClean="0"/>
              <a:t>‹#›</a:t>
            </a:fld>
            <a:endParaRPr lang="en-US"/>
          </a:p>
        </p:txBody>
      </p:sp>
    </p:spTree>
    <p:extLst>
      <p:ext uri="{BB962C8B-B14F-4D97-AF65-F5344CB8AC3E}">
        <p14:creationId xmlns:p14="http://schemas.microsoft.com/office/powerpoint/2010/main" val="19679854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6365" y="866418"/>
            <a:ext cx="6064164" cy="2850157"/>
          </a:xfrm>
          <a:prstGeom prst="rect">
            <a:avLst/>
          </a:prstGeom>
        </p:spPr>
      </p:pic>
      <p:sp>
        <p:nvSpPr>
          <p:cNvPr id="2" name="Title 1"/>
          <p:cNvSpPr>
            <a:spLocks noGrp="1"/>
          </p:cNvSpPr>
          <p:nvPr>
            <p:ph type="ctrTitle"/>
          </p:nvPr>
        </p:nvSpPr>
        <p:spPr>
          <a:xfrm>
            <a:off x="1277470" y="3724834"/>
            <a:ext cx="6326611" cy="2622178"/>
          </a:xfrm>
        </p:spPr>
        <p:txBody>
          <a:bodyPr>
            <a:normAutofit/>
          </a:bodyPr>
          <a:lstStyle/>
          <a:p>
            <a:pPr algn="l"/>
            <a:r>
              <a:rPr lang="en-US" sz="8800" dirty="0" smtClean="0">
                <a:latin typeface="Edwardian Script ITC" panose="030303020407070D0804" pitchFamily="66" charset="0"/>
              </a:rPr>
              <a:t>Brotherly</a:t>
            </a:r>
            <a:r>
              <a:rPr lang="en-US" sz="8000" dirty="0" smtClean="0">
                <a:latin typeface="Blue Highway" panose="02010603020202020303" pitchFamily="2" charset="0"/>
              </a:rPr>
              <a:t> Love</a:t>
            </a:r>
            <a:br>
              <a:rPr lang="en-US" sz="8000" dirty="0" smtClean="0">
                <a:latin typeface="Blue Highway" panose="02010603020202020303" pitchFamily="2" charset="0"/>
              </a:rPr>
            </a:br>
            <a:r>
              <a:rPr lang="en-US" sz="8000" dirty="0" smtClean="0">
                <a:latin typeface="Blue Highway" panose="02010603020202020303" pitchFamily="2" charset="0"/>
              </a:rPr>
              <a:t>             Continue</a:t>
            </a:r>
            <a:endParaRPr lang="en-US" sz="8000" dirty="0">
              <a:latin typeface="Blue Highway" panose="02010603020202020303" pitchFamily="2" charset="0"/>
            </a:endParaRPr>
          </a:p>
        </p:txBody>
      </p:sp>
      <p:sp>
        <p:nvSpPr>
          <p:cNvPr id="3" name="Subtitle 2"/>
          <p:cNvSpPr>
            <a:spLocks noGrp="1"/>
          </p:cNvSpPr>
          <p:nvPr>
            <p:ph type="subTitle" idx="1"/>
          </p:nvPr>
        </p:nvSpPr>
        <p:spPr>
          <a:xfrm>
            <a:off x="874058" y="320896"/>
            <a:ext cx="1922929" cy="1091045"/>
          </a:xfrm>
        </p:spPr>
        <p:txBody>
          <a:bodyPr>
            <a:noAutofit/>
          </a:bodyPr>
          <a:lstStyle/>
          <a:p>
            <a:r>
              <a:rPr lang="en-US" sz="7200" dirty="0" smtClean="0">
                <a:latin typeface="Blue Highway" panose="02010603020202020303" pitchFamily="2" charset="0"/>
              </a:rPr>
              <a:t>Let</a:t>
            </a:r>
            <a:endParaRPr lang="en-US" sz="7200" dirty="0">
              <a:latin typeface="Blue Highway" panose="02010603020202020303" pitchFamily="2" charset="0"/>
            </a:endParaRPr>
          </a:p>
        </p:txBody>
      </p:sp>
    </p:spTree>
    <p:extLst>
      <p:ext uri="{BB962C8B-B14F-4D97-AF65-F5344CB8AC3E}">
        <p14:creationId xmlns:p14="http://schemas.microsoft.com/office/powerpoint/2010/main" val="614864117"/>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2224" y="1149038"/>
            <a:ext cx="4028526" cy="1893407"/>
          </a:xfrm>
          <a:prstGeom prst="rect">
            <a:avLst/>
          </a:prstGeom>
        </p:spPr>
      </p:pic>
      <p:sp>
        <p:nvSpPr>
          <p:cNvPr id="2" name="Title 1"/>
          <p:cNvSpPr>
            <a:spLocks noGrp="1"/>
          </p:cNvSpPr>
          <p:nvPr>
            <p:ph type="title"/>
          </p:nvPr>
        </p:nvSpPr>
        <p:spPr>
          <a:xfrm>
            <a:off x="498762" y="356567"/>
            <a:ext cx="8179723" cy="758280"/>
          </a:xfrm>
        </p:spPr>
        <p:txBody>
          <a:bodyPr>
            <a:normAutofit/>
          </a:bodyPr>
          <a:lstStyle/>
          <a:p>
            <a:pPr algn="ctr"/>
            <a:r>
              <a:rPr lang="en-US" sz="4800" dirty="0" smtClean="0">
                <a:latin typeface="Blue Highway" panose="02010603020202020303" pitchFamily="2" charset="0"/>
              </a:rPr>
              <a:t>To Obey the Exhortation, we must…</a:t>
            </a:r>
            <a:endParaRPr lang="en-US" sz="4800" dirty="0">
              <a:latin typeface="Blue Highway" panose="02010603020202020303" pitchFamily="2" charset="0"/>
            </a:endParaRPr>
          </a:p>
        </p:txBody>
      </p:sp>
      <p:sp>
        <p:nvSpPr>
          <p:cNvPr id="3" name="Content Placeholder 2"/>
          <p:cNvSpPr>
            <a:spLocks noGrp="1"/>
          </p:cNvSpPr>
          <p:nvPr>
            <p:ph idx="1"/>
          </p:nvPr>
        </p:nvSpPr>
        <p:spPr>
          <a:xfrm>
            <a:off x="498763" y="1379906"/>
            <a:ext cx="8179723" cy="5237019"/>
          </a:xfrm>
        </p:spPr>
        <p:txBody>
          <a:bodyPr>
            <a:normAutofit/>
          </a:bodyPr>
          <a:lstStyle/>
          <a:p>
            <a:r>
              <a:rPr lang="en-US" sz="3200" b="1" dirty="0" smtClean="0"/>
              <a:t>Let brotherly love                                        continue during times                                         of joy </a:t>
            </a:r>
            <a:r>
              <a:rPr lang="en-US" sz="3200" i="1" dirty="0" smtClean="0"/>
              <a:t>(Romans 12:15)</a:t>
            </a:r>
          </a:p>
        </p:txBody>
      </p:sp>
    </p:spTree>
    <p:extLst>
      <p:ext uri="{BB962C8B-B14F-4D97-AF65-F5344CB8AC3E}">
        <p14:creationId xmlns:p14="http://schemas.microsoft.com/office/powerpoint/2010/main" val="269984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2224" y="1149038"/>
            <a:ext cx="4028526" cy="1893407"/>
          </a:xfrm>
          <a:prstGeom prst="rect">
            <a:avLst/>
          </a:prstGeom>
        </p:spPr>
      </p:pic>
      <p:sp>
        <p:nvSpPr>
          <p:cNvPr id="2" name="Title 1"/>
          <p:cNvSpPr>
            <a:spLocks noGrp="1"/>
          </p:cNvSpPr>
          <p:nvPr>
            <p:ph type="title"/>
          </p:nvPr>
        </p:nvSpPr>
        <p:spPr>
          <a:xfrm>
            <a:off x="498762" y="356567"/>
            <a:ext cx="8179723" cy="758280"/>
          </a:xfrm>
        </p:spPr>
        <p:txBody>
          <a:bodyPr>
            <a:normAutofit/>
          </a:bodyPr>
          <a:lstStyle/>
          <a:p>
            <a:pPr algn="ctr"/>
            <a:r>
              <a:rPr lang="en-US" sz="4800" dirty="0" smtClean="0">
                <a:latin typeface="Blue Highway" panose="02010603020202020303" pitchFamily="2" charset="0"/>
              </a:rPr>
              <a:t>To Obey the Exhortation, we must…</a:t>
            </a:r>
            <a:endParaRPr lang="en-US" sz="4800" dirty="0">
              <a:latin typeface="Blue Highway" panose="02010603020202020303" pitchFamily="2" charset="0"/>
            </a:endParaRPr>
          </a:p>
        </p:txBody>
      </p:sp>
      <p:sp>
        <p:nvSpPr>
          <p:cNvPr id="3" name="Content Placeholder 2"/>
          <p:cNvSpPr>
            <a:spLocks noGrp="1"/>
          </p:cNvSpPr>
          <p:nvPr>
            <p:ph idx="1"/>
          </p:nvPr>
        </p:nvSpPr>
        <p:spPr>
          <a:xfrm>
            <a:off x="498763" y="1379906"/>
            <a:ext cx="8179723" cy="5237019"/>
          </a:xfrm>
        </p:spPr>
        <p:txBody>
          <a:bodyPr>
            <a:normAutofit/>
          </a:bodyPr>
          <a:lstStyle/>
          <a:p>
            <a:r>
              <a:rPr lang="en-US" sz="3200" b="1" dirty="0" smtClean="0"/>
              <a:t>Let brotherly love                                        continue during times                                         of joy </a:t>
            </a:r>
            <a:r>
              <a:rPr lang="en-US" sz="3200" i="1" dirty="0" smtClean="0"/>
              <a:t>(Romans 12:15)</a:t>
            </a:r>
          </a:p>
          <a:p>
            <a:r>
              <a:rPr lang="en-US" sz="3200" b="1" dirty="0" smtClean="0"/>
              <a:t>Let brotherly love continue during                      times of sorrow </a:t>
            </a:r>
            <a:r>
              <a:rPr lang="en-US" sz="3200" i="1" dirty="0" smtClean="0"/>
              <a:t>(Romans 12:15)</a:t>
            </a:r>
          </a:p>
        </p:txBody>
      </p:sp>
    </p:spTree>
    <p:extLst>
      <p:ext uri="{BB962C8B-B14F-4D97-AF65-F5344CB8AC3E}">
        <p14:creationId xmlns:p14="http://schemas.microsoft.com/office/powerpoint/2010/main" val="1290407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2224" y="1149038"/>
            <a:ext cx="4028526" cy="1893407"/>
          </a:xfrm>
          <a:prstGeom prst="rect">
            <a:avLst/>
          </a:prstGeom>
        </p:spPr>
      </p:pic>
      <p:sp>
        <p:nvSpPr>
          <p:cNvPr id="2" name="Title 1"/>
          <p:cNvSpPr>
            <a:spLocks noGrp="1"/>
          </p:cNvSpPr>
          <p:nvPr>
            <p:ph type="title"/>
          </p:nvPr>
        </p:nvSpPr>
        <p:spPr>
          <a:xfrm>
            <a:off x="498762" y="356567"/>
            <a:ext cx="8179723" cy="758280"/>
          </a:xfrm>
        </p:spPr>
        <p:txBody>
          <a:bodyPr>
            <a:normAutofit/>
          </a:bodyPr>
          <a:lstStyle/>
          <a:p>
            <a:pPr algn="ctr"/>
            <a:r>
              <a:rPr lang="en-US" sz="4800" dirty="0" smtClean="0">
                <a:latin typeface="Blue Highway" panose="02010603020202020303" pitchFamily="2" charset="0"/>
              </a:rPr>
              <a:t>To Obey the Exhortation, we must…</a:t>
            </a:r>
            <a:endParaRPr lang="en-US" sz="4800" dirty="0">
              <a:latin typeface="Blue Highway" panose="02010603020202020303" pitchFamily="2" charset="0"/>
            </a:endParaRPr>
          </a:p>
        </p:txBody>
      </p:sp>
      <p:sp>
        <p:nvSpPr>
          <p:cNvPr id="3" name="Content Placeholder 2"/>
          <p:cNvSpPr>
            <a:spLocks noGrp="1"/>
          </p:cNvSpPr>
          <p:nvPr>
            <p:ph idx="1"/>
          </p:nvPr>
        </p:nvSpPr>
        <p:spPr>
          <a:xfrm>
            <a:off x="498763" y="1379906"/>
            <a:ext cx="8179723" cy="5237019"/>
          </a:xfrm>
        </p:spPr>
        <p:txBody>
          <a:bodyPr>
            <a:normAutofit/>
          </a:bodyPr>
          <a:lstStyle/>
          <a:p>
            <a:r>
              <a:rPr lang="en-US" sz="3200" b="1" dirty="0" smtClean="0"/>
              <a:t>Let brotherly love                                        continue during times                                         of joy </a:t>
            </a:r>
            <a:r>
              <a:rPr lang="en-US" sz="3200" i="1" dirty="0" smtClean="0"/>
              <a:t>(Romans 12:15)</a:t>
            </a:r>
          </a:p>
          <a:p>
            <a:r>
              <a:rPr lang="en-US" sz="3200" b="1" dirty="0" smtClean="0"/>
              <a:t>Let brotherly love continue during                      times of sorrow </a:t>
            </a:r>
            <a:r>
              <a:rPr lang="en-US" sz="3200" i="1" dirty="0" smtClean="0"/>
              <a:t>(Romans 12:15)</a:t>
            </a:r>
          </a:p>
          <a:p>
            <a:r>
              <a:rPr lang="en-US" sz="3200" b="1" dirty="0" smtClean="0"/>
              <a:t>Let brotherly love continue during struggles with sin </a:t>
            </a:r>
            <a:r>
              <a:rPr lang="en-US" sz="3200" i="1" dirty="0" smtClean="0"/>
              <a:t>(Galatians 6:1-2)</a:t>
            </a:r>
          </a:p>
        </p:txBody>
      </p:sp>
    </p:spTree>
    <p:extLst>
      <p:ext uri="{BB962C8B-B14F-4D97-AF65-F5344CB8AC3E}">
        <p14:creationId xmlns:p14="http://schemas.microsoft.com/office/powerpoint/2010/main" val="548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82224" y="1149038"/>
            <a:ext cx="4028526" cy="1893407"/>
          </a:xfrm>
          <a:prstGeom prst="rect">
            <a:avLst/>
          </a:prstGeom>
        </p:spPr>
      </p:pic>
      <p:sp>
        <p:nvSpPr>
          <p:cNvPr id="2" name="Title 1"/>
          <p:cNvSpPr>
            <a:spLocks noGrp="1"/>
          </p:cNvSpPr>
          <p:nvPr>
            <p:ph type="title"/>
          </p:nvPr>
        </p:nvSpPr>
        <p:spPr>
          <a:xfrm>
            <a:off x="498762" y="356567"/>
            <a:ext cx="8179723" cy="758280"/>
          </a:xfrm>
        </p:spPr>
        <p:txBody>
          <a:bodyPr>
            <a:normAutofit/>
          </a:bodyPr>
          <a:lstStyle/>
          <a:p>
            <a:pPr algn="ctr"/>
            <a:r>
              <a:rPr lang="en-US" sz="4800" dirty="0" smtClean="0">
                <a:latin typeface="Blue Highway" panose="02010603020202020303" pitchFamily="2" charset="0"/>
              </a:rPr>
              <a:t>To Obey the Exhortation, we must…</a:t>
            </a:r>
            <a:endParaRPr lang="en-US" sz="4800" dirty="0">
              <a:latin typeface="Blue Highway" panose="02010603020202020303" pitchFamily="2" charset="0"/>
            </a:endParaRPr>
          </a:p>
        </p:txBody>
      </p:sp>
      <p:sp>
        <p:nvSpPr>
          <p:cNvPr id="3" name="Content Placeholder 2"/>
          <p:cNvSpPr>
            <a:spLocks noGrp="1"/>
          </p:cNvSpPr>
          <p:nvPr>
            <p:ph idx="1"/>
          </p:nvPr>
        </p:nvSpPr>
        <p:spPr>
          <a:xfrm>
            <a:off x="498763" y="1379906"/>
            <a:ext cx="8179723" cy="5237019"/>
          </a:xfrm>
        </p:spPr>
        <p:txBody>
          <a:bodyPr>
            <a:normAutofit/>
          </a:bodyPr>
          <a:lstStyle/>
          <a:p>
            <a:r>
              <a:rPr lang="en-US" sz="3200" b="1" dirty="0" smtClean="0"/>
              <a:t>Let brotherly love                                        continue during times                                         of joy </a:t>
            </a:r>
            <a:r>
              <a:rPr lang="en-US" sz="3200" i="1" dirty="0" smtClean="0"/>
              <a:t>(Romans 12:15)</a:t>
            </a:r>
          </a:p>
          <a:p>
            <a:r>
              <a:rPr lang="en-US" sz="3200" b="1" dirty="0" smtClean="0"/>
              <a:t>Let brotherly love continue during                      times of sorrow </a:t>
            </a:r>
            <a:r>
              <a:rPr lang="en-US" sz="3200" i="1" dirty="0" smtClean="0"/>
              <a:t>(Romans 12:15)</a:t>
            </a:r>
          </a:p>
          <a:p>
            <a:r>
              <a:rPr lang="en-US" sz="3200" b="1" dirty="0" smtClean="0"/>
              <a:t>Let brotherly love continue during struggles with sin </a:t>
            </a:r>
            <a:r>
              <a:rPr lang="en-US" sz="3200" i="1" dirty="0" smtClean="0"/>
              <a:t>(Galatians 6:1-2)</a:t>
            </a:r>
          </a:p>
          <a:p>
            <a:r>
              <a:rPr lang="en-US" sz="3200" b="1" dirty="0" smtClean="0"/>
              <a:t>Let brotherly love continue during moments of disagreement                                         </a:t>
            </a:r>
            <a:r>
              <a:rPr lang="en-US" sz="3200" i="1" dirty="0" smtClean="0"/>
              <a:t>(Genesis 13:8;  Philippians 4:2-3)</a:t>
            </a:r>
            <a:endParaRPr lang="en-US" sz="3200" i="1" dirty="0"/>
          </a:p>
        </p:txBody>
      </p:sp>
    </p:spTree>
    <p:extLst>
      <p:ext uri="{BB962C8B-B14F-4D97-AF65-F5344CB8AC3E}">
        <p14:creationId xmlns:p14="http://schemas.microsoft.com/office/powerpoint/2010/main" val="21032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96343" y="1143310"/>
            <a:ext cx="5247808" cy="2466470"/>
          </a:xfrm>
          <a:prstGeom prst="rect">
            <a:avLst/>
          </a:prstGeom>
        </p:spPr>
      </p:pic>
      <p:sp>
        <p:nvSpPr>
          <p:cNvPr id="2" name="Title 1"/>
          <p:cNvSpPr>
            <a:spLocks noGrp="1"/>
          </p:cNvSpPr>
          <p:nvPr>
            <p:ph type="ctrTitle"/>
          </p:nvPr>
        </p:nvSpPr>
        <p:spPr>
          <a:xfrm>
            <a:off x="874058" y="3962399"/>
            <a:ext cx="7486171" cy="2612571"/>
          </a:xfrm>
        </p:spPr>
        <p:txBody>
          <a:bodyPr anchor="t">
            <a:normAutofit/>
          </a:bodyPr>
          <a:lstStyle/>
          <a:p>
            <a:pPr indent="282575" algn="l">
              <a:lnSpc>
                <a:spcPct val="100000"/>
              </a:lnSpc>
            </a:pPr>
            <a:r>
              <a:rPr lang="en-US" sz="3200" dirty="0" smtClean="0"/>
              <a:t>“But </a:t>
            </a:r>
            <a:r>
              <a:rPr lang="en-US" sz="3200" dirty="0"/>
              <a:t>concerning brotherly love you have no need that I should write to you, for you yourselves are taught by God to love one </a:t>
            </a:r>
            <a:r>
              <a:rPr lang="en-US" sz="3200" dirty="0" smtClean="0"/>
              <a:t>another.”</a:t>
            </a:r>
            <a:br>
              <a:rPr lang="en-US" sz="3200" dirty="0" smtClean="0"/>
            </a:br>
            <a:r>
              <a:rPr lang="en-US" sz="3200" dirty="0" smtClean="0"/>
              <a:t>                                        (1 Thessalonians 4:9)</a:t>
            </a:r>
            <a:endParaRPr lang="en-US" sz="3200" dirty="0">
              <a:latin typeface="+mn-lt"/>
            </a:endParaRPr>
          </a:p>
        </p:txBody>
      </p:sp>
      <p:sp>
        <p:nvSpPr>
          <p:cNvPr id="3" name="Subtitle 2"/>
          <p:cNvSpPr>
            <a:spLocks noGrp="1"/>
          </p:cNvSpPr>
          <p:nvPr>
            <p:ph type="subTitle" idx="1"/>
          </p:nvPr>
        </p:nvSpPr>
        <p:spPr>
          <a:xfrm>
            <a:off x="874058" y="320896"/>
            <a:ext cx="4928226" cy="1091045"/>
          </a:xfrm>
        </p:spPr>
        <p:txBody>
          <a:bodyPr>
            <a:noAutofit/>
          </a:bodyPr>
          <a:lstStyle/>
          <a:p>
            <a:pPr algn="l"/>
            <a:r>
              <a:rPr lang="en-US" sz="7200" dirty="0" smtClean="0">
                <a:latin typeface="Blue Highway" panose="02010603020202020303" pitchFamily="2" charset="0"/>
              </a:rPr>
              <a:t>Conclusion</a:t>
            </a:r>
            <a:endParaRPr lang="en-US" sz="7200" dirty="0">
              <a:latin typeface="Blue Highway" panose="02010603020202020303" pitchFamily="2" charset="0"/>
            </a:endParaRPr>
          </a:p>
        </p:txBody>
      </p:sp>
    </p:spTree>
    <p:extLst>
      <p:ext uri="{BB962C8B-B14F-4D97-AF65-F5344CB8AC3E}">
        <p14:creationId xmlns:p14="http://schemas.microsoft.com/office/powerpoint/2010/main" val="631368911"/>
      </p:ext>
    </p:extLst>
  </p:cSld>
  <p:clrMapOvr>
    <a:masterClrMapping/>
  </p:clrMapOvr>
  <mc:AlternateContent xmlns:mc="http://schemas.openxmlformats.org/markup-compatibility/2006">
    <mc:Choice xmlns:p14="http://schemas.microsoft.com/office/powerpoint/2010/main" Requires="p14">
      <p:transition spd="slow" p14:dur="1600">
        <p14:prism isContent="1" isInverted="1"/>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TotalTime>
  <Words>534</Words>
  <Application>Microsoft Office PowerPoint</Application>
  <PresentationFormat>On-screen Show (4:3)</PresentationFormat>
  <Paragraphs>68</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Blue Highway</vt:lpstr>
      <vt:lpstr>Calibri</vt:lpstr>
      <vt:lpstr>Calibri Light</vt:lpstr>
      <vt:lpstr>Edwardian Script ITC</vt:lpstr>
      <vt:lpstr>Office Theme</vt:lpstr>
      <vt:lpstr>Brotherly Love              Continue</vt:lpstr>
      <vt:lpstr>To Obey the Exhortation, we must…</vt:lpstr>
      <vt:lpstr>To Obey the Exhortation, we must…</vt:lpstr>
      <vt:lpstr>To Obey the Exhortation, we must…</vt:lpstr>
      <vt:lpstr>To Obey the Exhortation, we must…</vt:lpstr>
      <vt:lpstr>“But concerning brotherly love you have no need that I should write to you, for you yourselves are taught by God to love one another.”                                         (1 Thessalonians 4:9)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Brotherly Love              Continue</dc:title>
  <dc:creator>Stan Cox</dc:creator>
  <cp:lastModifiedBy>Stan Cox</cp:lastModifiedBy>
  <cp:revision>9</cp:revision>
  <cp:lastPrinted>2015-06-21T05:02:58Z</cp:lastPrinted>
  <dcterms:created xsi:type="dcterms:W3CDTF">2015-06-21T02:16:55Z</dcterms:created>
  <dcterms:modified xsi:type="dcterms:W3CDTF">2015-06-21T05:03:06Z</dcterms:modified>
</cp:coreProperties>
</file>