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BadaBoom BB" panose="020B0603050302020204" pitchFamily="34"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0265" autoAdjust="0"/>
  </p:normalViewPr>
  <p:slideViewPr>
    <p:cSldViewPr snapToGrid="0">
      <p:cViewPr varScale="1">
        <p:scale>
          <a:sx n="31" d="100"/>
          <a:sy n="31" d="100"/>
        </p:scale>
        <p:origin x="2597" y="29"/>
      </p:cViewPr>
      <p:guideLst/>
    </p:cSldViewPr>
  </p:slideViewPr>
  <p:notesTextViewPr>
    <p:cViewPr>
      <p:scale>
        <a:sx n="1" d="1"/>
        <a:sy n="1" d="1"/>
      </p:scale>
      <p:origin x="0" y="0"/>
    </p:cViewPr>
  </p:notesTextViewPr>
  <p:notesViewPr>
    <p:cSldViewPr snapToGrid="0">
      <p:cViewPr varScale="1">
        <p:scale>
          <a:sx n="62" d="100"/>
          <a:sy n="62" d="100"/>
        </p:scale>
        <p:origin x="118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763640-BDFE-49B8-963E-F40C3EA19E21}"/>
              </a:ext>
            </a:extLst>
          </p:cNvPr>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r>
              <a:rPr lang="en-US" sz="2800" dirty="0">
                <a:latin typeface="BadaBoom BB" panose="020B0603050302020204" pitchFamily="34" charset="0"/>
              </a:rPr>
              <a:t>Let’s Get Excited!</a:t>
            </a:r>
          </a:p>
        </p:txBody>
      </p:sp>
      <p:sp>
        <p:nvSpPr>
          <p:cNvPr id="3" name="Date Placeholder 2">
            <a:extLst>
              <a:ext uri="{FF2B5EF4-FFF2-40B4-BE49-F238E27FC236}">
                <a16:creationId xmlns:a16="http://schemas.microsoft.com/office/drawing/2014/main" id="{1A388D7C-6A34-4A50-BAC5-DF9C5E14BFB8}"/>
              </a:ext>
            </a:extLst>
          </p:cNvPr>
          <p:cNvSpPr>
            <a:spLocks noGrp="1"/>
          </p:cNvSpPr>
          <p:nvPr>
            <p:ph type="dt" sz="quarter" idx="1"/>
          </p:nvPr>
        </p:nvSpPr>
        <p:spPr>
          <a:xfrm>
            <a:off x="3884613" y="0"/>
            <a:ext cx="2971800" cy="458788"/>
          </a:xfrm>
          <a:prstGeom prst="rect">
            <a:avLst/>
          </a:prstGeom>
        </p:spPr>
        <p:txBody>
          <a:bodyPr vert="horz" lIns="91431" tIns="45716" rIns="91431" bIns="45716" rtlCol="0"/>
          <a:lstStyle>
            <a:lvl1pPr algn="r">
              <a:defRPr sz="1200"/>
            </a:lvl1pPr>
          </a:lstStyle>
          <a:p>
            <a:r>
              <a:rPr lang="en-US" dirty="0"/>
              <a:t>May 19, 2019 am</a:t>
            </a:r>
          </a:p>
        </p:txBody>
      </p:sp>
      <p:sp>
        <p:nvSpPr>
          <p:cNvPr id="4" name="Footer Placeholder 3">
            <a:extLst>
              <a:ext uri="{FF2B5EF4-FFF2-40B4-BE49-F238E27FC236}">
                <a16:creationId xmlns:a16="http://schemas.microsoft.com/office/drawing/2014/main" id="{ECF3E310-5674-4CF7-9287-9DAADA588F94}"/>
              </a:ext>
            </a:extLst>
          </p:cNvPr>
          <p:cNvSpPr>
            <a:spLocks noGrp="1"/>
          </p:cNvSpPr>
          <p:nvPr>
            <p:ph type="ftr" sz="quarter" idx="2"/>
          </p:nvPr>
        </p:nvSpPr>
        <p:spPr>
          <a:xfrm>
            <a:off x="0" y="8685214"/>
            <a:ext cx="2971800" cy="458787"/>
          </a:xfrm>
          <a:prstGeom prst="rect">
            <a:avLst/>
          </a:prstGeom>
        </p:spPr>
        <p:txBody>
          <a:bodyPr vert="horz" lIns="91431" tIns="45716" rIns="91431" bIns="45716"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8AD8A1F-6BA0-439E-84A1-E4CF42CDA75D}"/>
              </a:ext>
            </a:extLst>
          </p:cNvPr>
          <p:cNvSpPr>
            <a:spLocks noGrp="1"/>
          </p:cNvSpPr>
          <p:nvPr>
            <p:ph type="sldNum" sz="quarter" idx="3"/>
          </p:nvPr>
        </p:nvSpPr>
        <p:spPr>
          <a:xfrm>
            <a:off x="3884613" y="8685214"/>
            <a:ext cx="2971800" cy="458787"/>
          </a:xfrm>
          <a:prstGeom prst="rect">
            <a:avLst/>
          </a:prstGeom>
        </p:spPr>
        <p:txBody>
          <a:bodyPr vert="horz" lIns="91431" tIns="45716" rIns="91431" bIns="45716" rtlCol="0" anchor="b"/>
          <a:lstStyle>
            <a:lvl1pPr algn="r">
              <a:defRPr sz="1200"/>
            </a:lvl1pPr>
          </a:lstStyle>
          <a:p>
            <a:r>
              <a:rPr lang="en-US" dirty="0"/>
              <a:t>  soundteaching.org  </a:t>
            </a:r>
            <a:fld id="{86A3CEC0-79BE-4200-9180-B73C4E703722}" type="slidenum">
              <a:rPr lang="en-US" smtClean="0"/>
              <a:t>‹#›</a:t>
            </a:fld>
            <a:endParaRPr lang="en-US" dirty="0"/>
          </a:p>
        </p:txBody>
      </p:sp>
    </p:spTree>
    <p:extLst>
      <p:ext uri="{BB962C8B-B14F-4D97-AF65-F5344CB8AC3E}">
        <p14:creationId xmlns:p14="http://schemas.microsoft.com/office/powerpoint/2010/main" val="413361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DF44A3E8-FE44-489F-B6AD-67A96CC53F15}"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371342D8-8D0D-427C-9A54-90C4653FD7F1}" type="slidenum">
              <a:rPr lang="en-US" smtClean="0"/>
              <a:t>‹#›</a:t>
            </a:fld>
            <a:endParaRPr lang="en-US"/>
          </a:p>
        </p:txBody>
      </p:sp>
    </p:spTree>
    <p:extLst>
      <p:ext uri="{BB962C8B-B14F-4D97-AF65-F5344CB8AC3E}">
        <p14:creationId xmlns:p14="http://schemas.microsoft.com/office/powerpoint/2010/main" val="235046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Meeting with Tim Stevens</a:t>
            </a:r>
          </a:p>
          <a:p>
            <a:pPr marL="171434" indent="-171434">
              <a:buFont typeface="Arial" panose="020B0604020202020204" pitchFamily="34" charset="0"/>
              <a:buChar char="•"/>
            </a:pPr>
            <a:r>
              <a:rPr lang="en-US" dirty="0"/>
              <a:t>Such an encouragement</a:t>
            </a:r>
          </a:p>
          <a:p>
            <a:pPr marL="171434" indent="-171434">
              <a:buFont typeface="Arial" panose="020B0604020202020204" pitchFamily="34" charset="0"/>
              <a:buChar char="•"/>
            </a:pPr>
            <a:r>
              <a:rPr lang="en-US" dirty="0"/>
              <a:t>Wonderful lessons each service</a:t>
            </a:r>
          </a:p>
          <a:p>
            <a:pPr marL="171434" indent="-171434">
              <a:buFont typeface="Arial" panose="020B0604020202020204" pitchFamily="34" charset="0"/>
              <a:buChar char="•"/>
            </a:pPr>
            <a:r>
              <a:rPr lang="en-US" dirty="0"/>
              <a:t>Lots of interest from other congregations/many visitors</a:t>
            </a:r>
          </a:p>
          <a:p>
            <a:pPr marL="171434" indent="-171434">
              <a:buFont typeface="Arial" panose="020B0604020202020204" pitchFamily="34" charset="0"/>
              <a:buChar char="•"/>
            </a:pPr>
            <a:r>
              <a:rPr lang="en-US" dirty="0"/>
              <a:t>Great singing (Thanks to all the men who served!)</a:t>
            </a:r>
          </a:p>
          <a:p>
            <a:pPr marL="171434" indent="-171434">
              <a:buFont typeface="Arial" panose="020B0604020202020204" pitchFamily="34" charset="0"/>
              <a:buChar char="•"/>
            </a:pPr>
            <a:r>
              <a:rPr lang="en-US" dirty="0"/>
              <a:t>I think this was a badly needed boost to our psyche, and I feel so grateful for the week we had together!</a:t>
            </a:r>
          </a:p>
          <a:p>
            <a:pPr marL="171434" indent="-171434">
              <a:buFont typeface="Arial" panose="020B0604020202020204" pitchFamily="34" charset="0"/>
              <a:buChar char="•"/>
            </a:pPr>
            <a:endParaRPr lang="en-US" dirty="0"/>
          </a:p>
          <a:p>
            <a:r>
              <a:rPr lang="en-US" b="1" dirty="0"/>
              <a:t>I know that we have been through a lot as a congregation the past few months.</a:t>
            </a:r>
          </a:p>
          <a:p>
            <a:pPr marL="171434" indent="-171434">
              <a:buFont typeface="Arial" panose="020B0604020202020204" pitchFamily="34" charset="0"/>
              <a:buChar char="•"/>
            </a:pPr>
            <a:r>
              <a:rPr lang="en-US" dirty="0"/>
              <a:t>I truly believe that it is time to turn a page, and look to what I believe is a bright future!</a:t>
            </a:r>
          </a:p>
          <a:p>
            <a:pPr marL="171434" indent="-171434">
              <a:buFont typeface="Arial" panose="020B0604020202020204" pitchFamily="34" charset="0"/>
              <a:buChar char="•"/>
            </a:pPr>
            <a:r>
              <a:rPr lang="en-US" dirty="0"/>
              <a:t>I am confident that we can accomplish a tremendous amount in the Lord’s work, as a faithful congregation, zealous for good works.</a:t>
            </a:r>
          </a:p>
          <a:p>
            <a:pPr marL="171434" indent="-171434">
              <a:buFont typeface="Arial" panose="020B0604020202020204" pitchFamily="34" charset="0"/>
              <a:buChar char="•"/>
            </a:pPr>
            <a:r>
              <a:rPr lang="en-US" dirty="0"/>
              <a:t>It is time to turn a page, and start to actively look to the future. </a:t>
            </a:r>
          </a:p>
          <a:p>
            <a:pPr marL="171434" indent="-171434">
              <a:buFont typeface="Arial" panose="020B0604020202020204" pitchFamily="34" charset="0"/>
              <a:buChar char="•"/>
            </a:pPr>
            <a:r>
              <a:rPr lang="en-US" dirty="0"/>
              <a:t>We can and will talk in other lessons about what we need </a:t>
            </a:r>
            <a:r>
              <a:rPr lang="en-US" dirty="0" err="1"/>
              <a:t>need</a:t>
            </a:r>
            <a:r>
              <a:rPr lang="en-US" dirty="0"/>
              <a:t> to do, but what I want for our congregation today is for us to become excited about the great possibilities for service, growth and the opportunities to please God.</a:t>
            </a:r>
          </a:p>
          <a:p>
            <a:endParaRPr lang="en-US" b="1" dirty="0"/>
          </a:p>
          <a:p>
            <a:r>
              <a:rPr lang="en-US" b="1" dirty="0"/>
              <a:t>We can't be lukewarm!</a:t>
            </a:r>
          </a:p>
          <a:p>
            <a:pPr marL="171434" indent="-171434">
              <a:buFont typeface="Arial" panose="020B0604020202020204" pitchFamily="34" charset="0"/>
              <a:buChar char="•"/>
            </a:pPr>
            <a:r>
              <a:rPr lang="en-US" dirty="0"/>
              <a:t>In C.S. Lewis’ Screwtape Letters (a fictional account of one devil’s instructions to another on how to destroy a Christian) Screwtape instructs Wormwood: </a:t>
            </a:r>
          </a:p>
          <a:p>
            <a:pPr marL="171434" indent="-171434">
              <a:buFont typeface="Arial" panose="020B0604020202020204" pitchFamily="34" charset="0"/>
              <a:buChar char="•"/>
            </a:pPr>
            <a:r>
              <a:rPr lang="en-US" dirty="0"/>
              <a:t>“If you can once get him to the point of thinking that ‘religion is all very good up to a point’, you can feel quite happy about his soul. </a:t>
            </a:r>
            <a:r>
              <a:rPr lang="en-US" b="1" dirty="0"/>
              <a:t>A moderated religion is as good for us as no religion at all</a:t>
            </a:r>
            <a:r>
              <a:rPr lang="en-US" dirty="0"/>
              <a:t>.”</a:t>
            </a:r>
          </a:p>
          <a:p>
            <a:endParaRPr lang="en-US" b="1" dirty="0"/>
          </a:p>
          <a:p>
            <a:r>
              <a:rPr lang="en-US" b="1" dirty="0"/>
              <a:t>Zeal</a:t>
            </a:r>
            <a:r>
              <a:rPr lang="en-US" dirty="0"/>
              <a:t> (</a:t>
            </a:r>
            <a:r>
              <a:rPr lang="en-US" i="1" dirty="0" err="1"/>
              <a:t>zelos</a:t>
            </a:r>
            <a:r>
              <a:rPr lang="en-US" dirty="0"/>
              <a:t>) is “excitement of (the) mind, ardor, fervor of spirit…in embracing, pursuing, defending anything” (OLB Greek Lex.).</a:t>
            </a:r>
          </a:p>
          <a:p>
            <a:pPr marL="628589" lvl="1" indent="-171434">
              <a:buFont typeface="Arial" panose="020B0604020202020204" pitchFamily="34" charset="0"/>
              <a:buChar char="•"/>
            </a:pPr>
            <a:r>
              <a:rPr lang="en-US" dirty="0"/>
              <a:t>a.  From </a:t>
            </a:r>
            <a:r>
              <a:rPr lang="en-US" i="1" dirty="0" err="1"/>
              <a:t>zeo</a:t>
            </a:r>
            <a:r>
              <a:rPr lang="en-US" dirty="0"/>
              <a:t>, “to boil with heat, be hot”.</a:t>
            </a:r>
          </a:p>
          <a:p>
            <a:pPr marL="171434" indent="-171434">
              <a:buFont typeface="Arial" panose="020B0604020202020204" pitchFamily="34" charset="0"/>
              <a:buChar char="•"/>
            </a:pPr>
            <a:r>
              <a:rPr lang="en-US" dirty="0"/>
              <a:t>Zeal is a good thing when grounded on truth &amp; directed toward godly ends</a:t>
            </a:r>
          </a:p>
          <a:p>
            <a:r>
              <a:rPr lang="en-US" b="1" dirty="0"/>
              <a:t>(Galatians 4:18) [Paul contrasted the desire of the Judaizers to make them zealous for evil, with his own efforts to create zeal in their hearts for the Lord], </a:t>
            </a:r>
            <a:r>
              <a:rPr lang="en-US" i="1" dirty="0"/>
              <a:t>“But it is good to be zealous in a good thing always.”</a:t>
            </a:r>
          </a:p>
          <a:p>
            <a:endParaRPr lang="en-US" b="1" dirty="0"/>
          </a:p>
          <a:p>
            <a:r>
              <a:rPr lang="en-US" b="1" dirty="0"/>
              <a:t>Hezekiah is a wonderful example of Zeal for us today</a:t>
            </a:r>
            <a:endParaRPr lang="en-US" dirty="0"/>
          </a:p>
        </p:txBody>
      </p:sp>
      <p:sp>
        <p:nvSpPr>
          <p:cNvPr id="4" name="Slide Number Placeholder 3"/>
          <p:cNvSpPr>
            <a:spLocks noGrp="1"/>
          </p:cNvSpPr>
          <p:nvPr>
            <p:ph type="sldNum" sz="quarter" idx="5"/>
          </p:nvPr>
        </p:nvSpPr>
        <p:spPr/>
        <p:txBody>
          <a:bodyPr/>
          <a:lstStyle/>
          <a:p>
            <a:fld id="{371342D8-8D0D-427C-9A54-90C4653FD7F1}" type="slidenum">
              <a:rPr lang="en-US" smtClean="0"/>
              <a:t>1</a:t>
            </a:fld>
            <a:endParaRPr lang="en-US"/>
          </a:p>
        </p:txBody>
      </p:sp>
    </p:spTree>
    <p:extLst>
      <p:ext uri="{BB962C8B-B14F-4D97-AF65-F5344CB8AC3E}">
        <p14:creationId xmlns:p14="http://schemas.microsoft.com/office/powerpoint/2010/main" val="357999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dirty="0"/>
              <a:t>“Enthusiasm is one of the most powerful engines of success. When you do a thing, do it with all your might. Put your whole soul into it. Stamp it with your own personality. Be active, be energetic, be enthusiastic and faithful, and you will accomplish your object. </a:t>
            </a:r>
            <a:r>
              <a:rPr lang="en-US" b="1" dirty="0"/>
              <a:t>Nothing great was ever achieved without enthusiasm</a:t>
            </a:r>
            <a:r>
              <a:rPr lang="en-US" dirty="0"/>
              <a:t>.” (Ralph Waldo Emerson)</a:t>
            </a:r>
          </a:p>
          <a:p>
            <a:pPr defTabSz="914311">
              <a:defRPr/>
            </a:pPr>
            <a:endParaRPr lang="en-US" dirty="0"/>
          </a:p>
          <a:p>
            <a:pPr defTabSz="914311">
              <a:defRPr/>
            </a:pPr>
            <a:r>
              <a:rPr lang="en-US" b="1" dirty="0"/>
              <a:t>A wonderful example of enthusiasm, or zeal, is recorded in 2 Chronicles 29 (the beginning of Hezekiah’s reign over Judah).</a:t>
            </a:r>
          </a:p>
          <a:p>
            <a:pPr marL="171434" indent="-171434" defTabSz="914311">
              <a:buFont typeface="Arial" panose="020B0604020202020204" pitchFamily="34" charset="0"/>
              <a:buChar char="•"/>
              <a:defRPr/>
            </a:pPr>
            <a:r>
              <a:rPr lang="en-US" b="0" dirty="0"/>
              <a:t>The nation and people had been devastated by the reign of Hezekiah’s father, King Ahaz</a:t>
            </a:r>
          </a:p>
          <a:p>
            <a:pPr marL="171434" indent="-171434" defTabSz="914311">
              <a:buFont typeface="Arial" panose="020B0604020202020204" pitchFamily="34" charset="0"/>
              <a:buChar char="•"/>
              <a:defRPr/>
            </a:pPr>
            <a:r>
              <a:rPr lang="en-US" b="0" dirty="0"/>
              <a:t>He was guilty of idolatry, and human sacrifice (18:1-4)  </a:t>
            </a:r>
            <a:r>
              <a:rPr lang="en-US" b="0" i="1" dirty="0"/>
              <a:t>“He did not do what was right in the sight of the Lord…”</a:t>
            </a:r>
          </a:p>
          <a:p>
            <a:pPr marL="171434" indent="-171434" defTabSz="914311">
              <a:buFont typeface="Arial" panose="020B0604020202020204" pitchFamily="34" charset="0"/>
              <a:buChar char="•"/>
              <a:defRPr/>
            </a:pPr>
            <a:r>
              <a:rPr lang="en-US" b="0" dirty="0"/>
              <a:t>God punished him, by delivering him into the hand of the King of </a:t>
            </a:r>
            <a:r>
              <a:rPr lang="en-US" b="0" dirty="0" err="1"/>
              <a:t>Syriah</a:t>
            </a:r>
            <a:r>
              <a:rPr lang="en-US" b="0" dirty="0"/>
              <a:t> (18:5)</a:t>
            </a:r>
          </a:p>
          <a:p>
            <a:pPr marL="628589" lvl="1" indent="-171434" defTabSz="914311">
              <a:buFont typeface="Arial" panose="020B0604020202020204" pitchFamily="34" charset="0"/>
              <a:buChar char="•"/>
              <a:defRPr/>
            </a:pPr>
            <a:r>
              <a:rPr lang="en-US" b="0" dirty="0"/>
              <a:t>120,000 men were killed in a day, </a:t>
            </a:r>
            <a:r>
              <a:rPr lang="en-US" b="0" i="1" dirty="0"/>
              <a:t>“because they had forsaken the Lord God of their fathers.” </a:t>
            </a:r>
            <a:r>
              <a:rPr lang="en-US" b="0" dirty="0"/>
              <a:t>(18:6)</a:t>
            </a:r>
          </a:p>
          <a:p>
            <a:pPr marL="628589" lvl="1" indent="-171434" defTabSz="914311">
              <a:buFont typeface="Arial" panose="020B0604020202020204" pitchFamily="34" charset="0"/>
              <a:buChar char="•"/>
              <a:defRPr/>
            </a:pPr>
            <a:r>
              <a:rPr lang="en-US" b="0" dirty="0"/>
              <a:t>Ahaz sought help from Assyria, and was refused. </a:t>
            </a:r>
            <a:r>
              <a:rPr lang="en-US" b="0" i="1" dirty="0"/>
              <a:t>“For the Lord brought Judah low because of Ahaz king of Israel, for he had encouraged moral decline in Judah and had been continually unfaithful to the Lord.” </a:t>
            </a:r>
            <a:r>
              <a:rPr lang="en-US" b="0" dirty="0"/>
              <a:t>(18:19)</a:t>
            </a:r>
          </a:p>
          <a:p>
            <a:pPr marL="628589" lvl="1" indent="-171434" defTabSz="914311">
              <a:buFont typeface="Arial" panose="020B0604020202020204" pitchFamily="34" charset="0"/>
              <a:buChar char="•"/>
              <a:defRPr/>
            </a:pPr>
            <a:r>
              <a:rPr lang="en-US" b="0" dirty="0"/>
              <a:t>Before his death, Ahaz had destroyed the articles of the house of God, shut up the doors of the temple, and made pagan altars in every corner of Jerusalem.  Judah was in this state, when Ahaz died, and the throne came to Hezekiah.</a:t>
            </a:r>
          </a:p>
          <a:p>
            <a:pPr defTabSz="914311">
              <a:defRPr/>
            </a:pPr>
            <a:r>
              <a:rPr lang="en-US" b="1" dirty="0"/>
              <a:t>(2 Chronicles 29:1-2), </a:t>
            </a:r>
            <a:r>
              <a:rPr lang="en-US" b="0" i="1" dirty="0"/>
              <a:t>“</a:t>
            </a:r>
            <a:r>
              <a:rPr lang="en-US" i="1" dirty="0"/>
              <a:t>Hezekiah became king when he was twenty-five years old, and he reigned twenty-nine years in Jerusalem. His mother's name was Abijah the daughter of Zechariah.</a:t>
            </a:r>
            <a:r>
              <a:rPr lang="en-US" i="1" baseline="30000" dirty="0"/>
              <a:t> 2</a:t>
            </a:r>
            <a:r>
              <a:rPr lang="en-US" i="1" dirty="0"/>
              <a:t> And he did what was right in the sight of the Lord, according to all that his father David had done.”</a:t>
            </a:r>
          </a:p>
          <a:p>
            <a:pPr marL="171434" indent="-171434" defTabSz="914311">
              <a:buFont typeface="Arial" panose="020B0604020202020204" pitchFamily="34" charset="0"/>
              <a:buChar char="•"/>
              <a:defRPr/>
            </a:pPr>
            <a:r>
              <a:rPr lang="en-US" b="0" i="0" dirty="0"/>
              <a:t>Hezekiah did not waste time worrying or moping about the plight of the nation</a:t>
            </a:r>
          </a:p>
          <a:p>
            <a:pPr marL="171434" indent="-171434" defTabSz="914311">
              <a:buFont typeface="Arial" panose="020B0604020202020204" pitchFamily="34" charset="0"/>
              <a:buChar char="•"/>
              <a:defRPr/>
            </a:pPr>
            <a:r>
              <a:rPr lang="en-US" b="0" i="0" dirty="0"/>
              <a:t>In his first year as King his zeal was made apparent!</a:t>
            </a:r>
          </a:p>
          <a:p>
            <a:pPr marL="628589" lvl="1" indent="-171434" defTabSz="914311">
              <a:buFont typeface="Arial" panose="020B0604020202020204" pitchFamily="34" charset="0"/>
              <a:buChar char="•"/>
              <a:defRPr/>
            </a:pPr>
            <a:r>
              <a:rPr lang="en-US" b="0" i="0" dirty="0"/>
              <a:t>He opened up the doors of the house of the Lord and repaired them (3)</a:t>
            </a:r>
          </a:p>
          <a:p>
            <a:pPr marL="628589" lvl="1" indent="-171434" defTabSz="914311">
              <a:buFont typeface="Arial" panose="020B0604020202020204" pitchFamily="34" charset="0"/>
              <a:buChar char="•"/>
              <a:defRPr/>
            </a:pPr>
            <a:r>
              <a:rPr lang="en-US" b="0" i="0" dirty="0"/>
              <a:t>He called upon the Levites and priests to sanctify themselves and the house of the Lord (4-19)</a:t>
            </a:r>
          </a:p>
          <a:p>
            <a:pPr marL="628589" lvl="1" indent="-171434" defTabSz="914311">
              <a:buFont typeface="Arial" panose="020B0604020202020204" pitchFamily="34" charset="0"/>
              <a:buChar char="•"/>
              <a:defRPr/>
            </a:pPr>
            <a:r>
              <a:rPr lang="en-US" b="0" i="0" dirty="0"/>
              <a:t>He restored the temple worship (20-30)</a:t>
            </a:r>
          </a:p>
          <a:p>
            <a:pPr marL="628589" lvl="1" indent="-171434" defTabSz="914311">
              <a:buFont typeface="Arial" panose="020B0604020202020204" pitchFamily="34" charset="0"/>
              <a:buChar char="•"/>
              <a:defRPr/>
            </a:pPr>
            <a:r>
              <a:rPr lang="en-US" b="0" i="0" dirty="0"/>
              <a:t>His zeal caught on with the people, as he directed them to offer up sacrifices to the Lord</a:t>
            </a:r>
          </a:p>
          <a:p>
            <a:pPr defTabSz="914311">
              <a:defRPr/>
            </a:pPr>
            <a:r>
              <a:rPr lang="en-US" b="1" i="0" dirty="0"/>
              <a:t>(2 Chronicles 29:35-36), </a:t>
            </a:r>
            <a:r>
              <a:rPr lang="en-US" b="0" i="1" dirty="0"/>
              <a:t>“</a:t>
            </a:r>
            <a:r>
              <a:rPr lang="en-US" i="1" dirty="0"/>
              <a:t>Also the burnt offerings were in abundance, with the fat of the peace offerings and with the drink offerings for every burnt offering. So the service of the house of the Lord was set in order.</a:t>
            </a:r>
            <a:r>
              <a:rPr lang="en-US" i="1" baseline="30000" dirty="0"/>
              <a:t> 36</a:t>
            </a:r>
            <a:r>
              <a:rPr lang="en-US" i="1" dirty="0"/>
              <a:t> Then Hezekiah and all the people rejoiced that God had prepared the people, since </a:t>
            </a:r>
            <a:r>
              <a:rPr lang="en-US" b="1" i="1" dirty="0"/>
              <a:t>the events took place so suddenly</a:t>
            </a:r>
            <a:r>
              <a:rPr lang="en-US" i="1" dirty="0"/>
              <a:t>.”</a:t>
            </a:r>
            <a:endParaRPr lang="en-US" b="0" i="1" dirty="0"/>
          </a:p>
          <a:p>
            <a:pPr marL="628589" lvl="1" indent="-171434" defTabSz="914311">
              <a:buFont typeface="Arial" panose="020B0604020202020204" pitchFamily="34" charset="0"/>
              <a:buChar char="•"/>
              <a:defRPr/>
            </a:pPr>
            <a:r>
              <a:rPr lang="en-US" dirty="0"/>
              <a:t>We too can trust in the ability of God to accomplish SUDDENLY, great things for our congregation!</a:t>
            </a:r>
          </a:p>
          <a:p>
            <a:pPr marL="628589" lvl="1" indent="-171434" defTabSz="914311">
              <a:buFont typeface="Arial" panose="020B0604020202020204" pitchFamily="34" charset="0"/>
              <a:buChar char="•"/>
              <a:defRPr/>
            </a:pPr>
            <a:r>
              <a:rPr lang="en-US" dirty="0"/>
              <a:t>But, we have to do our part!</a:t>
            </a:r>
          </a:p>
          <a:p>
            <a:pPr defTabSz="914311">
              <a:defRPr/>
            </a:pPr>
            <a:r>
              <a:rPr lang="en-US" b="1" dirty="0"/>
              <a:t>(Titus 2:11-14), </a:t>
            </a:r>
            <a:r>
              <a:rPr lang="en-US" i="1" dirty="0"/>
              <a:t>“For the grace of God that brings salvation has appeared to all men,</a:t>
            </a:r>
            <a:r>
              <a:rPr lang="en-US" i="1" baseline="30000" dirty="0"/>
              <a:t> 12</a:t>
            </a:r>
            <a:r>
              <a:rPr lang="en-US" i="1" dirty="0"/>
              <a:t> teaching us that, denying ungodliness and worldly lusts, we should live soberly, righteously, and godly in the present age,</a:t>
            </a:r>
            <a:r>
              <a:rPr lang="en-US" i="1" baseline="30000" dirty="0"/>
              <a:t> 13</a:t>
            </a:r>
            <a:r>
              <a:rPr lang="en-US" i="1" dirty="0"/>
              <a:t> looking for the blessed hope and glorious appearing of our great God and Savior Jesus Christ,</a:t>
            </a:r>
            <a:r>
              <a:rPr lang="en-US" i="1" baseline="30000" dirty="0"/>
              <a:t> 14</a:t>
            </a:r>
            <a:r>
              <a:rPr lang="en-US" i="1" dirty="0"/>
              <a:t> who gave Himself for us, that He might redeem us from every lawless deed and purify for Himself His own special people, </a:t>
            </a:r>
            <a:r>
              <a:rPr lang="en-US" b="1" i="1" dirty="0"/>
              <a:t>zealous for good works</a:t>
            </a:r>
            <a:r>
              <a:rPr lang="en-US" i="1" dirty="0"/>
              <a:t>.”</a:t>
            </a:r>
          </a:p>
          <a:p>
            <a:pPr marL="628589" lvl="1" indent="-171434" defTabSz="914311">
              <a:buFont typeface="Arial" panose="020B0604020202020204" pitchFamily="34" charset="0"/>
              <a:buChar char="•"/>
              <a:defRPr/>
            </a:pPr>
            <a:r>
              <a:rPr lang="en-US" i="0" dirty="0"/>
              <a:t>Consider as well that our Zeal is properly directed toward God, not men </a:t>
            </a:r>
            <a:r>
              <a:rPr lang="en-US" b="1" i="0" dirty="0"/>
              <a:t>(Phinehas as an example, when the people had sinned with fornication &amp; idolatry, with the Moabites. He took a spear, and killed the fornicator and the Moabite woman.)</a:t>
            </a:r>
          </a:p>
          <a:p>
            <a:pPr defTabSz="914311">
              <a:defRPr/>
            </a:pPr>
            <a:r>
              <a:rPr lang="en-US" b="1" i="0" dirty="0"/>
              <a:t>(Numbers 25:10-13), </a:t>
            </a:r>
            <a:r>
              <a:rPr lang="en-US" i="1" dirty="0"/>
              <a:t>“Then the Lord spoke to Moses, saying:</a:t>
            </a:r>
            <a:r>
              <a:rPr lang="en-US" i="1" baseline="30000" dirty="0"/>
              <a:t> 11</a:t>
            </a:r>
            <a:r>
              <a:rPr lang="en-US" i="1" dirty="0"/>
              <a:t> “Phinehas the son of Eleazar, the son of Aaron the priest, has turned back My wrath from the children of Israel, </a:t>
            </a:r>
            <a:r>
              <a:rPr lang="en-US" b="1" i="1" dirty="0"/>
              <a:t>because he was zealous with My zeal among them</a:t>
            </a:r>
            <a:r>
              <a:rPr lang="en-US" i="1" dirty="0"/>
              <a:t>, so that I did not consume the children of Israel in My zeal.</a:t>
            </a:r>
            <a:r>
              <a:rPr lang="en-US" i="1" baseline="30000" dirty="0"/>
              <a:t> 12</a:t>
            </a:r>
            <a:r>
              <a:rPr lang="en-US" i="1" dirty="0"/>
              <a:t> Therefore say, ‘Behold, I give to him My covenant of peace;</a:t>
            </a:r>
            <a:r>
              <a:rPr lang="en-US" i="1" baseline="30000" dirty="0"/>
              <a:t> 13</a:t>
            </a:r>
            <a:r>
              <a:rPr lang="en-US" i="1" dirty="0"/>
              <a:t> and it shall be to him and his descendants after him a covenant of an everlasting priesthood, because </a:t>
            </a:r>
            <a:r>
              <a:rPr lang="en-US" b="1" i="1" dirty="0"/>
              <a:t>he was zealous for his God</a:t>
            </a:r>
            <a:r>
              <a:rPr lang="en-US" i="1" dirty="0"/>
              <a:t>, and made atonement for the children of Israel.’ </a:t>
            </a:r>
            <a:r>
              <a:rPr lang="en-US" dirty="0"/>
              <a:t>”</a:t>
            </a:r>
          </a:p>
          <a:p>
            <a:pPr marL="628589" lvl="1" indent="-171434" defTabSz="914311">
              <a:buFont typeface="Arial" panose="020B0604020202020204" pitchFamily="34" charset="0"/>
              <a:buChar char="•"/>
              <a:defRPr/>
            </a:pPr>
            <a:r>
              <a:rPr lang="en-US" b="1" i="0" dirty="0"/>
              <a:t>As with Phinehas, Zeal for the Lord gives us the courage to do what is right and needed!</a:t>
            </a:r>
          </a:p>
        </p:txBody>
      </p:sp>
      <p:sp>
        <p:nvSpPr>
          <p:cNvPr id="4" name="Slide Number Placeholder 3"/>
          <p:cNvSpPr>
            <a:spLocks noGrp="1"/>
          </p:cNvSpPr>
          <p:nvPr>
            <p:ph type="sldNum" sz="quarter" idx="5"/>
          </p:nvPr>
        </p:nvSpPr>
        <p:spPr/>
        <p:txBody>
          <a:bodyPr/>
          <a:lstStyle/>
          <a:p>
            <a:fld id="{371342D8-8D0D-427C-9A54-90C4653FD7F1}" type="slidenum">
              <a:rPr lang="en-US" smtClean="0"/>
              <a:t>2</a:t>
            </a:fld>
            <a:endParaRPr lang="en-US"/>
          </a:p>
        </p:txBody>
      </p:sp>
    </p:spTree>
    <p:extLst>
      <p:ext uri="{BB962C8B-B14F-4D97-AF65-F5344CB8AC3E}">
        <p14:creationId xmlns:p14="http://schemas.microsoft.com/office/powerpoint/2010/main" val="366558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NEED COURAGE!</a:t>
            </a:r>
          </a:p>
          <a:p>
            <a:pPr marL="171434" indent="-171434">
              <a:buFont typeface="Arial" panose="020B0604020202020204" pitchFamily="34" charset="0"/>
              <a:buChar char="•"/>
            </a:pPr>
            <a:r>
              <a:rPr lang="en-US" dirty="0"/>
              <a:t>Courage has been defined as "fighting with the handle after the sword has been broken." </a:t>
            </a:r>
          </a:p>
          <a:p>
            <a:pPr marL="171434" indent="-171434">
              <a:buFont typeface="Arial" panose="020B0604020202020204" pitchFamily="34" charset="0"/>
              <a:buChar char="•"/>
            </a:pPr>
            <a:r>
              <a:rPr lang="en-US" dirty="0"/>
              <a:t>Courage is that quality of heart which enables the Christian to meet danger and all opposition with Christ-like firmness and resolve.</a:t>
            </a:r>
          </a:p>
          <a:p>
            <a:endParaRPr lang="en-US" dirty="0"/>
          </a:p>
          <a:p>
            <a:r>
              <a:rPr lang="en-US" b="1" dirty="0"/>
              <a:t>As we zealously add to our Faith, Virtue (the courage that comes from that conviction) is a natural addition.</a:t>
            </a:r>
          </a:p>
          <a:p>
            <a:pPr marL="171434" indent="-171434">
              <a:buFont typeface="Arial" panose="020B0604020202020204" pitchFamily="34" charset="0"/>
              <a:buChar char="•"/>
            </a:pPr>
            <a:endParaRPr lang="en-US" dirty="0"/>
          </a:p>
          <a:p>
            <a:r>
              <a:rPr lang="en-US" b="1" dirty="0"/>
              <a:t>Joab (David’s General), battling the Syrians and the Ammonites.</a:t>
            </a:r>
          </a:p>
          <a:p>
            <a:pPr marL="171434" indent="-171434">
              <a:buFont typeface="Arial" panose="020B0604020202020204" pitchFamily="34" charset="0"/>
              <a:buChar char="•"/>
            </a:pPr>
            <a:r>
              <a:rPr lang="en-US" dirty="0"/>
              <a:t>The Ammonites had treated David’s servants badly, angering David.  They made an agreement with 20,000 Syrian foot soldiers, to fight with them against Israel (1-6)</a:t>
            </a:r>
          </a:p>
          <a:p>
            <a:pPr marL="171434" indent="-171434">
              <a:buFont typeface="Arial" panose="020B0604020202020204" pitchFamily="34" charset="0"/>
              <a:buChar char="•"/>
            </a:pPr>
            <a:r>
              <a:rPr lang="en-US" dirty="0"/>
              <a:t>David sent Joab and all the army of the mighty men (7)</a:t>
            </a:r>
          </a:p>
          <a:p>
            <a:pPr marL="171434" indent="-171434">
              <a:buFont typeface="Arial" panose="020B0604020202020204" pitchFamily="34" charset="0"/>
              <a:buChar char="•"/>
            </a:pPr>
            <a:r>
              <a:rPr lang="en-US" dirty="0"/>
              <a:t>Joab found himself and his army between the army of the Syrians and the army of Ammon.</a:t>
            </a:r>
          </a:p>
          <a:p>
            <a:r>
              <a:rPr lang="en-US" b="1" dirty="0"/>
              <a:t>(2 Samuel 10:9-12), </a:t>
            </a:r>
            <a:r>
              <a:rPr lang="en-US" i="1" dirty="0"/>
              <a:t>“When Joab saw that the battle line was against him before and behind, he chose some of Israel's best and put them in battle array against the Syrians.</a:t>
            </a:r>
            <a:r>
              <a:rPr lang="en-US" i="1" baseline="30000" dirty="0"/>
              <a:t> 10</a:t>
            </a:r>
            <a:r>
              <a:rPr lang="en-US" i="1" dirty="0"/>
              <a:t> And the rest of the people he put under the command of Abishai his brother, that he might set them in battle array against the people of Ammon.</a:t>
            </a:r>
            <a:r>
              <a:rPr lang="en-US" i="1" baseline="30000" dirty="0"/>
              <a:t> 11</a:t>
            </a:r>
            <a:r>
              <a:rPr lang="en-US" i="1" dirty="0"/>
              <a:t> Then he said, “If the Syrians are too strong for me, then you shall help me; but if the people of Ammon are too strong for you, then I will come and help you.</a:t>
            </a:r>
            <a:r>
              <a:rPr lang="en-US" i="1" baseline="30000" dirty="0"/>
              <a:t> 12</a:t>
            </a:r>
            <a:r>
              <a:rPr lang="en-US" i="1" dirty="0"/>
              <a:t> </a:t>
            </a:r>
            <a:r>
              <a:rPr lang="en-US" b="1" i="1" dirty="0"/>
              <a:t>Be of good courage, and let us be strong for our people and for the cities of our God. And may the Lord do what is good in His sight</a:t>
            </a:r>
            <a:r>
              <a:rPr lang="en-US" i="1" dirty="0"/>
              <a:t>.”</a:t>
            </a:r>
          </a:p>
          <a:p>
            <a:pPr marL="628589" lvl="1" indent="-171434">
              <a:buFont typeface="Arial" panose="020B0604020202020204" pitchFamily="34" charset="0"/>
              <a:buChar char="•"/>
            </a:pPr>
            <a:r>
              <a:rPr lang="en-US" i="0" dirty="0"/>
              <a:t>Because God was with them, the Syrians and Ammonites fled before them!</a:t>
            </a:r>
          </a:p>
          <a:p>
            <a:pPr marL="628589" lvl="1" indent="-171434">
              <a:buFont typeface="Arial" panose="020B0604020202020204" pitchFamily="34" charset="0"/>
              <a:buChar char="•"/>
            </a:pPr>
            <a:r>
              <a:rPr lang="en-US" b="1" i="0" dirty="0"/>
              <a:t>Note:  Joab’s physical safety and victory was not guaranteed (nor is ours), but God was on his Side!</a:t>
            </a:r>
          </a:p>
          <a:p>
            <a:r>
              <a:rPr lang="en-US" b="1" i="0" dirty="0"/>
              <a:t>(Romans 8:31-32), </a:t>
            </a:r>
            <a:r>
              <a:rPr lang="en-US" i="1" dirty="0"/>
              <a:t>“What then shall we say to these things? If God is for us, who can be against us?</a:t>
            </a:r>
            <a:r>
              <a:rPr lang="en-US" i="1" baseline="30000" dirty="0"/>
              <a:t> 32</a:t>
            </a:r>
            <a:r>
              <a:rPr lang="en-US" i="1" dirty="0"/>
              <a:t> He who did not spare His own Son, but delivered Him up for us all, how shall He not with Him also freely give us all things?”</a:t>
            </a:r>
          </a:p>
          <a:p>
            <a:pPr marL="171434" indent="-171434">
              <a:buFont typeface="Arial" panose="020B0604020202020204" pitchFamily="34" charset="0"/>
              <a:buChar char="•"/>
            </a:pPr>
            <a:r>
              <a:rPr lang="en-US" b="1" dirty="0"/>
              <a:t>The opposite is described in the parable of the Soil</a:t>
            </a:r>
          </a:p>
          <a:p>
            <a:r>
              <a:rPr lang="en-US" b="1" dirty="0"/>
              <a:t>(Matthew 13:20-21), </a:t>
            </a:r>
            <a:r>
              <a:rPr lang="en-US" dirty="0"/>
              <a:t>“</a:t>
            </a:r>
            <a:r>
              <a:rPr lang="en-US" i="1" dirty="0"/>
              <a:t>But he who received the seed on stony places, this is he who hears the word and immediately receives it with joy;</a:t>
            </a:r>
            <a:r>
              <a:rPr lang="en-US" i="1" baseline="30000" dirty="0"/>
              <a:t> 21</a:t>
            </a:r>
            <a:r>
              <a:rPr lang="en-US" i="1" dirty="0"/>
              <a:t> yet he has no root in himself, but endures only for a while. For when tribulation or persecution arises because of the word, immediately he stumbles.”</a:t>
            </a:r>
          </a:p>
          <a:p>
            <a:pPr marL="628589" lvl="1" indent="-171434">
              <a:buFont typeface="Arial" panose="020B0604020202020204" pitchFamily="34" charset="0"/>
              <a:buChar char="•"/>
            </a:pPr>
            <a:r>
              <a:rPr lang="en-US" b="1" i="0" dirty="0"/>
              <a:t>Do you love the Lord enough to always go to battle for Him, trusting Him for victory?</a:t>
            </a:r>
          </a:p>
        </p:txBody>
      </p:sp>
      <p:sp>
        <p:nvSpPr>
          <p:cNvPr id="4" name="Slide Number Placeholder 3"/>
          <p:cNvSpPr>
            <a:spLocks noGrp="1"/>
          </p:cNvSpPr>
          <p:nvPr>
            <p:ph type="sldNum" sz="quarter" idx="5"/>
          </p:nvPr>
        </p:nvSpPr>
        <p:spPr/>
        <p:txBody>
          <a:bodyPr/>
          <a:lstStyle/>
          <a:p>
            <a:fld id="{371342D8-8D0D-427C-9A54-90C4653FD7F1}" type="slidenum">
              <a:rPr lang="en-US" smtClean="0"/>
              <a:t>3</a:t>
            </a:fld>
            <a:endParaRPr lang="en-US"/>
          </a:p>
        </p:txBody>
      </p:sp>
    </p:spTree>
    <p:extLst>
      <p:ext uri="{BB962C8B-B14F-4D97-AF65-F5344CB8AC3E}">
        <p14:creationId xmlns:p14="http://schemas.microsoft.com/office/powerpoint/2010/main" val="77026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Men Serve the Lord</a:t>
            </a:r>
          </a:p>
          <a:p>
            <a:r>
              <a:rPr lang="en-US" dirty="0"/>
              <a:t>Bill Hall</a:t>
            </a:r>
          </a:p>
          <a:p>
            <a:endParaRPr lang="en-US" dirty="0"/>
          </a:p>
          <a:p>
            <a:r>
              <a:rPr lang="en-US" dirty="0"/>
              <a:t>Two men serve the Lord. The first is motivated by his love for the local church as an institution. He enthusiastically supports its program of activities. He works diligently to get others to be baptized, for he is interested in this organization of which he is a part, and he wants to see it grow. He attends all the meetings, gives liberally of his money, and really does his part in support of the local church.</a:t>
            </a:r>
          </a:p>
          <a:p>
            <a:endParaRPr lang="en-US" dirty="0"/>
          </a:p>
          <a:p>
            <a:r>
              <a:rPr lang="en-US" dirty="0"/>
              <a:t>The other is motivated by his love for the Lord. He too works to convert others, but he does so because he is concerned for their souls. He too attends all the meetings, for in doing so he is drawn closer to the Lord whom he loves, and has opportunity to glorify His name. He also gives liberally of his money, for he loves the Lord and is interested in doing his part in financing His work. He loves the church and rejoices when it grows I but his love reaches far more deeply than does that of the first man; in fact, he would serve the Lord if there were not another Christian on earth nor prospects that there ever would be another.</a:t>
            </a:r>
          </a:p>
          <a:p>
            <a:endParaRPr lang="en-US" dirty="0"/>
          </a:p>
          <a:p>
            <a:r>
              <a:rPr lang="en-US" dirty="0"/>
              <a:t>The first man’s enthusiasm is dependent to a great degree on others. While the congregation is growing and active, his enthusiasm continues strong; but when problems arise, or his favorite preacher moves on, or some of his brethren don’t pull their weight, or someone criticizes him, or the congregation just generally faces a difficult period, his enthusiasm begins to wane, and he becomes unfaithful.</a:t>
            </a:r>
          </a:p>
          <a:p>
            <a:endParaRPr lang="en-US" dirty="0"/>
          </a:p>
          <a:p>
            <a:r>
              <a:rPr lang="en-US" dirty="0"/>
              <a:t>The second man is stable and unwavering. Brethren come and go; the congregation of which he is part has its periods of growth and periods of depression; problems arise from time to time; but this man’s enthusiasm remains constant through it all, for it is centered on Him who never changes, the One who has promised, I will never leave thee, nor forsake thee.</a:t>
            </a:r>
          </a:p>
          <a:p>
            <a:endParaRPr lang="en-US" dirty="0"/>
          </a:p>
          <a:p>
            <a:r>
              <a:rPr lang="en-US" dirty="0"/>
              <a:t>(Bill Hall, Melbourne, Australia.)</a:t>
            </a:r>
          </a:p>
          <a:p>
            <a:endParaRPr lang="en-US" dirty="0"/>
          </a:p>
          <a:p>
            <a:r>
              <a:rPr lang="en-US" b="1" dirty="0"/>
              <a:t>What kind of Christian are you?  Do you have an unwavering enthusiasm that comes from being Christ centered?</a:t>
            </a:r>
          </a:p>
          <a:p>
            <a:pPr marL="628589" lvl="1" indent="-171434">
              <a:buFont typeface="Arial" panose="020B0604020202020204" pitchFamily="34" charset="0"/>
              <a:buChar char="•"/>
            </a:pPr>
            <a:r>
              <a:rPr lang="en-US" dirty="0"/>
              <a:t>Remember the promise</a:t>
            </a:r>
          </a:p>
          <a:p>
            <a:r>
              <a:rPr lang="en-US" b="1" dirty="0"/>
              <a:t>(Hebrews 13:5-6), </a:t>
            </a:r>
            <a:r>
              <a:rPr lang="en-US" i="1" dirty="0"/>
              <a:t>“For He Himself has said, “I will never leave you nor forsake you.”</a:t>
            </a:r>
            <a:r>
              <a:rPr lang="en-US" i="1" baseline="30000" dirty="0"/>
              <a:t> 6</a:t>
            </a:r>
            <a:r>
              <a:rPr lang="en-US" i="1" dirty="0"/>
              <a:t> So we may boldly say:</a:t>
            </a:r>
            <a:br>
              <a:rPr lang="en-US" i="1" dirty="0"/>
            </a:br>
            <a:r>
              <a:rPr lang="en-US" i="1" dirty="0"/>
              <a:t>“The Lord is my helper; I will not fear. What can man do to me?”</a:t>
            </a:r>
          </a:p>
          <a:p>
            <a:endParaRPr lang="en-US" dirty="0"/>
          </a:p>
          <a:p>
            <a:r>
              <a:rPr lang="en-US" b="1" dirty="0"/>
              <a:t>Conclusion:</a:t>
            </a:r>
          </a:p>
          <a:p>
            <a:pPr marL="171434" indent="-171434">
              <a:buFont typeface="Arial" panose="020B0604020202020204" pitchFamily="34" charset="0"/>
              <a:buChar char="•"/>
            </a:pPr>
            <a:r>
              <a:rPr lang="en-US" dirty="0"/>
              <a:t>Someone has said that "enthusiasm is contagious." </a:t>
            </a:r>
          </a:p>
          <a:p>
            <a:pPr marL="171434" indent="-171434">
              <a:buFont typeface="Arial" panose="020B0604020202020204" pitchFamily="34" charset="0"/>
              <a:buChar char="•"/>
            </a:pPr>
            <a:r>
              <a:rPr lang="en-US" dirty="0"/>
              <a:t>If that be the case, then we need a good epidemic! </a:t>
            </a:r>
          </a:p>
          <a:p>
            <a:pPr marL="171434" indent="-171434">
              <a:buFont typeface="Arial" panose="020B0604020202020204" pitchFamily="34" charset="0"/>
              <a:buChar char="•"/>
            </a:pPr>
            <a:r>
              <a:rPr lang="en-US" dirty="0"/>
              <a:t>Remember, God’s grace teaches us that we are to be </a:t>
            </a:r>
            <a:r>
              <a:rPr lang="en-US" i="1" dirty="0"/>
              <a:t>“His own special people, zealous for good works” </a:t>
            </a:r>
            <a:r>
              <a:rPr lang="en-US" dirty="0"/>
              <a:t>(Titus 2:14)!</a:t>
            </a:r>
          </a:p>
        </p:txBody>
      </p:sp>
      <p:sp>
        <p:nvSpPr>
          <p:cNvPr id="4" name="Slide Number Placeholder 3"/>
          <p:cNvSpPr>
            <a:spLocks noGrp="1"/>
          </p:cNvSpPr>
          <p:nvPr>
            <p:ph type="sldNum" sz="quarter" idx="5"/>
          </p:nvPr>
        </p:nvSpPr>
        <p:spPr/>
        <p:txBody>
          <a:bodyPr/>
          <a:lstStyle/>
          <a:p>
            <a:fld id="{371342D8-8D0D-427C-9A54-90C4653FD7F1}" type="slidenum">
              <a:rPr lang="en-US" smtClean="0"/>
              <a:t>4</a:t>
            </a:fld>
            <a:endParaRPr lang="en-US"/>
          </a:p>
        </p:txBody>
      </p:sp>
    </p:spTree>
    <p:extLst>
      <p:ext uri="{BB962C8B-B14F-4D97-AF65-F5344CB8AC3E}">
        <p14:creationId xmlns:p14="http://schemas.microsoft.com/office/powerpoint/2010/main" val="387737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4F09-29F3-40AF-B5BE-89DF9CA034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5E2D36-308E-410E-9FF3-22B9D5F6D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57A73B-0522-4181-B59E-A102D8DDCCD1}"/>
              </a:ext>
            </a:extLst>
          </p:cNvPr>
          <p:cNvSpPr>
            <a:spLocks noGrp="1"/>
          </p:cNvSpPr>
          <p:nvPr>
            <p:ph type="dt" sz="half" idx="10"/>
          </p:nvPr>
        </p:nvSpPr>
        <p:spPr/>
        <p:txBody>
          <a:bodyPr/>
          <a:lstStyle/>
          <a:p>
            <a:fld id="{679B465B-3D54-49AC-904C-E944BF8A4401}" type="datetimeFigureOut">
              <a:rPr lang="en-US" smtClean="0"/>
              <a:t>8/6/2019</a:t>
            </a:fld>
            <a:endParaRPr lang="en-US"/>
          </a:p>
        </p:txBody>
      </p:sp>
      <p:sp>
        <p:nvSpPr>
          <p:cNvPr id="5" name="Footer Placeholder 4">
            <a:extLst>
              <a:ext uri="{FF2B5EF4-FFF2-40B4-BE49-F238E27FC236}">
                <a16:creationId xmlns:a16="http://schemas.microsoft.com/office/drawing/2014/main" id="{04C0B8B4-D87D-497D-A5CA-1B2BE19A8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F8B06-8D99-47BE-83AA-B159A0DB582B}"/>
              </a:ext>
            </a:extLst>
          </p:cNvPr>
          <p:cNvSpPr>
            <a:spLocks noGrp="1"/>
          </p:cNvSpPr>
          <p:nvPr>
            <p:ph type="sldNum" sz="quarter" idx="12"/>
          </p:nvPr>
        </p:nvSpPr>
        <p:spPr/>
        <p:txBody>
          <a:bodyPr/>
          <a:lstStyle/>
          <a:p>
            <a:fld id="{CFD909CD-84CB-458F-B1C3-F56807D44CB5}" type="slidenum">
              <a:rPr lang="en-US" smtClean="0"/>
              <a:t>‹#›</a:t>
            </a:fld>
            <a:endParaRPr lang="en-US"/>
          </a:p>
        </p:txBody>
      </p:sp>
    </p:spTree>
    <p:extLst>
      <p:ext uri="{BB962C8B-B14F-4D97-AF65-F5344CB8AC3E}">
        <p14:creationId xmlns:p14="http://schemas.microsoft.com/office/powerpoint/2010/main" val="182797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9902-7510-4B5D-9454-77361A9DEC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70E871-68F9-41C5-9D5A-6A985CAB9B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1A57B-70DA-48B2-89F3-A62A85EA2055}"/>
              </a:ext>
            </a:extLst>
          </p:cNvPr>
          <p:cNvSpPr>
            <a:spLocks noGrp="1"/>
          </p:cNvSpPr>
          <p:nvPr>
            <p:ph type="dt" sz="half" idx="10"/>
          </p:nvPr>
        </p:nvSpPr>
        <p:spPr/>
        <p:txBody>
          <a:bodyPr/>
          <a:lstStyle/>
          <a:p>
            <a:fld id="{679B465B-3D54-49AC-904C-E944BF8A4401}" type="datetimeFigureOut">
              <a:rPr lang="en-US" smtClean="0"/>
              <a:t>8/6/2019</a:t>
            </a:fld>
            <a:endParaRPr lang="en-US"/>
          </a:p>
        </p:txBody>
      </p:sp>
      <p:sp>
        <p:nvSpPr>
          <p:cNvPr id="5" name="Footer Placeholder 4">
            <a:extLst>
              <a:ext uri="{FF2B5EF4-FFF2-40B4-BE49-F238E27FC236}">
                <a16:creationId xmlns:a16="http://schemas.microsoft.com/office/drawing/2014/main" id="{1A964034-CFFB-4CCD-BBF4-E756BFFCC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47BDE-8A9E-41C8-ADA7-6E34E55A1C23}"/>
              </a:ext>
            </a:extLst>
          </p:cNvPr>
          <p:cNvSpPr>
            <a:spLocks noGrp="1"/>
          </p:cNvSpPr>
          <p:nvPr>
            <p:ph type="sldNum" sz="quarter" idx="12"/>
          </p:nvPr>
        </p:nvSpPr>
        <p:spPr/>
        <p:txBody>
          <a:bodyPr/>
          <a:lstStyle/>
          <a:p>
            <a:fld id="{CFD909CD-84CB-458F-B1C3-F56807D44CB5}" type="slidenum">
              <a:rPr lang="en-US" smtClean="0"/>
              <a:t>‹#›</a:t>
            </a:fld>
            <a:endParaRPr lang="en-US"/>
          </a:p>
        </p:txBody>
      </p:sp>
    </p:spTree>
    <p:extLst>
      <p:ext uri="{BB962C8B-B14F-4D97-AF65-F5344CB8AC3E}">
        <p14:creationId xmlns:p14="http://schemas.microsoft.com/office/powerpoint/2010/main" val="53553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C848A2-E965-4E69-93C0-531A035AB1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4BF7A2-D735-4896-AAA7-36991D890C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085A1-A858-49BD-B107-A5A28DB69AEA}"/>
              </a:ext>
            </a:extLst>
          </p:cNvPr>
          <p:cNvSpPr>
            <a:spLocks noGrp="1"/>
          </p:cNvSpPr>
          <p:nvPr>
            <p:ph type="dt" sz="half" idx="10"/>
          </p:nvPr>
        </p:nvSpPr>
        <p:spPr/>
        <p:txBody>
          <a:bodyPr/>
          <a:lstStyle/>
          <a:p>
            <a:fld id="{679B465B-3D54-49AC-904C-E944BF8A4401}" type="datetimeFigureOut">
              <a:rPr lang="en-US" smtClean="0"/>
              <a:t>8/6/2019</a:t>
            </a:fld>
            <a:endParaRPr lang="en-US"/>
          </a:p>
        </p:txBody>
      </p:sp>
      <p:sp>
        <p:nvSpPr>
          <p:cNvPr id="5" name="Footer Placeholder 4">
            <a:extLst>
              <a:ext uri="{FF2B5EF4-FFF2-40B4-BE49-F238E27FC236}">
                <a16:creationId xmlns:a16="http://schemas.microsoft.com/office/drawing/2014/main" id="{B5FBDF0E-E1EB-4B43-B769-2C7E60564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EA0DC-C08C-4109-BFEA-FD0482DE7473}"/>
              </a:ext>
            </a:extLst>
          </p:cNvPr>
          <p:cNvSpPr>
            <a:spLocks noGrp="1"/>
          </p:cNvSpPr>
          <p:nvPr>
            <p:ph type="sldNum" sz="quarter" idx="12"/>
          </p:nvPr>
        </p:nvSpPr>
        <p:spPr/>
        <p:txBody>
          <a:bodyPr/>
          <a:lstStyle/>
          <a:p>
            <a:fld id="{CFD909CD-84CB-458F-B1C3-F56807D44CB5}" type="slidenum">
              <a:rPr lang="en-US" smtClean="0"/>
              <a:t>‹#›</a:t>
            </a:fld>
            <a:endParaRPr lang="en-US"/>
          </a:p>
        </p:txBody>
      </p:sp>
    </p:spTree>
    <p:extLst>
      <p:ext uri="{BB962C8B-B14F-4D97-AF65-F5344CB8AC3E}">
        <p14:creationId xmlns:p14="http://schemas.microsoft.com/office/powerpoint/2010/main" val="376249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87E0-4670-4C7E-85E2-BEB9A43A8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25D7F9-6243-4D3C-BC88-34968A7CF4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24B10-0DB1-45A4-9177-4B6D38C8BA65}"/>
              </a:ext>
            </a:extLst>
          </p:cNvPr>
          <p:cNvSpPr>
            <a:spLocks noGrp="1"/>
          </p:cNvSpPr>
          <p:nvPr>
            <p:ph type="dt" sz="half" idx="10"/>
          </p:nvPr>
        </p:nvSpPr>
        <p:spPr/>
        <p:txBody>
          <a:bodyPr/>
          <a:lstStyle/>
          <a:p>
            <a:fld id="{679B465B-3D54-49AC-904C-E944BF8A4401}" type="datetimeFigureOut">
              <a:rPr lang="en-US" smtClean="0"/>
              <a:t>8/6/2019</a:t>
            </a:fld>
            <a:endParaRPr lang="en-US"/>
          </a:p>
        </p:txBody>
      </p:sp>
      <p:sp>
        <p:nvSpPr>
          <p:cNvPr id="5" name="Footer Placeholder 4">
            <a:extLst>
              <a:ext uri="{FF2B5EF4-FFF2-40B4-BE49-F238E27FC236}">
                <a16:creationId xmlns:a16="http://schemas.microsoft.com/office/drawing/2014/main" id="{7D7D8D9E-2F42-4F6F-88DD-6BE67AB48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1C64D-32EF-4644-975E-90EF1F09E4E2}"/>
              </a:ext>
            </a:extLst>
          </p:cNvPr>
          <p:cNvSpPr>
            <a:spLocks noGrp="1"/>
          </p:cNvSpPr>
          <p:nvPr>
            <p:ph type="sldNum" sz="quarter" idx="12"/>
          </p:nvPr>
        </p:nvSpPr>
        <p:spPr/>
        <p:txBody>
          <a:bodyPr/>
          <a:lstStyle/>
          <a:p>
            <a:fld id="{CFD909CD-84CB-458F-B1C3-F56807D44CB5}" type="slidenum">
              <a:rPr lang="en-US" smtClean="0"/>
              <a:t>‹#›</a:t>
            </a:fld>
            <a:endParaRPr lang="en-US"/>
          </a:p>
        </p:txBody>
      </p:sp>
    </p:spTree>
    <p:extLst>
      <p:ext uri="{BB962C8B-B14F-4D97-AF65-F5344CB8AC3E}">
        <p14:creationId xmlns:p14="http://schemas.microsoft.com/office/powerpoint/2010/main" val="1394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9A20-A88F-48BD-8876-78609CC567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D8ED1-392E-4FA6-BF82-0D13CF61CC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D57191-B0D6-47CD-93CE-A1712CA96404}"/>
              </a:ext>
            </a:extLst>
          </p:cNvPr>
          <p:cNvSpPr>
            <a:spLocks noGrp="1"/>
          </p:cNvSpPr>
          <p:nvPr>
            <p:ph type="dt" sz="half" idx="10"/>
          </p:nvPr>
        </p:nvSpPr>
        <p:spPr/>
        <p:txBody>
          <a:bodyPr/>
          <a:lstStyle/>
          <a:p>
            <a:fld id="{679B465B-3D54-49AC-904C-E944BF8A4401}" type="datetimeFigureOut">
              <a:rPr lang="en-US" smtClean="0"/>
              <a:t>8/6/2019</a:t>
            </a:fld>
            <a:endParaRPr lang="en-US"/>
          </a:p>
        </p:txBody>
      </p:sp>
      <p:sp>
        <p:nvSpPr>
          <p:cNvPr id="5" name="Footer Placeholder 4">
            <a:extLst>
              <a:ext uri="{FF2B5EF4-FFF2-40B4-BE49-F238E27FC236}">
                <a16:creationId xmlns:a16="http://schemas.microsoft.com/office/drawing/2014/main" id="{58AB9525-51B7-4DF3-8D8F-6B830128C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5E515-00C0-498D-92B8-284F4E4BA7C7}"/>
              </a:ext>
            </a:extLst>
          </p:cNvPr>
          <p:cNvSpPr>
            <a:spLocks noGrp="1"/>
          </p:cNvSpPr>
          <p:nvPr>
            <p:ph type="sldNum" sz="quarter" idx="12"/>
          </p:nvPr>
        </p:nvSpPr>
        <p:spPr/>
        <p:txBody>
          <a:bodyPr/>
          <a:lstStyle/>
          <a:p>
            <a:fld id="{CFD909CD-84CB-458F-B1C3-F56807D44CB5}" type="slidenum">
              <a:rPr lang="en-US" smtClean="0"/>
              <a:t>‹#›</a:t>
            </a:fld>
            <a:endParaRPr lang="en-US"/>
          </a:p>
        </p:txBody>
      </p:sp>
    </p:spTree>
    <p:extLst>
      <p:ext uri="{BB962C8B-B14F-4D97-AF65-F5344CB8AC3E}">
        <p14:creationId xmlns:p14="http://schemas.microsoft.com/office/powerpoint/2010/main" val="377550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8D57-F88A-4758-A44E-8A36FDE2C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E7897-1835-43A0-8533-FCCDFEDD58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302379-1705-4021-90C1-2EF22E0536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62BA72-6B06-419E-B538-F6E6F688E6AF}"/>
              </a:ext>
            </a:extLst>
          </p:cNvPr>
          <p:cNvSpPr>
            <a:spLocks noGrp="1"/>
          </p:cNvSpPr>
          <p:nvPr>
            <p:ph type="dt" sz="half" idx="10"/>
          </p:nvPr>
        </p:nvSpPr>
        <p:spPr/>
        <p:txBody>
          <a:bodyPr/>
          <a:lstStyle/>
          <a:p>
            <a:fld id="{679B465B-3D54-49AC-904C-E944BF8A4401}" type="datetimeFigureOut">
              <a:rPr lang="en-US" smtClean="0"/>
              <a:t>8/6/2019</a:t>
            </a:fld>
            <a:endParaRPr lang="en-US"/>
          </a:p>
        </p:txBody>
      </p:sp>
      <p:sp>
        <p:nvSpPr>
          <p:cNvPr id="6" name="Footer Placeholder 5">
            <a:extLst>
              <a:ext uri="{FF2B5EF4-FFF2-40B4-BE49-F238E27FC236}">
                <a16:creationId xmlns:a16="http://schemas.microsoft.com/office/drawing/2014/main" id="{244A3281-54F7-4362-9AFA-81A017882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67EF4-C4B5-48D2-89A4-E81E31DAE8BD}"/>
              </a:ext>
            </a:extLst>
          </p:cNvPr>
          <p:cNvSpPr>
            <a:spLocks noGrp="1"/>
          </p:cNvSpPr>
          <p:nvPr>
            <p:ph type="sldNum" sz="quarter" idx="12"/>
          </p:nvPr>
        </p:nvSpPr>
        <p:spPr/>
        <p:txBody>
          <a:bodyPr/>
          <a:lstStyle/>
          <a:p>
            <a:fld id="{CFD909CD-84CB-458F-B1C3-F56807D44CB5}" type="slidenum">
              <a:rPr lang="en-US" smtClean="0"/>
              <a:t>‹#›</a:t>
            </a:fld>
            <a:endParaRPr lang="en-US"/>
          </a:p>
        </p:txBody>
      </p:sp>
    </p:spTree>
    <p:extLst>
      <p:ext uri="{BB962C8B-B14F-4D97-AF65-F5344CB8AC3E}">
        <p14:creationId xmlns:p14="http://schemas.microsoft.com/office/powerpoint/2010/main" val="2994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C0AF-84C7-4103-956E-5367AEA50F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C23A9-ABD4-4303-8A47-42231A4E6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2D7CC-C31A-4979-B746-7F77556995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70CCEE-02CF-4D42-AABD-E5C90F6B0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6AFCFA-4970-47CA-9FA6-8B4F2FF714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8A8F9C-54AA-4F41-A701-8ED0BD6C6BD9}"/>
              </a:ext>
            </a:extLst>
          </p:cNvPr>
          <p:cNvSpPr>
            <a:spLocks noGrp="1"/>
          </p:cNvSpPr>
          <p:nvPr>
            <p:ph type="dt" sz="half" idx="10"/>
          </p:nvPr>
        </p:nvSpPr>
        <p:spPr/>
        <p:txBody>
          <a:bodyPr/>
          <a:lstStyle/>
          <a:p>
            <a:fld id="{679B465B-3D54-49AC-904C-E944BF8A4401}" type="datetimeFigureOut">
              <a:rPr lang="en-US" smtClean="0"/>
              <a:t>8/6/2019</a:t>
            </a:fld>
            <a:endParaRPr lang="en-US"/>
          </a:p>
        </p:txBody>
      </p:sp>
      <p:sp>
        <p:nvSpPr>
          <p:cNvPr id="8" name="Footer Placeholder 7">
            <a:extLst>
              <a:ext uri="{FF2B5EF4-FFF2-40B4-BE49-F238E27FC236}">
                <a16:creationId xmlns:a16="http://schemas.microsoft.com/office/drawing/2014/main" id="{480F18C9-19A5-4528-A073-3D5F34936C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5F41E6-9D9E-4397-97A0-7AD4D4E5D9D1}"/>
              </a:ext>
            </a:extLst>
          </p:cNvPr>
          <p:cNvSpPr>
            <a:spLocks noGrp="1"/>
          </p:cNvSpPr>
          <p:nvPr>
            <p:ph type="sldNum" sz="quarter" idx="12"/>
          </p:nvPr>
        </p:nvSpPr>
        <p:spPr/>
        <p:txBody>
          <a:bodyPr/>
          <a:lstStyle/>
          <a:p>
            <a:fld id="{CFD909CD-84CB-458F-B1C3-F56807D44CB5}" type="slidenum">
              <a:rPr lang="en-US" smtClean="0"/>
              <a:t>‹#›</a:t>
            </a:fld>
            <a:endParaRPr lang="en-US"/>
          </a:p>
        </p:txBody>
      </p:sp>
    </p:spTree>
    <p:extLst>
      <p:ext uri="{BB962C8B-B14F-4D97-AF65-F5344CB8AC3E}">
        <p14:creationId xmlns:p14="http://schemas.microsoft.com/office/powerpoint/2010/main" val="98529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85E2-123B-4AB7-AE6D-542CCC4D08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D2E1D9-5ADB-4A1A-BF3C-578EC9794774}"/>
              </a:ext>
            </a:extLst>
          </p:cNvPr>
          <p:cNvSpPr>
            <a:spLocks noGrp="1"/>
          </p:cNvSpPr>
          <p:nvPr>
            <p:ph type="dt" sz="half" idx="10"/>
          </p:nvPr>
        </p:nvSpPr>
        <p:spPr/>
        <p:txBody>
          <a:bodyPr/>
          <a:lstStyle/>
          <a:p>
            <a:fld id="{679B465B-3D54-49AC-904C-E944BF8A4401}" type="datetimeFigureOut">
              <a:rPr lang="en-US" smtClean="0"/>
              <a:t>8/6/2019</a:t>
            </a:fld>
            <a:endParaRPr lang="en-US"/>
          </a:p>
        </p:txBody>
      </p:sp>
      <p:sp>
        <p:nvSpPr>
          <p:cNvPr id="4" name="Footer Placeholder 3">
            <a:extLst>
              <a:ext uri="{FF2B5EF4-FFF2-40B4-BE49-F238E27FC236}">
                <a16:creationId xmlns:a16="http://schemas.microsoft.com/office/drawing/2014/main" id="{8D02B88A-C052-4A56-B45E-5868CBB442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EDF0F9-68DD-4DC7-8D9D-A6D2634D7A48}"/>
              </a:ext>
            </a:extLst>
          </p:cNvPr>
          <p:cNvSpPr>
            <a:spLocks noGrp="1"/>
          </p:cNvSpPr>
          <p:nvPr>
            <p:ph type="sldNum" sz="quarter" idx="12"/>
          </p:nvPr>
        </p:nvSpPr>
        <p:spPr/>
        <p:txBody>
          <a:bodyPr/>
          <a:lstStyle/>
          <a:p>
            <a:fld id="{CFD909CD-84CB-458F-B1C3-F56807D44CB5}" type="slidenum">
              <a:rPr lang="en-US" smtClean="0"/>
              <a:t>‹#›</a:t>
            </a:fld>
            <a:endParaRPr lang="en-US"/>
          </a:p>
        </p:txBody>
      </p:sp>
    </p:spTree>
    <p:extLst>
      <p:ext uri="{BB962C8B-B14F-4D97-AF65-F5344CB8AC3E}">
        <p14:creationId xmlns:p14="http://schemas.microsoft.com/office/powerpoint/2010/main" val="32659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18C95-0348-445E-920B-E790A345A3C7}"/>
              </a:ext>
            </a:extLst>
          </p:cNvPr>
          <p:cNvSpPr>
            <a:spLocks noGrp="1"/>
          </p:cNvSpPr>
          <p:nvPr>
            <p:ph type="dt" sz="half" idx="10"/>
          </p:nvPr>
        </p:nvSpPr>
        <p:spPr/>
        <p:txBody>
          <a:bodyPr/>
          <a:lstStyle/>
          <a:p>
            <a:fld id="{679B465B-3D54-49AC-904C-E944BF8A4401}" type="datetimeFigureOut">
              <a:rPr lang="en-US" smtClean="0"/>
              <a:t>8/6/2019</a:t>
            </a:fld>
            <a:endParaRPr lang="en-US"/>
          </a:p>
        </p:txBody>
      </p:sp>
      <p:sp>
        <p:nvSpPr>
          <p:cNvPr id="3" name="Footer Placeholder 2">
            <a:extLst>
              <a:ext uri="{FF2B5EF4-FFF2-40B4-BE49-F238E27FC236}">
                <a16:creationId xmlns:a16="http://schemas.microsoft.com/office/drawing/2014/main" id="{6C5E6FE3-807F-4B2F-BC89-2F8CF8D157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82B3B4-F025-4E4C-8BC3-EA02FA225276}"/>
              </a:ext>
            </a:extLst>
          </p:cNvPr>
          <p:cNvSpPr>
            <a:spLocks noGrp="1"/>
          </p:cNvSpPr>
          <p:nvPr>
            <p:ph type="sldNum" sz="quarter" idx="12"/>
          </p:nvPr>
        </p:nvSpPr>
        <p:spPr/>
        <p:txBody>
          <a:bodyPr/>
          <a:lstStyle/>
          <a:p>
            <a:fld id="{CFD909CD-84CB-458F-B1C3-F56807D44CB5}" type="slidenum">
              <a:rPr lang="en-US" smtClean="0"/>
              <a:t>‹#›</a:t>
            </a:fld>
            <a:endParaRPr lang="en-US"/>
          </a:p>
        </p:txBody>
      </p:sp>
    </p:spTree>
    <p:extLst>
      <p:ext uri="{BB962C8B-B14F-4D97-AF65-F5344CB8AC3E}">
        <p14:creationId xmlns:p14="http://schemas.microsoft.com/office/powerpoint/2010/main" val="22094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AC7B-AEA1-4167-A056-951A25C26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EEB720-A1A9-497C-8D0F-1F1898766E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EDCA17-D858-476A-A323-42646BEE1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E3C5B-C7E1-450A-B3D5-3828ECB81FB1}"/>
              </a:ext>
            </a:extLst>
          </p:cNvPr>
          <p:cNvSpPr>
            <a:spLocks noGrp="1"/>
          </p:cNvSpPr>
          <p:nvPr>
            <p:ph type="dt" sz="half" idx="10"/>
          </p:nvPr>
        </p:nvSpPr>
        <p:spPr/>
        <p:txBody>
          <a:bodyPr/>
          <a:lstStyle/>
          <a:p>
            <a:fld id="{679B465B-3D54-49AC-904C-E944BF8A4401}" type="datetimeFigureOut">
              <a:rPr lang="en-US" smtClean="0"/>
              <a:t>8/6/2019</a:t>
            </a:fld>
            <a:endParaRPr lang="en-US"/>
          </a:p>
        </p:txBody>
      </p:sp>
      <p:sp>
        <p:nvSpPr>
          <p:cNvPr id="6" name="Footer Placeholder 5">
            <a:extLst>
              <a:ext uri="{FF2B5EF4-FFF2-40B4-BE49-F238E27FC236}">
                <a16:creationId xmlns:a16="http://schemas.microsoft.com/office/drawing/2014/main" id="{BB16DC55-B403-474C-97B0-9AD56B5242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43890-3EF0-465B-A8D9-018F126CDFF9}"/>
              </a:ext>
            </a:extLst>
          </p:cNvPr>
          <p:cNvSpPr>
            <a:spLocks noGrp="1"/>
          </p:cNvSpPr>
          <p:nvPr>
            <p:ph type="sldNum" sz="quarter" idx="12"/>
          </p:nvPr>
        </p:nvSpPr>
        <p:spPr/>
        <p:txBody>
          <a:bodyPr/>
          <a:lstStyle/>
          <a:p>
            <a:fld id="{CFD909CD-84CB-458F-B1C3-F56807D44CB5}" type="slidenum">
              <a:rPr lang="en-US" smtClean="0"/>
              <a:t>‹#›</a:t>
            </a:fld>
            <a:endParaRPr lang="en-US"/>
          </a:p>
        </p:txBody>
      </p:sp>
    </p:spTree>
    <p:extLst>
      <p:ext uri="{BB962C8B-B14F-4D97-AF65-F5344CB8AC3E}">
        <p14:creationId xmlns:p14="http://schemas.microsoft.com/office/powerpoint/2010/main" val="135593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66DD-AC1B-46ED-8663-FE8855B91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156C75-4D76-427B-8F67-AC17257F08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C3C97D-CD37-4AE8-B46D-5CC2776B4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CCE9F-CC6E-4804-985F-D12F94670CA1}"/>
              </a:ext>
            </a:extLst>
          </p:cNvPr>
          <p:cNvSpPr>
            <a:spLocks noGrp="1"/>
          </p:cNvSpPr>
          <p:nvPr>
            <p:ph type="dt" sz="half" idx="10"/>
          </p:nvPr>
        </p:nvSpPr>
        <p:spPr/>
        <p:txBody>
          <a:bodyPr/>
          <a:lstStyle/>
          <a:p>
            <a:fld id="{679B465B-3D54-49AC-904C-E944BF8A4401}" type="datetimeFigureOut">
              <a:rPr lang="en-US" smtClean="0"/>
              <a:t>8/6/2019</a:t>
            </a:fld>
            <a:endParaRPr lang="en-US"/>
          </a:p>
        </p:txBody>
      </p:sp>
      <p:sp>
        <p:nvSpPr>
          <p:cNvPr id="6" name="Footer Placeholder 5">
            <a:extLst>
              <a:ext uri="{FF2B5EF4-FFF2-40B4-BE49-F238E27FC236}">
                <a16:creationId xmlns:a16="http://schemas.microsoft.com/office/drawing/2014/main" id="{C61F34C2-9A92-4406-A9A4-081A89207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D167F-F8AA-45C9-8081-19C4B6076F21}"/>
              </a:ext>
            </a:extLst>
          </p:cNvPr>
          <p:cNvSpPr>
            <a:spLocks noGrp="1"/>
          </p:cNvSpPr>
          <p:nvPr>
            <p:ph type="sldNum" sz="quarter" idx="12"/>
          </p:nvPr>
        </p:nvSpPr>
        <p:spPr/>
        <p:txBody>
          <a:bodyPr/>
          <a:lstStyle/>
          <a:p>
            <a:fld id="{CFD909CD-84CB-458F-B1C3-F56807D44CB5}" type="slidenum">
              <a:rPr lang="en-US" smtClean="0"/>
              <a:t>‹#›</a:t>
            </a:fld>
            <a:endParaRPr lang="en-US"/>
          </a:p>
        </p:txBody>
      </p:sp>
    </p:spTree>
    <p:extLst>
      <p:ext uri="{BB962C8B-B14F-4D97-AF65-F5344CB8AC3E}">
        <p14:creationId xmlns:p14="http://schemas.microsoft.com/office/powerpoint/2010/main" val="236416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6243FD-D604-46F8-8AAA-AB3270150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32A6F8-6209-448F-ADAF-FA61E817F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CFBFA-58B4-45E9-9587-AFFA64056B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B465B-3D54-49AC-904C-E944BF8A4401}" type="datetimeFigureOut">
              <a:rPr lang="en-US" smtClean="0"/>
              <a:t>8/6/2019</a:t>
            </a:fld>
            <a:endParaRPr lang="en-US"/>
          </a:p>
        </p:txBody>
      </p:sp>
      <p:sp>
        <p:nvSpPr>
          <p:cNvPr id="5" name="Footer Placeholder 4">
            <a:extLst>
              <a:ext uri="{FF2B5EF4-FFF2-40B4-BE49-F238E27FC236}">
                <a16:creationId xmlns:a16="http://schemas.microsoft.com/office/drawing/2014/main" id="{6165E436-9A68-4DB2-897C-8892027827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AA18FE-54F6-4064-A88D-BB383BDA1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909CD-84CB-458F-B1C3-F56807D44CB5}" type="slidenum">
              <a:rPr lang="en-US" smtClean="0"/>
              <a:t>‹#›</a:t>
            </a:fld>
            <a:endParaRPr lang="en-US"/>
          </a:p>
        </p:txBody>
      </p:sp>
    </p:spTree>
    <p:extLst>
      <p:ext uri="{BB962C8B-B14F-4D97-AF65-F5344CB8AC3E}">
        <p14:creationId xmlns:p14="http://schemas.microsoft.com/office/powerpoint/2010/main" val="2498919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3226-9589-49F1-904B-8C00B47D4DFD}"/>
              </a:ext>
            </a:extLst>
          </p:cNvPr>
          <p:cNvSpPr>
            <a:spLocks noGrp="1"/>
          </p:cNvSpPr>
          <p:nvPr>
            <p:ph type="ctrTitle"/>
          </p:nvPr>
        </p:nvSpPr>
        <p:spPr>
          <a:xfrm>
            <a:off x="1524000" y="207958"/>
            <a:ext cx="9144000" cy="1589307"/>
          </a:xfrm>
        </p:spPr>
        <p:txBody>
          <a:bodyPr>
            <a:normAutofit/>
          </a:bodyPr>
          <a:lstStyle/>
          <a:p>
            <a:r>
              <a:rPr lang="en-US" sz="8800" dirty="0">
                <a:solidFill>
                  <a:srgbClr val="FF0000"/>
                </a:solidFill>
                <a:effectLst>
                  <a:outerShdw blurRad="25400" dist="38100" dir="2700000" sx="101000" sy="101000" algn="tl" rotWithShape="0">
                    <a:prstClr val="black">
                      <a:alpha val="91000"/>
                    </a:prstClr>
                  </a:outerShdw>
                </a:effectLst>
                <a:latin typeface="BadaBoom BB" panose="020B0603050302020204" pitchFamily="34" charset="0"/>
              </a:rPr>
              <a:t>Let’s Get Excited!</a:t>
            </a:r>
          </a:p>
        </p:txBody>
      </p:sp>
      <p:sp>
        <p:nvSpPr>
          <p:cNvPr id="3" name="Subtitle 2">
            <a:extLst>
              <a:ext uri="{FF2B5EF4-FFF2-40B4-BE49-F238E27FC236}">
                <a16:creationId xmlns:a16="http://schemas.microsoft.com/office/drawing/2014/main" id="{53E0FB2C-21BC-4438-85CA-68D986759F36}"/>
              </a:ext>
            </a:extLst>
          </p:cNvPr>
          <p:cNvSpPr>
            <a:spLocks noGrp="1"/>
          </p:cNvSpPr>
          <p:nvPr>
            <p:ph type="subTitle" idx="1"/>
          </p:nvPr>
        </p:nvSpPr>
        <p:spPr>
          <a:xfrm>
            <a:off x="409903" y="1797266"/>
            <a:ext cx="11193518" cy="3285538"/>
          </a:xfrm>
        </p:spPr>
        <p:txBody>
          <a:bodyPr>
            <a:noAutofit/>
          </a:bodyPr>
          <a:lstStyle/>
          <a:p>
            <a:r>
              <a:rPr lang="en-US" sz="4800" b="1" dirty="0"/>
              <a:t>(Zeal for God)</a:t>
            </a:r>
          </a:p>
          <a:p>
            <a:endParaRPr lang="en-US" sz="800" dirty="0"/>
          </a:p>
          <a:p>
            <a:r>
              <a:rPr lang="en-US" sz="4400" i="1" dirty="0"/>
              <a:t>“But it is good to be zealous in a good thing always” </a:t>
            </a:r>
            <a:r>
              <a:rPr lang="en-US" sz="4400" dirty="0"/>
              <a:t>(Galatians 4:18)</a:t>
            </a:r>
          </a:p>
        </p:txBody>
      </p:sp>
      <p:pic>
        <p:nvPicPr>
          <p:cNvPr id="4" name="Picture 3">
            <a:extLst>
              <a:ext uri="{FF2B5EF4-FFF2-40B4-BE49-F238E27FC236}">
                <a16:creationId xmlns:a16="http://schemas.microsoft.com/office/drawing/2014/main" id="{82C2D73E-812D-4F8C-8268-0CF306B9054C}"/>
              </a:ext>
            </a:extLst>
          </p:cNvPr>
          <p:cNvPicPr>
            <a:picLocks noChangeAspect="1"/>
          </p:cNvPicPr>
          <p:nvPr/>
        </p:nvPicPr>
        <p:blipFill>
          <a:blip r:embed="rId3"/>
          <a:stretch>
            <a:fillRect/>
          </a:stretch>
        </p:blipFill>
        <p:spPr>
          <a:xfrm>
            <a:off x="1040521" y="4012982"/>
            <a:ext cx="10152993" cy="2876550"/>
          </a:xfrm>
          <a:prstGeom prst="rect">
            <a:avLst/>
          </a:prstGeom>
        </p:spPr>
      </p:pic>
    </p:spTree>
    <p:extLst>
      <p:ext uri="{BB962C8B-B14F-4D97-AF65-F5344CB8AC3E}">
        <p14:creationId xmlns:p14="http://schemas.microsoft.com/office/powerpoint/2010/main" val="1951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C2D73E-812D-4F8C-8268-0CF306B9054C}"/>
              </a:ext>
            </a:extLst>
          </p:cNvPr>
          <p:cNvPicPr>
            <a:picLocks noChangeAspect="1"/>
          </p:cNvPicPr>
          <p:nvPr/>
        </p:nvPicPr>
        <p:blipFill>
          <a:blip r:embed="rId3"/>
          <a:stretch>
            <a:fillRect/>
          </a:stretch>
        </p:blipFill>
        <p:spPr>
          <a:xfrm>
            <a:off x="1040521" y="4012982"/>
            <a:ext cx="10152993" cy="2876550"/>
          </a:xfrm>
          <a:prstGeom prst="rect">
            <a:avLst/>
          </a:prstGeom>
        </p:spPr>
      </p:pic>
      <p:sp>
        <p:nvSpPr>
          <p:cNvPr id="2" name="Title 1">
            <a:extLst>
              <a:ext uri="{FF2B5EF4-FFF2-40B4-BE49-F238E27FC236}">
                <a16:creationId xmlns:a16="http://schemas.microsoft.com/office/drawing/2014/main" id="{353C3226-9589-49F1-904B-8C00B47D4DFD}"/>
              </a:ext>
            </a:extLst>
          </p:cNvPr>
          <p:cNvSpPr>
            <a:spLocks noGrp="1"/>
          </p:cNvSpPr>
          <p:nvPr>
            <p:ph type="ctrTitle"/>
          </p:nvPr>
        </p:nvSpPr>
        <p:spPr>
          <a:xfrm>
            <a:off x="1524000" y="724164"/>
            <a:ext cx="9144000" cy="1096225"/>
          </a:xfrm>
        </p:spPr>
        <p:txBody>
          <a:bodyPr>
            <a:normAutofit/>
          </a:bodyPr>
          <a:lstStyle/>
          <a:p>
            <a:r>
              <a:rPr lang="en-US" sz="7200" dirty="0">
                <a:solidFill>
                  <a:srgbClr val="FF0000"/>
                </a:solidFill>
                <a:effectLst>
                  <a:outerShdw blurRad="25400" dist="38100" dir="2700000" sx="101000" sy="101000" algn="tl" rotWithShape="0">
                    <a:prstClr val="black">
                      <a:alpha val="91000"/>
                    </a:prstClr>
                  </a:outerShdw>
                </a:effectLst>
                <a:latin typeface="BadaBoom BB" panose="020B0603050302020204" pitchFamily="34" charset="0"/>
              </a:rPr>
              <a:t>An Example of Zeal</a:t>
            </a:r>
          </a:p>
        </p:txBody>
      </p:sp>
      <p:sp>
        <p:nvSpPr>
          <p:cNvPr id="5" name="Rectangle 4">
            <a:extLst>
              <a:ext uri="{FF2B5EF4-FFF2-40B4-BE49-F238E27FC236}">
                <a16:creationId xmlns:a16="http://schemas.microsoft.com/office/drawing/2014/main" id="{6D33C2FA-66E1-4D21-964D-AA9A94F916D1}"/>
              </a:ext>
            </a:extLst>
          </p:cNvPr>
          <p:cNvSpPr/>
          <p:nvPr/>
        </p:nvSpPr>
        <p:spPr>
          <a:xfrm>
            <a:off x="91440" y="3855720"/>
            <a:ext cx="12041177" cy="2987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3E0FB2C-21BC-4438-85CA-68D986759F36}"/>
              </a:ext>
            </a:extLst>
          </p:cNvPr>
          <p:cNvSpPr>
            <a:spLocks noGrp="1"/>
          </p:cNvSpPr>
          <p:nvPr>
            <p:ph type="subTitle" idx="1"/>
          </p:nvPr>
        </p:nvSpPr>
        <p:spPr>
          <a:xfrm>
            <a:off x="409903" y="2484119"/>
            <a:ext cx="11193518" cy="3649717"/>
          </a:xfrm>
        </p:spPr>
        <p:txBody>
          <a:bodyPr>
            <a:noAutofit/>
          </a:bodyPr>
          <a:lstStyle/>
          <a:p>
            <a:r>
              <a:rPr lang="en-US" sz="4800" b="1" dirty="0"/>
              <a:t>(The Beginning of Hezekiah’s Reign)</a:t>
            </a:r>
          </a:p>
          <a:p>
            <a:endParaRPr lang="en-US" sz="800" dirty="0"/>
          </a:p>
          <a:p>
            <a:r>
              <a:rPr lang="en-US" sz="4400" b="1" dirty="0"/>
              <a:t>2 Chronicles 29</a:t>
            </a:r>
          </a:p>
          <a:p>
            <a:r>
              <a:rPr lang="en-US" sz="4400" dirty="0"/>
              <a:t>Titus 2:11-14</a:t>
            </a:r>
          </a:p>
          <a:p>
            <a:r>
              <a:rPr lang="en-US" sz="4400" dirty="0"/>
              <a:t>Numbers 25:10-13</a:t>
            </a:r>
          </a:p>
        </p:txBody>
      </p:sp>
    </p:spTree>
    <p:extLst>
      <p:ext uri="{BB962C8B-B14F-4D97-AF65-F5344CB8AC3E}">
        <p14:creationId xmlns:p14="http://schemas.microsoft.com/office/powerpoint/2010/main" val="418726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C2D73E-812D-4F8C-8268-0CF306B9054C}"/>
              </a:ext>
            </a:extLst>
          </p:cNvPr>
          <p:cNvPicPr>
            <a:picLocks noChangeAspect="1"/>
          </p:cNvPicPr>
          <p:nvPr/>
        </p:nvPicPr>
        <p:blipFill>
          <a:blip r:embed="rId3"/>
          <a:stretch>
            <a:fillRect/>
          </a:stretch>
        </p:blipFill>
        <p:spPr>
          <a:xfrm>
            <a:off x="1040521" y="4012982"/>
            <a:ext cx="10152993" cy="2876550"/>
          </a:xfrm>
          <a:prstGeom prst="rect">
            <a:avLst/>
          </a:prstGeom>
        </p:spPr>
      </p:pic>
      <p:sp>
        <p:nvSpPr>
          <p:cNvPr id="2" name="Title 1">
            <a:extLst>
              <a:ext uri="{FF2B5EF4-FFF2-40B4-BE49-F238E27FC236}">
                <a16:creationId xmlns:a16="http://schemas.microsoft.com/office/drawing/2014/main" id="{353C3226-9589-49F1-904B-8C00B47D4DFD}"/>
              </a:ext>
            </a:extLst>
          </p:cNvPr>
          <p:cNvSpPr>
            <a:spLocks noGrp="1"/>
          </p:cNvSpPr>
          <p:nvPr>
            <p:ph type="ctrTitle"/>
          </p:nvPr>
        </p:nvSpPr>
        <p:spPr>
          <a:xfrm>
            <a:off x="409903" y="724164"/>
            <a:ext cx="11193518" cy="1096225"/>
          </a:xfrm>
        </p:spPr>
        <p:txBody>
          <a:bodyPr>
            <a:normAutofit/>
          </a:bodyPr>
          <a:lstStyle/>
          <a:p>
            <a:r>
              <a:rPr lang="en-US" sz="7200" dirty="0">
                <a:solidFill>
                  <a:srgbClr val="FF0000"/>
                </a:solidFill>
                <a:effectLst>
                  <a:outerShdw blurRad="25400" dist="38100" dir="2700000" sx="101000" sy="101000" algn="tl" rotWithShape="0">
                    <a:prstClr val="black">
                      <a:alpha val="91000"/>
                    </a:prstClr>
                  </a:outerShdw>
                </a:effectLst>
                <a:latin typeface="BadaBoom BB" panose="020B0603050302020204" pitchFamily="34" charset="0"/>
              </a:rPr>
              <a:t>Zeal brings courage with it!</a:t>
            </a:r>
          </a:p>
        </p:txBody>
      </p:sp>
      <p:sp>
        <p:nvSpPr>
          <p:cNvPr id="5" name="Rectangle 4">
            <a:extLst>
              <a:ext uri="{FF2B5EF4-FFF2-40B4-BE49-F238E27FC236}">
                <a16:creationId xmlns:a16="http://schemas.microsoft.com/office/drawing/2014/main" id="{6D33C2FA-66E1-4D21-964D-AA9A94F916D1}"/>
              </a:ext>
            </a:extLst>
          </p:cNvPr>
          <p:cNvSpPr/>
          <p:nvPr/>
        </p:nvSpPr>
        <p:spPr>
          <a:xfrm>
            <a:off x="91440" y="3855720"/>
            <a:ext cx="12041177" cy="2987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3E0FB2C-21BC-4438-85CA-68D986759F36}"/>
              </a:ext>
            </a:extLst>
          </p:cNvPr>
          <p:cNvSpPr>
            <a:spLocks noGrp="1"/>
          </p:cNvSpPr>
          <p:nvPr>
            <p:ph type="subTitle" idx="1"/>
          </p:nvPr>
        </p:nvSpPr>
        <p:spPr>
          <a:xfrm>
            <a:off x="409903" y="2484119"/>
            <a:ext cx="11193518" cy="3649717"/>
          </a:xfrm>
        </p:spPr>
        <p:txBody>
          <a:bodyPr>
            <a:noAutofit/>
          </a:bodyPr>
          <a:lstStyle/>
          <a:p>
            <a:r>
              <a:rPr lang="en-US" sz="4800" b="1" dirty="0"/>
              <a:t>(Joab Battling the Syrians &amp; Ammonites)</a:t>
            </a:r>
          </a:p>
          <a:p>
            <a:endParaRPr lang="en-US" sz="800" dirty="0"/>
          </a:p>
          <a:p>
            <a:r>
              <a:rPr lang="en-US" sz="4400" b="1" dirty="0"/>
              <a:t>2 Samuel 10</a:t>
            </a:r>
          </a:p>
          <a:p>
            <a:r>
              <a:rPr lang="en-US" sz="4400" dirty="0"/>
              <a:t>Romans 8:31-32</a:t>
            </a:r>
          </a:p>
          <a:p>
            <a:r>
              <a:rPr lang="en-US" sz="4400" dirty="0"/>
              <a:t>Matthew 13:20-21</a:t>
            </a:r>
          </a:p>
        </p:txBody>
      </p:sp>
    </p:spTree>
    <p:extLst>
      <p:ext uri="{BB962C8B-B14F-4D97-AF65-F5344CB8AC3E}">
        <p14:creationId xmlns:p14="http://schemas.microsoft.com/office/powerpoint/2010/main" val="318633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C2D73E-812D-4F8C-8268-0CF306B9054C}"/>
              </a:ext>
            </a:extLst>
          </p:cNvPr>
          <p:cNvPicPr>
            <a:picLocks noChangeAspect="1"/>
          </p:cNvPicPr>
          <p:nvPr/>
        </p:nvPicPr>
        <p:blipFill>
          <a:blip r:embed="rId3"/>
          <a:stretch>
            <a:fillRect/>
          </a:stretch>
        </p:blipFill>
        <p:spPr>
          <a:xfrm>
            <a:off x="1040521" y="4012982"/>
            <a:ext cx="10152993" cy="2876550"/>
          </a:xfrm>
          <a:prstGeom prst="rect">
            <a:avLst/>
          </a:prstGeom>
        </p:spPr>
      </p:pic>
      <p:sp>
        <p:nvSpPr>
          <p:cNvPr id="2" name="Title 1">
            <a:extLst>
              <a:ext uri="{FF2B5EF4-FFF2-40B4-BE49-F238E27FC236}">
                <a16:creationId xmlns:a16="http://schemas.microsoft.com/office/drawing/2014/main" id="{353C3226-9589-49F1-904B-8C00B47D4DFD}"/>
              </a:ext>
            </a:extLst>
          </p:cNvPr>
          <p:cNvSpPr>
            <a:spLocks noGrp="1"/>
          </p:cNvSpPr>
          <p:nvPr>
            <p:ph type="ctrTitle"/>
          </p:nvPr>
        </p:nvSpPr>
        <p:spPr>
          <a:xfrm>
            <a:off x="409903" y="724164"/>
            <a:ext cx="11193518" cy="1096225"/>
          </a:xfrm>
        </p:spPr>
        <p:txBody>
          <a:bodyPr>
            <a:normAutofit/>
          </a:bodyPr>
          <a:lstStyle/>
          <a:p>
            <a:r>
              <a:rPr lang="en-US" sz="7200" dirty="0">
                <a:solidFill>
                  <a:srgbClr val="FF0000"/>
                </a:solidFill>
                <a:effectLst>
                  <a:outerShdw blurRad="25400" dist="38100" dir="2700000" sx="101000" sy="101000" algn="tl" rotWithShape="0">
                    <a:prstClr val="black">
                      <a:alpha val="91000"/>
                    </a:prstClr>
                  </a:outerShdw>
                </a:effectLst>
                <a:latin typeface="BadaBoom BB" panose="020B0603050302020204" pitchFamily="34" charset="0"/>
              </a:rPr>
              <a:t>Two Men Serve the Lord</a:t>
            </a:r>
          </a:p>
        </p:txBody>
      </p:sp>
      <p:sp>
        <p:nvSpPr>
          <p:cNvPr id="5" name="Rectangle 4">
            <a:extLst>
              <a:ext uri="{FF2B5EF4-FFF2-40B4-BE49-F238E27FC236}">
                <a16:creationId xmlns:a16="http://schemas.microsoft.com/office/drawing/2014/main" id="{6D33C2FA-66E1-4D21-964D-AA9A94F916D1}"/>
              </a:ext>
            </a:extLst>
          </p:cNvPr>
          <p:cNvSpPr/>
          <p:nvPr/>
        </p:nvSpPr>
        <p:spPr>
          <a:xfrm>
            <a:off x="91440" y="3855720"/>
            <a:ext cx="12041177" cy="2987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3E0FB2C-21BC-4438-85CA-68D986759F36}"/>
              </a:ext>
            </a:extLst>
          </p:cNvPr>
          <p:cNvSpPr>
            <a:spLocks noGrp="1"/>
          </p:cNvSpPr>
          <p:nvPr>
            <p:ph type="subTitle" idx="1"/>
          </p:nvPr>
        </p:nvSpPr>
        <p:spPr>
          <a:xfrm>
            <a:off x="409903" y="1977651"/>
            <a:ext cx="11193518" cy="4156185"/>
          </a:xfrm>
        </p:spPr>
        <p:txBody>
          <a:bodyPr>
            <a:noAutofit/>
          </a:bodyPr>
          <a:lstStyle/>
          <a:p>
            <a:r>
              <a:rPr lang="en-US" sz="4800" b="1" dirty="0"/>
              <a:t>(by Bill Hall)</a:t>
            </a:r>
          </a:p>
          <a:p>
            <a:endParaRPr lang="en-US" sz="800" dirty="0"/>
          </a:p>
          <a:p>
            <a:endParaRPr lang="en-US" sz="800" dirty="0"/>
          </a:p>
          <a:p>
            <a:r>
              <a:rPr lang="en-US" sz="4400" b="1" dirty="0"/>
              <a:t>Do you have the constant enthusiasm that comes from being Christ centered?</a:t>
            </a:r>
          </a:p>
          <a:p>
            <a:endParaRPr lang="en-US" sz="800" b="1" dirty="0"/>
          </a:p>
          <a:p>
            <a:endParaRPr lang="en-US" sz="800" b="1" dirty="0"/>
          </a:p>
          <a:p>
            <a:r>
              <a:rPr lang="en-US" sz="4400" b="1" dirty="0"/>
              <a:t>Remember the promise! (cf. Hebrews 13:5-6)</a:t>
            </a:r>
            <a:endParaRPr lang="en-US" sz="4400" dirty="0"/>
          </a:p>
        </p:txBody>
      </p:sp>
    </p:spTree>
    <p:extLst>
      <p:ext uri="{BB962C8B-B14F-4D97-AF65-F5344CB8AC3E}">
        <p14:creationId xmlns:p14="http://schemas.microsoft.com/office/powerpoint/2010/main" val="309665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2091</Words>
  <Application>Microsoft Office PowerPoint</Application>
  <PresentationFormat>Widescreen</PresentationFormat>
  <Paragraphs>112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 Light</vt:lpstr>
      <vt:lpstr>Calibri</vt:lpstr>
      <vt:lpstr>BadaBoom BB</vt:lpstr>
      <vt:lpstr>Office Theme</vt:lpstr>
      <vt:lpstr>Let’s Get Excited!</vt:lpstr>
      <vt:lpstr>An Example of Zeal</vt:lpstr>
      <vt:lpstr>Zeal brings courage with it!</vt:lpstr>
      <vt:lpstr>Two Men Serve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Get Excited!</dc:title>
  <dc:creator>Stan Cox</dc:creator>
  <cp:lastModifiedBy>Stan Cox</cp:lastModifiedBy>
  <cp:revision>17</cp:revision>
  <cp:lastPrinted>2019-05-19T03:27:22Z</cp:lastPrinted>
  <dcterms:created xsi:type="dcterms:W3CDTF">2019-05-16T18:10:55Z</dcterms:created>
  <dcterms:modified xsi:type="dcterms:W3CDTF">2019-08-07T01:14:17Z</dcterms:modified>
</cp:coreProperties>
</file>