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924B4-104D-4417-A0F1-42A6F408EE2E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A22A4-E63E-42C7-937F-551C9FB6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22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 US…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Hebrews – The conclusions of the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3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000" b="1" dirty="0" smtClean="0"/>
              <a:t>Three Themes to Summarize the Epistle:</a:t>
            </a:r>
          </a:p>
          <a:p>
            <a:pPr marL="118872" indent="0">
              <a:buNone/>
            </a:pPr>
            <a:r>
              <a:rPr lang="en-US" sz="2000" dirty="0" smtClean="0"/>
              <a:t>1) </a:t>
            </a:r>
            <a:r>
              <a:rPr lang="en-US" sz="2000" u="sng" dirty="0" smtClean="0"/>
              <a:t>Better Things</a:t>
            </a:r>
          </a:p>
          <a:p>
            <a:pPr marL="118872" indent="0">
              <a:buNone/>
            </a:pPr>
            <a:r>
              <a:rPr lang="en-US" sz="2000" dirty="0" smtClean="0"/>
              <a:t>Hebrews 8:6 – “But now He has obtained a more excellent ministry, inasmuch as He is also mediator of a better covenant, which was established on better promises.”</a:t>
            </a:r>
          </a:p>
          <a:p>
            <a:pPr marL="118872" indent="0">
              <a:buNone/>
            </a:pPr>
            <a:endParaRPr lang="en-US" sz="2000" dirty="0" smtClean="0"/>
          </a:p>
          <a:p>
            <a:pPr marL="118872" indent="0">
              <a:buNone/>
            </a:pPr>
            <a:r>
              <a:rPr lang="en-US" sz="2000" dirty="0" smtClean="0"/>
              <a:t>2) </a:t>
            </a:r>
            <a:r>
              <a:rPr lang="en-US" sz="2000" u="sng" dirty="0" smtClean="0"/>
              <a:t>Endurance (Perseverance) and Encouragement</a:t>
            </a:r>
            <a:endParaRPr lang="en-US" sz="2000" dirty="0"/>
          </a:p>
          <a:p>
            <a:pPr marL="118872" indent="0">
              <a:buNone/>
            </a:pPr>
            <a:r>
              <a:rPr lang="en-US" sz="2000" dirty="0"/>
              <a:t>Hebrews 10:36-39 – “For you have need of endurance, so that after you have done the will of God, you may receive the promise…we are not of those who draw back to </a:t>
            </a:r>
            <a:r>
              <a:rPr lang="en-US" sz="2000" i="1" dirty="0"/>
              <a:t>destruction, </a:t>
            </a:r>
            <a:r>
              <a:rPr lang="en-US" sz="2000" dirty="0"/>
              <a:t>but of those who believe to the saving of the soul</a:t>
            </a:r>
            <a:r>
              <a:rPr lang="en-US" sz="2000" dirty="0" smtClean="0"/>
              <a:t>.”</a:t>
            </a:r>
          </a:p>
          <a:p>
            <a:pPr marL="118872" indent="0">
              <a:buNone/>
            </a:pPr>
            <a:endParaRPr lang="en-US" sz="2000" i="1" dirty="0" smtClean="0"/>
          </a:p>
          <a:p>
            <a:pPr marL="118872" indent="0">
              <a:buNone/>
            </a:pPr>
            <a:r>
              <a:rPr lang="en-US" sz="2000" dirty="0" smtClean="0"/>
              <a:t>3) </a:t>
            </a:r>
            <a:r>
              <a:rPr lang="en-US" sz="2000" u="sng" dirty="0" smtClean="0"/>
              <a:t>Exhortation and Edification</a:t>
            </a:r>
            <a:endParaRPr lang="en-US" sz="2000" u="sng" dirty="0"/>
          </a:p>
          <a:p>
            <a:pPr marL="118872" indent="0">
              <a:buNone/>
            </a:pPr>
            <a:r>
              <a:rPr lang="en-US" sz="2000" dirty="0" smtClean="0"/>
              <a:t>Hebrews 13:22 – “…bear with the word of exhortation, for I have written to you in few words.”</a:t>
            </a:r>
          </a:p>
          <a:p>
            <a:pPr marL="118872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3574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Hebrews | Outline of Arguments and Warnings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Six Major Arguments (BETTER THINGS):</a:t>
            </a:r>
          </a:p>
          <a:p>
            <a:pPr marL="800100" lvl="1" indent="-3429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/>
              <a:t>1:1-4:16 | Jesus; Better than Angels, Prophets &amp; Moses</a:t>
            </a:r>
          </a:p>
          <a:p>
            <a:pPr marL="800100" lvl="1" indent="-3429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/>
              <a:t>4:1-11 | Better Rest (Hope)</a:t>
            </a:r>
          </a:p>
          <a:p>
            <a:pPr marL="800100" lvl="1" indent="-3429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/>
              <a:t>4:14-8:5 | Better Priesthood of Christ</a:t>
            </a:r>
          </a:p>
          <a:p>
            <a:pPr marL="800100" lvl="1" indent="-3429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/>
              <a:t>8:6-9:22 | Jesus; Superior Mediator (High Priest) of a Better Covenant</a:t>
            </a:r>
          </a:p>
          <a:p>
            <a:pPr marL="800100" lvl="1" indent="-3429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/>
              <a:t>9:1-12 | Better Tabernacle</a:t>
            </a:r>
          </a:p>
          <a:p>
            <a:pPr marL="800100" lvl="1" indent="-3429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/>
              <a:t>9:7-10:31 | Jesus; Superior Sacrifice</a:t>
            </a:r>
          </a:p>
          <a:p>
            <a:pPr marL="507492" indent="-342900"/>
            <a:r>
              <a:rPr lang="en-US" sz="3000" dirty="0" smtClean="0"/>
              <a:t>Six Warnings:</a:t>
            </a:r>
          </a:p>
          <a:p>
            <a:pPr marL="971550" lvl="1" indent="-51435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/>
              <a:t>2:1-4 | Against Drifting (Do not neglect the Word)</a:t>
            </a:r>
          </a:p>
          <a:p>
            <a:pPr marL="971550" lvl="1" indent="-51435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/>
              <a:t>3:12-19 | Do not be hardened (calloused) by sin</a:t>
            </a:r>
          </a:p>
          <a:p>
            <a:pPr marL="971550" lvl="1" indent="-51435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/>
              <a:t>4:11-13 | Disobedience</a:t>
            </a:r>
          </a:p>
          <a:p>
            <a:pPr marL="971550" lvl="1" indent="-51435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/>
              <a:t>5:11-6:6 | Lack of Knowledge (Maturity)</a:t>
            </a:r>
          </a:p>
          <a:p>
            <a:pPr marL="971550" lvl="1" indent="-51435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/>
              <a:t>10:26-29 | Sinning Willfully </a:t>
            </a:r>
          </a:p>
          <a:p>
            <a:pPr marL="971550" lvl="1" indent="-51435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/>
              <a:t>12:14-29 | Do not Forsake the Eternal Kingdom</a:t>
            </a:r>
          </a:p>
        </p:txBody>
      </p:sp>
    </p:spTree>
    <p:extLst>
      <p:ext uri="{BB962C8B-B14F-4D97-AF65-F5344CB8AC3E}">
        <p14:creationId xmlns:p14="http://schemas.microsoft.com/office/powerpoint/2010/main" val="382067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Let Us…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800" dirty="0" smtClean="0"/>
              <a:t>“Let us” is a phrase used by the author of </a:t>
            </a:r>
            <a:r>
              <a:rPr lang="en-US" sz="2800" i="1" dirty="0" smtClean="0"/>
              <a:t>Hebrews</a:t>
            </a:r>
            <a:r>
              <a:rPr lang="en-US" sz="2800" dirty="0" smtClean="0"/>
              <a:t> to draw a conclusion from the previous arguments discussed.</a:t>
            </a:r>
          </a:p>
          <a:p>
            <a:pPr marL="118872" indent="0">
              <a:buNone/>
            </a:pPr>
            <a:r>
              <a:rPr lang="en-US" sz="2800" u="sng" dirty="0" smtClean="0"/>
              <a:t>Two implications:</a:t>
            </a:r>
          </a:p>
          <a:p>
            <a:pPr marL="633222" indent="-514350">
              <a:buClr>
                <a:schemeClr val="tx2">
                  <a:lumMod val="75000"/>
                </a:schemeClr>
              </a:buClr>
              <a:buAutoNum type="arabicParenR"/>
            </a:pPr>
            <a:r>
              <a:rPr lang="en-US" sz="2000" dirty="0" smtClean="0"/>
              <a:t>A call to action; something to be done because of the previous argument.</a:t>
            </a:r>
          </a:p>
          <a:p>
            <a:pPr marL="633222" indent="-514350">
              <a:buClr>
                <a:schemeClr val="tx2">
                  <a:lumMod val="75000"/>
                </a:schemeClr>
              </a:buClr>
              <a:buAutoNum type="arabicParenR"/>
            </a:pPr>
            <a:r>
              <a:rPr lang="en-US" sz="2000" dirty="0" smtClean="0"/>
              <a:t>The instructions are applicable to both the audience and the author.  </a:t>
            </a:r>
          </a:p>
          <a:p>
            <a:pPr marL="925830" lvl="1" indent="-514350"/>
            <a:r>
              <a:rPr lang="en-US" sz="2000" dirty="0" smtClean="0"/>
              <a:t>Not “</a:t>
            </a:r>
            <a:r>
              <a:rPr lang="en-US" sz="2000" b="1" dirty="0" smtClean="0"/>
              <a:t>you</a:t>
            </a:r>
            <a:r>
              <a:rPr lang="en-US" sz="2000" dirty="0" smtClean="0"/>
              <a:t> do this,”  </a:t>
            </a:r>
            <a:r>
              <a:rPr lang="en-US" sz="2000" dirty="0"/>
              <a:t>b</a:t>
            </a:r>
            <a:r>
              <a:rPr lang="en-US" sz="2000" dirty="0" smtClean="0"/>
              <a:t>ut rather, </a:t>
            </a:r>
            <a:r>
              <a:rPr lang="en-US" sz="2000" b="1" dirty="0" smtClean="0"/>
              <a:t>WE</a:t>
            </a:r>
            <a:r>
              <a:rPr lang="en-US" sz="2000" dirty="0" smtClean="0"/>
              <a:t> will do this </a:t>
            </a:r>
            <a:r>
              <a:rPr lang="en-US" sz="2000" b="1" dirty="0" smtClean="0"/>
              <a:t>TOGETHER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4013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| </a:t>
            </a:r>
            <a:r>
              <a:rPr lang="en-US" i="1" dirty="0" smtClean="0"/>
              <a:t>Let us…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Heb. 4:1 – “…fear”</a:t>
            </a:r>
          </a:p>
          <a:p>
            <a:r>
              <a:rPr lang="en-US" altLang="en-US" dirty="0"/>
              <a:t>Heb. 4:11 – “…diligent”</a:t>
            </a:r>
          </a:p>
          <a:p>
            <a:r>
              <a:rPr lang="en-US" altLang="en-US" dirty="0" smtClean="0"/>
              <a:t>Heb. 12:1 – “…run with endurance”</a:t>
            </a:r>
          </a:p>
          <a:p>
            <a:r>
              <a:rPr lang="en-US" altLang="en-US" dirty="0"/>
              <a:t>Heb. 6:1 – “…go on to maturity”</a:t>
            </a:r>
          </a:p>
          <a:p>
            <a:r>
              <a:rPr lang="en-US" altLang="en-US" dirty="0"/>
              <a:t>Heb. 12:1 – “…lay aside every weight”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3118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| </a:t>
            </a:r>
            <a:r>
              <a:rPr lang="en-US" i="1" dirty="0" smtClean="0"/>
              <a:t>Let us…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Heb. 4:14; 10:23 – “…hold fast the confession”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Heb. 4:16 – “…come boldly to the throne</a:t>
            </a:r>
            <a:r>
              <a:rPr lang="en-US" altLang="en-US" dirty="0" smtClean="0"/>
              <a:t>” *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Heb. 10:19-22 – “…draw near”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Heb. 13:13 – </a:t>
            </a:r>
            <a:r>
              <a:rPr lang="en-US" altLang="en-US" dirty="0" smtClean="0"/>
              <a:t>“…go </a:t>
            </a:r>
            <a:r>
              <a:rPr lang="en-US" altLang="en-US" dirty="0"/>
              <a:t>forth to Him</a:t>
            </a:r>
            <a:r>
              <a:rPr lang="en-US" altLang="en-US" dirty="0" smtClean="0"/>
              <a:t>”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1 Peter 4:12-16 (be not ashamed to suffer reproach as a Christian)</a:t>
            </a:r>
            <a:endParaRPr lang="en-US" alt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0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/>
              <a:t>* (</a:t>
            </a:r>
            <a:r>
              <a:rPr lang="en-US" altLang="en-US" sz="2000" dirty="0"/>
              <a:t>Heb. </a:t>
            </a:r>
            <a:r>
              <a:rPr lang="en-US" altLang="en-US" sz="2000" dirty="0" smtClean="0"/>
              <a:t>9:27-28; </a:t>
            </a:r>
            <a:r>
              <a:rPr lang="en-US" altLang="en-US" sz="2000" dirty="0"/>
              <a:t>7:25; 9:14; 10:39</a:t>
            </a:r>
            <a:r>
              <a:rPr lang="en-US" altLang="en-US" sz="2000" dirty="0" smtClean="0"/>
              <a:t>) *</a:t>
            </a:r>
            <a:endParaRPr lang="en-US" altLang="en-US" sz="20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/>
              <a:t>Grace comes through Christ : (Jn. 1:17; Rom. 1:5, </a:t>
            </a:r>
            <a:r>
              <a:rPr lang="en-US" altLang="en-US" sz="2000" dirty="0" smtClean="0"/>
              <a:t>3:24; </a:t>
            </a:r>
            <a:r>
              <a:rPr lang="en-US" altLang="en-US" sz="2000" dirty="0"/>
              <a:t>1Cor. 1:4, 15:10;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/>
              <a:t>Gal. 1:6, </a:t>
            </a:r>
            <a:r>
              <a:rPr lang="en-US" altLang="en-US" sz="2000" b="1" u="sng" dirty="0"/>
              <a:t>5:4</a:t>
            </a:r>
            <a:r>
              <a:rPr lang="en-US" altLang="en-US" sz="2000" dirty="0"/>
              <a:t>; 2Jn. 1:3; Rev. 1:4-5, </a:t>
            </a:r>
            <a:r>
              <a:rPr lang="en-US" altLang="en-US" sz="2000" dirty="0" smtClean="0"/>
              <a:t>22:21; </a:t>
            </a:r>
            <a:r>
              <a:rPr lang="en-US" altLang="en-US" sz="2000" b="1" u="sng" dirty="0"/>
              <a:t>Titus 2:11</a:t>
            </a:r>
            <a:r>
              <a:rPr lang="en-US" altLang="en-US" sz="2000" dirty="0"/>
              <a:t>; 1Pt. 1:10-11; 2Thess. 1:12)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411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| </a:t>
            </a:r>
            <a:r>
              <a:rPr lang="en-US" i="1" dirty="0" smtClean="0"/>
              <a:t>Let us…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Heb</a:t>
            </a:r>
            <a:r>
              <a:rPr lang="en-US" altLang="en-US" dirty="0"/>
              <a:t>. 12:28 – “…have grace</a:t>
            </a:r>
            <a:r>
              <a:rPr lang="en-US" altLang="en-US" dirty="0" smtClean="0"/>
              <a:t>”</a:t>
            </a:r>
          </a:p>
          <a:p>
            <a:pPr lvl="1"/>
            <a:r>
              <a:rPr lang="en-US" altLang="en-US" sz="2400" dirty="0" smtClean="0"/>
              <a:t>“have” – to fasten onto, hold to.</a:t>
            </a:r>
          </a:p>
          <a:p>
            <a:pPr lvl="1"/>
            <a:r>
              <a:rPr lang="en-US" altLang="en-US" sz="2000" dirty="0" smtClean="0"/>
              <a:t>1 Peter 1:8-10 – “…</a:t>
            </a:r>
            <a:r>
              <a:rPr lang="en-US" altLang="en-US" sz="2000" i="1" dirty="0" smtClean="0"/>
              <a:t>receiving the end of your faith – the salvation of your souls.  Of this salvation the prophets have inquired and searched carefully, who prophesied of the grace that would come to you.”</a:t>
            </a:r>
            <a:endParaRPr lang="en-US" altLang="en-US" sz="2000" dirty="0"/>
          </a:p>
          <a:p>
            <a:r>
              <a:rPr lang="en-US" altLang="en-US" dirty="0"/>
              <a:t>Heb. 10:24 – “…consider one another</a:t>
            </a:r>
            <a:r>
              <a:rPr lang="en-US" altLang="en-US" dirty="0" smtClean="0"/>
              <a:t>”</a:t>
            </a:r>
          </a:p>
          <a:p>
            <a:pPr lvl="1"/>
            <a:r>
              <a:rPr lang="en-US" altLang="en-US" sz="2000" dirty="0" smtClean="0"/>
              <a:t>Heb. 6:10-11</a:t>
            </a:r>
            <a:endParaRPr lang="en-US" alt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23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GRATITUDE | </a:t>
            </a:r>
            <a:r>
              <a:rPr lang="en-US" i="1" dirty="0" smtClean="0"/>
              <a:t>Let us…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Heb. 13:15 – “…offer the sacrifice of praise.”</a:t>
            </a:r>
          </a:p>
          <a:p>
            <a:pPr lvl="1"/>
            <a:r>
              <a:rPr lang="en-US" altLang="en-US" sz="2000" dirty="0" smtClean="0"/>
              <a:t>Mindful of the matchless sacrifice given on our behalf  and eternal redemption purchased (Heb. 9:12)</a:t>
            </a:r>
          </a:p>
          <a:p>
            <a:pPr lvl="1"/>
            <a:r>
              <a:rPr lang="en-US" altLang="en-US" sz="2000" dirty="0" smtClean="0"/>
              <a:t>The rich promise of eternal rest (Heb. 4:9-11)</a:t>
            </a:r>
          </a:p>
          <a:p>
            <a:pPr lvl="1"/>
            <a:r>
              <a:rPr lang="en-US" altLang="en-US" sz="2000" dirty="0" smtClean="0"/>
              <a:t>Having been translated into the “unshakeable kingdom” (Heb. 12:28)</a:t>
            </a:r>
          </a:p>
          <a:p>
            <a:pPr lvl="1"/>
            <a:r>
              <a:rPr lang="en-US" altLang="en-US" sz="2000" dirty="0" smtClean="0"/>
              <a:t>Having a clean conscience toward God (Heb. 9:14)</a:t>
            </a:r>
          </a:p>
          <a:p>
            <a:pPr lvl="2"/>
            <a:r>
              <a:rPr lang="en-US" altLang="en-US" sz="1600" i="1" dirty="0" smtClean="0"/>
              <a:t>“I will be merciful and their sins I will remember no more.”</a:t>
            </a:r>
            <a:r>
              <a:rPr lang="en-US" altLang="en-US" sz="1600" dirty="0" smtClean="0"/>
              <a:t> (Heb. 8:12)</a:t>
            </a:r>
          </a:p>
          <a:p>
            <a:pPr lvl="1"/>
            <a:r>
              <a:rPr lang="en-US" altLang="en-US" sz="2000" dirty="0" smtClean="0"/>
              <a:t>“</a:t>
            </a:r>
            <a:r>
              <a:rPr lang="en-US" altLang="en-US" sz="2000" i="1" dirty="0" smtClean="0"/>
              <a:t>He is able to save to the uttermost those who draw near to God through Him…” </a:t>
            </a:r>
            <a:r>
              <a:rPr lang="en-US" altLang="en-US" sz="2000" dirty="0" smtClean="0"/>
              <a:t>(Jesus) – (Heb. 7:25)</a:t>
            </a:r>
          </a:p>
          <a:p>
            <a:pPr lvl="1"/>
            <a:r>
              <a:rPr lang="en-US" altLang="en-US" sz="2000" dirty="0" smtClean="0"/>
              <a:t>He is the </a:t>
            </a:r>
            <a:r>
              <a:rPr lang="en-US" altLang="en-US" sz="2000" i="1" dirty="0" smtClean="0"/>
              <a:t>“author of eternal salvation to all who obey Him.” </a:t>
            </a:r>
            <a:r>
              <a:rPr lang="en-US" altLang="en-US" sz="2000" dirty="0" smtClean="0"/>
              <a:t>(Heb. 5:9)</a:t>
            </a:r>
            <a:endParaRPr lang="en-US" altLang="en-US" sz="2000" dirty="0"/>
          </a:p>
          <a:p>
            <a:endParaRPr lang="en-US" altLang="en-US" dirty="0"/>
          </a:p>
          <a:p>
            <a:pPr>
              <a:buFont typeface="Wingdings" pitchFamily="2" charset="2"/>
              <a:buNone/>
            </a:pPr>
            <a:r>
              <a:rPr lang="en-US" altLang="en-US" i="1" dirty="0"/>
              <a:t>We are those who </a:t>
            </a:r>
            <a:r>
              <a:rPr lang="en-US" altLang="en-US" i="1" dirty="0" smtClean="0"/>
              <a:t>have faith to </a:t>
            </a:r>
            <a:r>
              <a:rPr lang="en-US" altLang="en-US" i="1" dirty="0"/>
              <a:t>the saving of the soul.</a:t>
            </a:r>
          </a:p>
          <a:p>
            <a:pPr lvl="1">
              <a:buFont typeface="Wingdings" pitchFamily="2" charset="2"/>
              <a:buNone/>
            </a:pPr>
            <a:r>
              <a:rPr lang="en-US" altLang="en-US" i="1" dirty="0"/>
              <a:t>(Heb. </a:t>
            </a:r>
            <a:r>
              <a:rPr lang="en-US" altLang="en-US" i="1"/>
              <a:t>10:39</a:t>
            </a:r>
            <a:r>
              <a:rPr lang="en-US" altLang="en-US" i="1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26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1754</TotalTime>
  <Words>718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LET US…</vt:lpstr>
      <vt:lpstr>Hebrews</vt:lpstr>
      <vt:lpstr>Hebrews | Outline of Arguments and Warnings</vt:lpstr>
      <vt:lpstr>Let Us…</vt:lpstr>
      <vt:lpstr>MOTIVATION | Let us…</vt:lpstr>
      <vt:lpstr>CONFIDENCE | Let us…</vt:lpstr>
      <vt:lpstr>INSTRUCTION | Let us…</vt:lpstr>
      <vt:lpstr>GRATITUDE | Let us…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US…</dc:title>
  <dc:creator>Jon's</dc:creator>
  <cp:lastModifiedBy>Jon's</cp:lastModifiedBy>
  <cp:revision>19</cp:revision>
  <cp:lastPrinted>2013-12-29T08:26:31Z</cp:lastPrinted>
  <dcterms:created xsi:type="dcterms:W3CDTF">2006-08-16T00:00:00Z</dcterms:created>
  <dcterms:modified xsi:type="dcterms:W3CDTF">2013-12-29T08:28:48Z</dcterms:modified>
</cp:coreProperties>
</file>