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61" r:id="rId2"/>
    <p:sldId id="256" r:id="rId3"/>
    <p:sldId id="257" r:id="rId4"/>
    <p:sldId id="258" r:id="rId5"/>
    <p:sldId id="259" r:id="rId6"/>
    <p:sldId id="260" r:id="rId7"/>
  </p:sldIdLst>
  <p:sldSz cx="12192000" cy="6858000"/>
  <p:notesSz cx="7053263" cy="9309100"/>
  <p:embeddedFontLst>
    <p:embeddedFont>
      <p:font typeface="Bubblegum Sans" panose="02000506000000020004" pitchFamily="2"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222" autoAdjust="0"/>
  </p:normalViewPr>
  <p:slideViewPr>
    <p:cSldViewPr snapToGrid="0">
      <p:cViewPr varScale="1">
        <p:scale>
          <a:sx n="36" d="100"/>
          <a:sy n="36" d="100"/>
        </p:scale>
        <p:origin x="2405" y="34"/>
      </p:cViewPr>
      <p:guideLst/>
    </p:cSldViewPr>
  </p:slideViewPr>
  <p:notesTextViewPr>
    <p:cViewPr>
      <p:scale>
        <a:sx n="1" d="1"/>
        <a:sy n="1" d="1"/>
      </p:scale>
      <p:origin x="0" y="0"/>
    </p:cViewPr>
  </p:notesTextViewPr>
  <p:notesViewPr>
    <p:cSldViewPr snapToGrid="0">
      <p:cViewPr varScale="1">
        <p:scale>
          <a:sx n="62" d="100"/>
          <a:sy n="62" d="100"/>
        </p:scale>
        <p:origin x="162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891667-D271-4047-8FF7-868DAEDD1F62}"/>
              </a:ext>
            </a:extLst>
          </p:cNvPr>
          <p:cNvSpPr>
            <a:spLocks noGrp="1"/>
          </p:cNvSpPr>
          <p:nvPr>
            <p:ph type="hdr" sz="quarter"/>
          </p:nvPr>
        </p:nvSpPr>
        <p:spPr>
          <a:xfrm>
            <a:off x="0" y="0"/>
            <a:ext cx="3056414" cy="792532"/>
          </a:xfrm>
          <a:prstGeom prst="rect">
            <a:avLst/>
          </a:prstGeom>
        </p:spPr>
        <p:txBody>
          <a:bodyPr vert="horz" lIns="93497" tIns="46749" rIns="93497" bIns="46749" rtlCol="0"/>
          <a:lstStyle>
            <a:lvl1pPr algn="l">
              <a:defRPr sz="1200"/>
            </a:lvl1pPr>
          </a:lstStyle>
          <a:p>
            <a:r>
              <a:rPr lang="en-US" sz="2000" dirty="0">
                <a:latin typeface="Bubblegum Sans" panose="02000506000000020004" pitchFamily="2" charset="0"/>
              </a:rPr>
              <a:t>Looking at Parallels</a:t>
            </a:r>
          </a:p>
          <a:p>
            <a:r>
              <a:rPr lang="en-US" dirty="0"/>
              <a:t>Hebrews 9:23-28</a:t>
            </a:r>
          </a:p>
        </p:txBody>
      </p:sp>
      <p:sp>
        <p:nvSpPr>
          <p:cNvPr id="3" name="Date Placeholder 2">
            <a:extLst>
              <a:ext uri="{FF2B5EF4-FFF2-40B4-BE49-F238E27FC236}">
                <a16:creationId xmlns:a16="http://schemas.microsoft.com/office/drawing/2014/main" id="{17942774-FB73-43D8-A482-BCBA1E769FB9}"/>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August 30, 2020</a:t>
            </a:r>
          </a:p>
        </p:txBody>
      </p:sp>
      <p:sp>
        <p:nvSpPr>
          <p:cNvPr id="4" name="Footer Placeholder 3">
            <a:extLst>
              <a:ext uri="{FF2B5EF4-FFF2-40B4-BE49-F238E27FC236}">
                <a16:creationId xmlns:a16="http://schemas.microsoft.com/office/drawing/2014/main" id="{FC1498BB-D030-4E59-A1B5-0A1D8499833C}"/>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3C2DAB9-AA47-48E2-852A-6ABE048229BB}"/>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sounddteaching.org   </a:t>
            </a:r>
            <a:fld id="{CE9636A6-230F-4235-8626-B6C50FC8FB8B}" type="slidenum">
              <a:rPr lang="en-US" smtClean="0"/>
              <a:t>‹#›</a:t>
            </a:fld>
            <a:endParaRPr lang="en-US" dirty="0"/>
          </a:p>
        </p:txBody>
      </p:sp>
    </p:spTree>
    <p:extLst>
      <p:ext uri="{BB962C8B-B14F-4D97-AF65-F5344CB8AC3E}">
        <p14:creationId xmlns:p14="http://schemas.microsoft.com/office/powerpoint/2010/main" val="1929058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BD262B1-EC5B-424A-BF21-08AA4A8FDC4E}" type="datetimeFigureOut">
              <a:rPr lang="en-US" smtClean="0"/>
              <a:t>8/29/2020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D00F750-31F7-43D9-B938-3579B463F5AA}" type="slidenum">
              <a:rPr lang="en-US" smtClean="0"/>
              <a:t>‹#›</a:t>
            </a:fld>
            <a:endParaRPr lang="en-US"/>
          </a:p>
        </p:txBody>
      </p:sp>
    </p:spTree>
    <p:extLst>
      <p:ext uri="{BB962C8B-B14F-4D97-AF65-F5344CB8AC3E}">
        <p14:creationId xmlns:p14="http://schemas.microsoft.com/office/powerpoint/2010/main" val="170715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Scripture Reading:  Hebrews 9:23-28</a:t>
            </a:r>
          </a:p>
          <a:p>
            <a:endParaRPr lang="en-US" b="1" dirty="0"/>
          </a:p>
          <a:p>
            <a:r>
              <a:rPr lang="en-US" b="1" dirty="0"/>
              <a:t>Introduction:  </a:t>
            </a:r>
          </a:p>
          <a:p>
            <a:pPr marL="642795" lvl="1" indent="-175308">
              <a:buFont typeface="Arial" panose="020B0604020202020204" pitchFamily="34" charset="0"/>
              <a:buChar char="•"/>
            </a:pPr>
            <a:r>
              <a:rPr lang="en-US" dirty="0"/>
              <a:t>From time to time, you come across a writer using comparisons between to similar things to establish a truth.</a:t>
            </a:r>
          </a:p>
          <a:p>
            <a:pPr marL="642795" lvl="1" indent="-175308">
              <a:buFont typeface="Arial" panose="020B0604020202020204" pitchFamily="34" charset="0"/>
              <a:buChar char="•"/>
            </a:pPr>
            <a:r>
              <a:rPr lang="en-US" dirty="0"/>
              <a:t>Want to look at three of these (to establish the practice)</a:t>
            </a:r>
          </a:p>
          <a:p>
            <a:pPr marL="642795" lvl="1" indent="-175308">
              <a:buFont typeface="Arial" panose="020B0604020202020204" pitchFamily="34" charset="0"/>
              <a:buChar char="•"/>
            </a:pPr>
            <a:r>
              <a:rPr lang="en-US" dirty="0"/>
              <a:t>Then we will use it to establish the truth in Hebrews 9.</a:t>
            </a:r>
          </a:p>
        </p:txBody>
      </p:sp>
      <p:sp>
        <p:nvSpPr>
          <p:cNvPr id="4" name="Slide Number Placeholder 3"/>
          <p:cNvSpPr>
            <a:spLocks noGrp="1"/>
          </p:cNvSpPr>
          <p:nvPr>
            <p:ph type="sldNum" sz="quarter" idx="5"/>
          </p:nvPr>
        </p:nvSpPr>
        <p:spPr/>
        <p:txBody>
          <a:bodyPr/>
          <a:lstStyle/>
          <a:p>
            <a:fld id="{0D00F750-31F7-43D9-B938-3579B463F5AA}" type="slidenum">
              <a:rPr lang="en-US" smtClean="0"/>
              <a:t>2</a:t>
            </a:fld>
            <a:endParaRPr lang="en-US"/>
          </a:p>
        </p:txBody>
      </p:sp>
    </p:spTree>
    <p:extLst>
      <p:ext uri="{BB962C8B-B14F-4D97-AF65-F5344CB8AC3E}">
        <p14:creationId xmlns:p14="http://schemas.microsoft.com/office/powerpoint/2010/main" val="170005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Debate:  Jack Holt/Jerry Bassett (San Antonio, TX, about 25 years ago)</a:t>
            </a:r>
          </a:p>
          <a:p>
            <a:endParaRPr lang="en-US" dirty="0"/>
          </a:p>
          <a:p>
            <a:pPr marL="642795" lvl="1" indent="-175308">
              <a:buFont typeface="Arial" panose="020B0604020202020204" pitchFamily="34" charset="0"/>
              <a:buChar char="•"/>
            </a:pPr>
            <a:r>
              <a:rPr lang="en-US" dirty="0"/>
              <a:t>Holt’s argument.  The marriage relationship is a lifetime relationship</a:t>
            </a:r>
          </a:p>
          <a:p>
            <a:r>
              <a:rPr lang="en-US" b="1" dirty="0"/>
              <a:t>Romans 7:1-6 (READ)  </a:t>
            </a:r>
            <a:r>
              <a:rPr lang="en-US" dirty="0"/>
              <a:t>The argument made</a:t>
            </a:r>
          </a:p>
          <a:p>
            <a:pPr marL="175308" indent="-175308">
              <a:buFont typeface="Arial" panose="020B0604020202020204" pitchFamily="34" charset="0"/>
              <a:buChar char="•"/>
            </a:pPr>
            <a:r>
              <a:rPr lang="en-US" b="1" dirty="0"/>
              <a:t>Bassett’s Desperate rejoinder – This text is not even talking about Marriage, it is talking about the Old Law and New Law</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b="1" dirty="0"/>
              <a:t>Truth:  This is actually so.  The text concerns the adherence of the Judaizers to the Old Law</a:t>
            </a:r>
          </a:p>
          <a:p>
            <a:pPr marL="642795" lvl="1" indent="-175308">
              <a:buFont typeface="Arial" panose="020B0604020202020204" pitchFamily="34" charset="0"/>
              <a:buChar char="•"/>
            </a:pPr>
            <a:r>
              <a:rPr lang="en-US" dirty="0"/>
              <a:t>Paul is arguing that the Old Law has died/ceased to have dominion over man</a:t>
            </a:r>
          </a:p>
          <a:p>
            <a:pPr marL="642795" lvl="1" indent="-175308">
              <a:buFont typeface="Arial" panose="020B0604020202020204" pitchFamily="34" charset="0"/>
              <a:buChar char="•"/>
            </a:pPr>
            <a:r>
              <a:rPr lang="en-US" dirty="0"/>
              <a:t>The new law is now our guide.  “Serve in the newness of the Spirit and not in the oldness of the letter.”</a:t>
            </a:r>
          </a:p>
          <a:p>
            <a:pPr marL="642795" lvl="1" indent="-175308">
              <a:buFont typeface="Arial" panose="020B0604020202020204" pitchFamily="34" charset="0"/>
              <a:buChar char="•"/>
            </a:pPr>
            <a:endParaRPr lang="en-US" dirty="0"/>
          </a:p>
          <a:p>
            <a:pPr marL="175308" indent="-175308">
              <a:buFont typeface="Arial" panose="020B0604020202020204" pitchFamily="34" charset="0"/>
              <a:buChar char="•"/>
            </a:pPr>
            <a:r>
              <a:rPr lang="en-US" b="1" dirty="0"/>
              <a:t>Our point:  In order for the parallel to have ANY legitimacy, the illustration used concerning marriage must also be TRUE!</a:t>
            </a:r>
          </a:p>
        </p:txBody>
      </p:sp>
      <p:sp>
        <p:nvSpPr>
          <p:cNvPr id="4" name="Slide Number Placeholder 3"/>
          <p:cNvSpPr>
            <a:spLocks noGrp="1"/>
          </p:cNvSpPr>
          <p:nvPr>
            <p:ph type="sldNum" sz="quarter" idx="5"/>
          </p:nvPr>
        </p:nvSpPr>
        <p:spPr/>
        <p:txBody>
          <a:bodyPr/>
          <a:lstStyle/>
          <a:p>
            <a:pPr defTabSz="934974"/>
            <a:fld id="{0D00F750-31F7-43D9-B938-3579B463F5AA}"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9995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text so interweaves the parallels between Christ’s relationship to the church, and the husband’s relationship to the wife, it is difficult to know which is the primary point being made.</a:t>
            </a:r>
          </a:p>
          <a:p>
            <a:pPr marL="642795" lvl="1" indent="-175308">
              <a:buFont typeface="Arial" panose="020B0604020202020204" pitchFamily="34" charset="0"/>
              <a:buChar char="•"/>
            </a:pPr>
            <a:r>
              <a:rPr lang="en-US" dirty="0"/>
              <a:t>The context (going into 6:1-9) seems to point to lessons being taught about family and societal relationships.</a:t>
            </a:r>
          </a:p>
          <a:p>
            <a:pPr marL="642795" lvl="1" indent="-175308">
              <a:buFont typeface="Arial" panose="020B0604020202020204" pitchFamily="34" charset="0"/>
              <a:buChar char="•"/>
            </a:pPr>
            <a:endParaRPr lang="en-US" dirty="0"/>
          </a:p>
          <a:p>
            <a:pPr marL="175308" indent="-175308">
              <a:buFont typeface="Arial" panose="020B0604020202020204" pitchFamily="34" charset="0"/>
              <a:buChar char="•"/>
            </a:pPr>
            <a:r>
              <a:rPr lang="en-US" b="1" dirty="0"/>
              <a:t>The same point can be made.  For the parallel to be legitimate, both aspects of the comparison must be true!</a:t>
            </a:r>
          </a:p>
          <a:p>
            <a:pPr marL="175308" indent="-175308">
              <a:buFont typeface="Arial" panose="020B0604020202020204" pitchFamily="34" charset="0"/>
              <a:buChar char="•"/>
            </a:pPr>
            <a:endParaRPr lang="en-US" dirty="0"/>
          </a:p>
          <a:p>
            <a:r>
              <a:rPr lang="en-US" b="1" dirty="0"/>
              <a:t>Ephesians 5:22-23 (READ as POINTS ARE MADE)</a:t>
            </a:r>
          </a:p>
          <a:p>
            <a:pPr marL="175308" indent="-175308">
              <a:buFont typeface="Arial" panose="020B0604020202020204" pitchFamily="34" charset="0"/>
              <a:buChar char="•"/>
            </a:pPr>
            <a:r>
              <a:rPr lang="en-US" b="1" dirty="0"/>
              <a:t>What is true about Christ’s relationship to the church?</a:t>
            </a:r>
          </a:p>
          <a:p>
            <a:pPr marL="642795" lvl="1" indent="-175308">
              <a:buFont typeface="Arial" panose="020B0604020202020204" pitchFamily="34" charset="0"/>
              <a:buChar char="•"/>
            </a:pPr>
            <a:r>
              <a:rPr lang="en-US" b="0" dirty="0"/>
              <a:t>Christ is the head of the church, and the Savior of the body (23)</a:t>
            </a:r>
          </a:p>
          <a:p>
            <a:pPr marL="642795" lvl="1" indent="-175308">
              <a:buFont typeface="Arial" panose="020B0604020202020204" pitchFamily="34" charset="0"/>
              <a:buChar char="•"/>
            </a:pPr>
            <a:r>
              <a:rPr lang="en-US" b="0" dirty="0"/>
              <a:t>The church is subject to Christ (24)</a:t>
            </a:r>
          </a:p>
          <a:p>
            <a:pPr marL="642795" lvl="1" indent="-175308">
              <a:buFont typeface="Arial" panose="020B0604020202020204" pitchFamily="34" charset="0"/>
              <a:buChar char="•"/>
            </a:pPr>
            <a:r>
              <a:rPr lang="en-US" b="0" dirty="0"/>
              <a:t>Christ Loved the church to the point of sacrificing Himself (25-27)</a:t>
            </a:r>
          </a:p>
          <a:p>
            <a:pPr marL="175308" indent="-175308">
              <a:buFont typeface="Arial" panose="020B0604020202020204" pitchFamily="34" charset="0"/>
              <a:buChar char="•"/>
            </a:pPr>
            <a:r>
              <a:rPr lang="en-US" b="1" dirty="0"/>
              <a:t>What is true about the relationship between Husbands and Wives</a:t>
            </a:r>
          </a:p>
          <a:p>
            <a:pPr marL="642795" lvl="1" indent="-175308">
              <a:buFont typeface="Arial" panose="020B0604020202020204" pitchFamily="34" charset="0"/>
              <a:buChar char="•"/>
            </a:pPr>
            <a:r>
              <a:rPr lang="en-US" b="0" dirty="0"/>
              <a:t>The husband has headship over the wife (23)</a:t>
            </a:r>
          </a:p>
          <a:p>
            <a:pPr marL="642795" lvl="1" indent="-175308">
              <a:buFont typeface="Arial" panose="020B0604020202020204" pitchFamily="34" charset="0"/>
              <a:buChar char="•"/>
            </a:pPr>
            <a:r>
              <a:rPr lang="en-US" b="0" dirty="0"/>
              <a:t>Wives are to be subject to their husbands in everything (24)</a:t>
            </a:r>
          </a:p>
          <a:p>
            <a:pPr marL="642795" lvl="1" indent="-175308">
              <a:buFont typeface="Arial" panose="020B0604020202020204" pitchFamily="34" charset="0"/>
              <a:buChar char="•"/>
            </a:pPr>
            <a:r>
              <a:rPr lang="en-US" b="0" dirty="0"/>
              <a:t>Husband’s are to have the same type of sacrificial love for their wives as exhibiting by Christ/church (25,28-29)</a:t>
            </a:r>
          </a:p>
          <a:p>
            <a:pPr marL="642795" lvl="1" indent="-175308">
              <a:buFont typeface="Arial" panose="020B0604020202020204" pitchFamily="34" charset="0"/>
              <a:buChar char="•"/>
            </a:pPr>
            <a:r>
              <a:rPr lang="en-US" b="0" dirty="0"/>
              <a:t>Just as Christ/church is an inseparable relationship, so also a man/wife relationship is permanent (30-32)</a:t>
            </a:r>
          </a:p>
          <a:p>
            <a:pPr marL="642795" lvl="1" indent="-175308">
              <a:buFont typeface="Arial" panose="020B0604020202020204" pitchFamily="34" charset="0"/>
              <a:buChar char="•"/>
            </a:pPr>
            <a:r>
              <a:rPr lang="en-US" b="0" dirty="0"/>
              <a:t>Love and respect must be present in the marriage (33)</a:t>
            </a:r>
          </a:p>
        </p:txBody>
      </p:sp>
      <p:sp>
        <p:nvSpPr>
          <p:cNvPr id="4" name="Slide Number Placeholder 3"/>
          <p:cNvSpPr>
            <a:spLocks noGrp="1"/>
          </p:cNvSpPr>
          <p:nvPr>
            <p:ph type="sldNum" sz="quarter" idx="5"/>
          </p:nvPr>
        </p:nvSpPr>
        <p:spPr/>
        <p:txBody>
          <a:bodyPr/>
          <a:lstStyle/>
          <a:p>
            <a:pPr defTabSz="934974"/>
            <a:fld id="{0D00F750-31F7-43D9-B938-3579B463F5AA}"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0514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Reason for lesson today:</a:t>
            </a:r>
          </a:p>
          <a:p>
            <a:pPr marL="642795" lvl="1" indent="-175308">
              <a:buFont typeface="Arial" panose="020B0604020202020204" pitchFamily="34" charset="0"/>
              <a:buChar char="•"/>
            </a:pPr>
            <a:r>
              <a:rPr lang="en-US" dirty="0"/>
              <a:t>Tommy referenced Hebrews 9:27 as a truth in his lesson last Wednesday night (Hebrews 9:27) READ</a:t>
            </a:r>
          </a:p>
          <a:p>
            <a:pPr marL="642795" lvl="1" indent="-175308">
              <a:buFont typeface="Arial" panose="020B0604020202020204" pitchFamily="34" charset="0"/>
              <a:buChar char="•"/>
            </a:pPr>
            <a:r>
              <a:rPr lang="en-US" dirty="0"/>
              <a:t>It was a valid thing to do.  However, it is not the primary lesson the Hebrew writer was teaching.</a:t>
            </a:r>
          </a:p>
          <a:p>
            <a:pPr marL="642795" lvl="1" indent="-175308">
              <a:buFont typeface="Arial" panose="020B0604020202020204" pitchFamily="34" charset="0"/>
              <a:buChar char="•"/>
            </a:pPr>
            <a:r>
              <a:rPr lang="en-US" dirty="0"/>
              <a:t>The reality of man’s death and impending judgment is a parallel used to establish another point.</a:t>
            </a:r>
          </a:p>
          <a:p>
            <a:pPr marL="642795" lvl="1" indent="-175308">
              <a:buFont typeface="Arial" panose="020B0604020202020204" pitchFamily="34" charset="0"/>
              <a:buChar char="•"/>
            </a:pPr>
            <a:r>
              <a:rPr lang="en-US" dirty="0"/>
              <a:t>Because it is true, the parallel is true as well!</a:t>
            </a:r>
          </a:p>
          <a:p>
            <a:r>
              <a:rPr lang="en-US" b="1" dirty="0"/>
              <a:t>(Hebrews 9:23-28) READ</a:t>
            </a:r>
          </a:p>
          <a:p>
            <a:endParaRPr lang="en-US" b="1" dirty="0"/>
          </a:p>
          <a:p>
            <a:pPr marL="175308" indent="-175308">
              <a:buFont typeface="Arial" panose="020B0604020202020204" pitchFamily="34" charset="0"/>
              <a:buChar char="•"/>
            </a:pPr>
            <a:r>
              <a:rPr lang="en-US" b="1" dirty="0"/>
              <a:t>The copies of the things in the heavens (the law, the people, the vessels of the tabernacle and the tabernacle itself cf. 1-22) had to be purified by blood</a:t>
            </a:r>
          </a:p>
          <a:p>
            <a:pPr marL="642795" lvl="1" indent="-175308">
              <a:buFont typeface="Arial" panose="020B0604020202020204" pitchFamily="34" charset="0"/>
              <a:buChar char="•"/>
            </a:pPr>
            <a:r>
              <a:rPr lang="en-US" b="0" dirty="0"/>
              <a:t>They are purified with the blood of calves and goats (19)</a:t>
            </a:r>
          </a:p>
          <a:p>
            <a:r>
              <a:rPr lang="en-US" b="1" dirty="0"/>
              <a:t>(22), </a:t>
            </a:r>
            <a:r>
              <a:rPr lang="en-US" b="0" i="1" dirty="0"/>
              <a:t>“</a:t>
            </a:r>
            <a:r>
              <a:rPr lang="en-US" i="1" dirty="0"/>
              <a:t>And according to the law almost all things are purified with blood, and without shedding of blood there is no remission.”</a:t>
            </a:r>
          </a:p>
          <a:p>
            <a:pPr marL="175308" indent="-175308">
              <a:buFont typeface="Arial" panose="020B0604020202020204" pitchFamily="34" charset="0"/>
              <a:buChar char="•"/>
            </a:pPr>
            <a:r>
              <a:rPr lang="en-US" b="1" i="0" dirty="0"/>
              <a:t>The sacrifice made for the heavenly things must be better because the heavenly things are better! (23)</a:t>
            </a:r>
          </a:p>
          <a:p>
            <a:pPr marL="642795" lvl="1" indent="-175308">
              <a:buFont typeface="Arial" panose="020B0604020202020204" pitchFamily="34" charset="0"/>
              <a:buChar char="•"/>
            </a:pPr>
            <a:r>
              <a:rPr lang="en-US" b="0" i="0" dirty="0"/>
              <a:t>Christ was the sacrifice, and His sacrifice is ONCE because of its effectiveness </a:t>
            </a:r>
            <a:r>
              <a:rPr lang="en-US" b="1" i="0" dirty="0"/>
              <a:t>(24-26)</a:t>
            </a:r>
          </a:p>
          <a:p>
            <a:pPr marL="175308" indent="-175308">
              <a:buFont typeface="Arial" panose="020B0604020202020204" pitchFamily="34" charset="0"/>
              <a:buChar char="•"/>
            </a:pPr>
            <a:r>
              <a:rPr lang="en-US" b="1" i="0" dirty="0"/>
              <a:t>Now, the parallel (Man DIES ONCE), then the judgment (27)</a:t>
            </a:r>
          </a:p>
          <a:p>
            <a:pPr marL="642795" lvl="1" indent="-175308">
              <a:buFont typeface="Arial" panose="020B0604020202020204" pitchFamily="34" charset="0"/>
              <a:buChar char="•"/>
            </a:pPr>
            <a:r>
              <a:rPr lang="en-US" b="0" i="0" dirty="0"/>
              <a:t>SO ALSO, Christ died once (to prepare man for that judgment) (28a)</a:t>
            </a:r>
          </a:p>
          <a:p>
            <a:pPr marL="175308" indent="-175308">
              <a:buFont typeface="Arial" panose="020B0604020202020204" pitchFamily="34" charset="0"/>
              <a:buChar char="•"/>
            </a:pPr>
            <a:r>
              <a:rPr lang="en-US" b="1" i="0" dirty="0"/>
              <a:t>Final Point: Christ is coming again, not to sacrifice Himself, but in Victory! (28b)</a:t>
            </a:r>
          </a:p>
        </p:txBody>
      </p:sp>
      <p:sp>
        <p:nvSpPr>
          <p:cNvPr id="4" name="Slide Number Placeholder 3"/>
          <p:cNvSpPr>
            <a:spLocks noGrp="1"/>
          </p:cNvSpPr>
          <p:nvPr>
            <p:ph type="sldNum" sz="quarter" idx="5"/>
          </p:nvPr>
        </p:nvSpPr>
        <p:spPr/>
        <p:txBody>
          <a:bodyPr/>
          <a:lstStyle/>
          <a:p>
            <a:pPr defTabSz="934974"/>
            <a:fld id="{0D00F750-31F7-43D9-B938-3579B463F5AA}"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9446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endParaRPr lang="en-US" b="1" dirty="0"/>
          </a:p>
          <a:p>
            <a:r>
              <a:rPr lang="en-US" b="1" dirty="0"/>
              <a:t>Both parts of the parallel in Hebrews 9 are true</a:t>
            </a:r>
          </a:p>
          <a:p>
            <a:pPr marL="233744" indent="-233744">
              <a:buFont typeface="+mj-lt"/>
              <a:buAutoNum type="arabicPeriod"/>
            </a:pPr>
            <a:r>
              <a:rPr lang="en-US" dirty="0"/>
              <a:t>Man will die once and then be judged (27)</a:t>
            </a:r>
          </a:p>
          <a:p>
            <a:pPr marL="233744" indent="-233744">
              <a:buFont typeface="+mj-lt"/>
              <a:buAutoNum type="arabicPeriod"/>
            </a:pPr>
            <a:r>
              <a:rPr lang="en-US" dirty="0"/>
              <a:t>Christ died once, to bear our sins, and afford us the hope of life (28a)</a:t>
            </a:r>
          </a:p>
          <a:p>
            <a:pPr marL="233744" indent="-233744">
              <a:buFont typeface="+mj-lt"/>
              <a:buAutoNum type="arabicPeriod"/>
            </a:pPr>
            <a:endParaRPr lang="en-US" dirty="0"/>
          </a:p>
          <a:p>
            <a:r>
              <a:rPr lang="en-US" b="1" dirty="0"/>
              <a:t>Prepare today for the second time Jesus will come.  </a:t>
            </a:r>
            <a:r>
              <a:rPr lang="en-US" b="1" i="1" dirty="0"/>
              <a:t>“apart from sin, for salvation” </a:t>
            </a:r>
            <a:r>
              <a:rPr lang="en-US" b="1" dirty="0"/>
              <a:t>(28b)</a:t>
            </a:r>
          </a:p>
        </p:txBody>
      </p:sp>
      <p:sp>
        <p:nvSpPr>
          <p:cNvPr id="4" name="Slide Number Placeholder 3"/>
          <p:cNvSpPr>
            <a:spLocks noGrp="1"/>
          </p:cNvSpPr>
          <p:nvPr>
            <p:ph type="sldNum" sz="quarter" idx="5"/>
          </p:nvPr>
        </p:nvSpPr>
        <p:spPr/>
        <p:txBody>
          <a:bodyPr/>
          <a:lstStyle/>
          <a:p>
            <a:pPr defTabSz="934974"/>
            <a:fld id="{0D00F750-31F7-43D9-B938-3579B463F5AA}" type="slidenum">
              <a:rPr lang="en-US">
                <a:solidFill>
                  <a:prstClr val="black"/>
                </a:solidFill>
                <a:latin typeface="Calibri" panose="020F0502020204030204"/>
              </a:rPr>
              <a:pPr defTabSz="9349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65849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946C-1C42-4A85-A898-E7A481144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60CB0-9F42-42BA-B383-59E87B15F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ABB64-2F03-443D-93B3-EF506CACA1FD}"/>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5" name="Footer Placeholder 4">
            <a:extLst>
              <a:ext uri="{FF2B5EF4-FFF2-40B4-BE49-F238E27FC236}">
                <a16:creationId xmlns:a16="http://schemas.microsoft.com/office/drawing/2014/main" id="{134FC86D-9408-46D6-B9E9-E34338EB9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E2409-B88B-4A02-A84D-F21E49B53D38}"/>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138202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2D49-D466-4C33-9615-FC08E61E40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ED0D8-E3E7-4FCE-A52A-81308B8BD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C4E8A-A82B-4211-9D31-50D2A420C397}"/>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5" name="Footer Placeholder 4">
            <a:extLst>
              <a:ext uri="{FF2B5EF4-FFF2-40B4-BE49-F238E27FC236}">
                <a16:creationId xmlns:a16="http://schemas.microsoft.com/office/drawing/2014/main" id="{7FF3C7F6-09B6-4B5E-BA89-651C56A4F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1FE44-3AF8-4AE7-88CD-29AA026F4427}"/>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409804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E9EEA-5116-4D63-BE78-08C94E7B8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0A0723-F01F-4D4D-98E7-55C82F9567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10A59-0BA7-4070-A483-D12BFD2A507F}"/>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5" name="Footer Placeholder 4">
            <a:extLst>
              <a:ext uri="{FF2B5EF4-FFF2-40B4-BE49-F238E27FC236}">
                <a16:creationId xmlns:a16="http://schemas.microsoft.com/office/drawing/2014/main" id="{FB860FD1-78F3-44E3-9500-19C109E74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CC699-97A8-4B7B-A02E-5664C9136793}"/>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214566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DAC3-A41F-4EC8-A557-F8E09D0B43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74827-E4C6-4215-981D-200D913E1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B2A4E-1F74-4296-9C01-657DBEF2F3BF}"/>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5" name="Footer Placeholder 4">
            <a:extLst>
              <a:ext uri="{FF2B5EF4-FFF2-40B4-BE49-F238E27FC236}">
                <a16:creationId xmlns:a16="http://schemas.microsoft.com/office/drawing/2014/main" id="{50371700-5609-42A1-AC80-D29C7CD0D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30E03-DE3D-4339-884D-35A4F2881500}"/>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300527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5F69-3498-4EBA-9591-80E97382C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958C5-5FEA-4056-AFDB-AC2769A3FF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7E079-5F10-4ABB-B804-F53C059F739A}"/>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5" name="Footer Placeholder 4">
            <a:extLst>
              <a:ext uri="{FF2B5EF4-FFF2-40B4-BE49-F238E27FC236}">
                <a16:creationId xmlns:a16="http://schemas.microsoft.com/office/drawing/2014/main" id="{D61F1F0E-7B65-49EE-A3EE-9A354ED3D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40870-A2AB-4379-A4B7-9DEAB300CC80}"/>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48974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7869-C81E-4F6F-9F3E-5A380EDC9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6D017-2511-4C0B-82B8-10CB31FD6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6AC90-251D-4927-8081-2571268B7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696BDB-8D1B-4A4D-9BDD-22C6E8CFEBC4}"/>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6" name="Footer Placeholder 5">
            <a:extLst>
              <a:ext uri="{FF2B5EF4-FFF2-40B4-BE49-F238E27FC236}">
                <a16:creationId xmlns:a16="http://schemas.microsoft.com/office/drawing/2014/main" id="{5381AC48-7088-46E6-AF61-C19944AFB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D727E-9FEF-438E-B74D-918ECDD77969}"/>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425846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B624-97E0-48ED-A05C-5DCD7610E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AD71D-7F5E-46E4-A37B-356D4B0DD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25B24-5B5E-4C24-AC0B-633FDB58C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B56120-0C47-4E85-B93B-ED52C114E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90655-0DCC-4774-B8AA-61265DFF5A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79EAC2-B7DA-4160-A5D2-3F3173C2C1E0}"/>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8" name="Footer Placeholder 7">
            <a:extLst>
              <a:ext uri="{FF2B5EF4-FFF2-40B4-BE49-F238E27FC236}">
                <a16:creationId xmlns:a16="http://schemas.microsoft.com/office/drawing/2014/main" id="{26D0E88C-387F-4D1C-AB66-157CB35D33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7DDD34-B6A0-4EFB-9B4C-FF6A9F8256A7}"/>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79726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5F45-1E73-45EF-AFDC-730466BE13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AA197-1E30-43C1-9AD8-8A4FAABF8CC7}"/>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4" name="Footer Placeholder 3">
            <a:extLst>
              <a:ext uri="{FF2B5EF4-FFF2-40B4-BE49-F238E27FC236}">
                <a16:creationId xmlns:a16="http://schemas.microsoft.com/office/drawing/2014/main" id="{AEABE6E1-E7D9-4228-9835-EB158D2CA1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47BF3-7FA7-4AAD-8FEA-DA761835BFD3}"/>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269420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2D617-8DA4-41CF-AE79-451E0D7A985A}"/>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3" name="Footer Placeholder 2">
            <a:extLst>
              <a:ext uri="{FF2B5EF4-FFF2-40B4-BE49-F238E27FC236}">
                <a16:creationId xmlns:a16="http://schemas.microsoft.com/office/drawing/2014/main" id="{1F4A6B22-03AA-4015-B9D3-C48F39FEE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C3839-6DED-4B98-8FF9-76F91DEB46A0}"/>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132102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36FB-AF11-421A-8137-964ADD5F3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BB4912-A829-4B32-8514-613B84D82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541E6-53DB-4922-A013-32914AB01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1CF4C-EB0B-4918-9144-120648C06D87}"/>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6" name="Footer Placeholder 5">
            <a:extLst>
              <a:ext uri="{FF2B5EF4-FFF2-40B4-BE49-F238E27FC236}">
                <a16:creationId xmlns:a16="http://schemas.microsoft.com/office/drawing/2014/main" id="{9D21ADC7-0EE8-4882-9B61-E99B308F7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32156-B9E2-43FA-BB9B-69FB7CE4C3E4}"/>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132108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9882-7652-4464-A989-83B9B00D4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FAC8B1-BDA5-489D-9F9E-6B701C11D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3428D0-83F5-4117-A913-59A29462A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B5551-653B-4668-BF5F-2562019192B5}"/>
              </a:ext>
            </a:extLst>
          </p:cNvPr>
          <p:cNvSpPr>
            <a:spLocks noGrp="1"/>
          </p:cNvSpPr>
          <p:nvPr>
            <p:ph type="dt" sz="half" idx="10"/>
          </p:nvPr>
        </p:nvSpPr>
        <p:spPr/>
        <p:txBody>
          <a:bodyPr/>
          <a:lstStyle/>
          <a:p>
            <a:fld id="{D4DAE120-0102-4454-B07A-812326878453}" type="datetimeFigureOut">
              <a:rPr lang="en-US" smtClean="0"/>
              <a:t>8/29/2020</a:t>
            </a:fld>
            <a:endParaRPr lang="en-US"/>
          </a:p>
        </p:txBody>
      </p:sp>
      <p:sp>
        <p:nvSpPr>
          <p:cNvPr id="6" name="Footer Placeholder 5">
            <a:extLst>
              <a:ext uri="{FF2B5EF4-FFF2-40B4-BE49-F238E27FC236}">
                <a16:creationId xmlns:a16="http://schemas.microsoft.com/office/drawing/2014/main" id="{7E61A9AD-4AB1-4E97-B4BD-866603108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3CE04-CC88-4128-85F8-E5B484262D33}"/>
              </a:ext>
            </a:extLst>
          </p:cNvPr>
          <p:cNvSpPr>
            <a:spLocks noGrp="1"/>
          </p:cNvSpPr>
          <p:nvPr>
            <p:ph type="sldNum" sz="quarter" idx="12"/>
          </p:nvPr>
        </p:nvSpPr>
        <p:spPr/>
        <p:txBody>
          <a:bodyPr/>
          <a:lstStyle/>
          <a:p>
            <a:fld id="{A93BC2C6-A717-4131-8747-F5B258C67F27}" type="slidenum">
              <a:rPr lang="en-US" smtClean="0"/>
              <a:t>‹#›</a:t>
            </a:fld>
            <a:endParaRPr lang="en-US"/>
          </a:p>
        </p:txBody>
      </p:sp>
    </p:spTree>
    <p:extLst>
      <p:ext uri="{BB962C8B-B14F-4D97-AF65-F5344CB8AC3E}">
        <p14:creationId xmlns:p14="http://schemas.microsoft.com/office/powerpoint/2010/main" val="138145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3F986-FD28-4E2D-A965-DC5DBBA8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8BD17-8A72-40C2-B367-E91120632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5C263-3617-466D-9628-C942943644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AE120-0102-4454-B07A-812326878453}" type="datetimeFigureOut">
              <a:rPr lang="en-US" smtClean="0"/>
              <a:t>8/29/2020</a:t>
            </a:fld>
            <a:endParaRPr lang="en-US"/>
          </a:p>
        </p:txBody>
      </p:sp>
      <p:sp>
        <p:nvSpPr>
          <p:cNvPr id="5" name="Footer Placeholder 4">
            <a:extLst>
              <a:ext uri="{FF2B5EF4-FFF2-40B4-BE49-F238E27FC236}">
                <a16:creationId xmlns:a16="http://schemas.microsoft.com/office/drawing/2014/main" id="{6765D6D9-6E15-40D3-8113-853916F6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8298D6-9672-4B07-8629-C1E2E7754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BC2C6-A717-4131-8747-F5B258C67F27}" type="slidenum">
              <a:rPr lang="en-US" smtClean="0"/>
              <a:t>‹#›</a:t>
            </a:fld>
            <a:endParaRPr lang="en-US"/>
          </a:p>
        </p:txBody>
      </p:sp>
    </p:spTree>
    <p:extLst>
      <p:ext uri="{BB962C8B-B14F-4D97-AF65-F5344CB8AC3E}">
        <p14:creationId xmlns:p14="http://schemas.microsoft.com/office/powerpoint/2010/main" val="300251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82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0232-F17E-4A88-A398-C45D884509CB}"/>
              </a:ext>
            </a:extLst>
          </p:cNvPr>
          <p:cNvSpPr>
            <a:spLocks noGrp="1"/>
          </p:cNvSpPr>
          <p:nvPr>
            <p:ph type="ctrTitle"/>
          </p:nvPr>
        </p:nvSpPr>
        <p:spPr>
          <a:xfrm>
            <a:off x="1524000" y="1122363"/>
            <a:ext cx="9144000" cy="2133599"/>
          </a:xfrm>
        </p:spPr>
        <p:txBody>
          <a:bodyPr>
            <a:normAutofit/>
          </a:bodyPr>
          <a:lstStyle/>
          <a:p>
            <a:r>
              <a:rPr lang="en-US" sz="7200" dirty="0">
                <a:solidFill>
                  <a:schemeClr val="accent2">
                    <a:lumMod val="20000"/>
                    <a:lumOff val="80000"/>
                  </a:schemeClr>
                </a:solidFill>
                <a:latin typeface="Bubblegum Sans" panose="02000506000000020004" pitchFamily="2" charset="0"/>
              </a:rPr>
              <a:t>Looking at Parallels</a:t>
            </a:r>
          </a:p>
        </p:txBody>
      </p:sp>
      <p:sp>
        <p:nvSpPr>
          <p:cNvPr id="3" name="Subtitle 2">
            <a:extLst>
              <a:ext uri="{FF2B5EF4-FFF2-40B4-BE49-F238E27FC236}">
                <a16:creationId xmlns:a16="http://schemas.microsoft.com/office/drawing/2014/main" id="{CA77F741-5120-41FF-8F5F-DC11E6046CDC}"/>
              </a:ext>
            </a:extLst>
          </p:cNvPr>
          <p:cNvSpPr>
            <a:spLocks noGrp="1"/>
          </p:cNvSpPr>
          <p:nvPr>
            <p:ph type="subTitle" idx="1"/>
          </p:nvPr>
        </p:nvSpPr>
        <p:spPr/>
        <p:txBody>
          <a:bodyPr>
            <a:normAutofit/>
          </a:bodyPr>
          <a:lstStyle/>
          <a:p>
            <a:r>
              <a:rPr lang="en-US" sz="4800" dirty="0">
                <a:solidFill>
                  <a:schemeClr val="bg1"/>
                </a:solidFill>
              </a:rPr>
              <a:t>Hebrews 9:23-28</a:t>
            </a:r>
          </a:p>
        </p:txBody>
      </p:sp>
    </p:spTree>
    <p:extLst>
      <p:ext uri="{BB962C8B-B14F-4D97-AF65-F5344CB8AC3E}">
        <p14:creationId xmlns:p14="http://schemas.microsoft.com/office/powerpoint/2010/main" val="174752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0232-F17E-4A88-A398-C45D884509CB}"/>
              </a:ext>
            </a:extLst>
          </p:cNvPr>
          <p:cNvSpPr>
            <a:spLocks noGrp="1"/>
          </p:cNvSpPr>
          <p:nvPr>
            <p:ph type="ctrTitle"/>
          </p:nvPr>
        </p:nvSpPr>
        <p:spPr>
          <a:xfrm>
            <a:off x="1524000" y="453788"/>
            <a:ext cx="9144000" cy="3708779"/>
          </a:xfrm>
        </p:spPr>
        <p:txBody>
          <a:bodyPr>
            <a:normAutofit/>
          </a:bodyPr>
          <a:lstStyle/>
          <a:p>
            <a:r>
              <a:rPr lang="en-US" sz="5400" dirty="0">
                <a:solidFill>
                  <a:schemeClr val="bg1"/>
                </a:solidFill>
                <a:latin typeface="Bubblegum Sans" panose="02000506000000020004" pitchFamily="2" charset="0"/>
              </a:rPr>
              <a:t>Truth #1</a:t>
            </a:r>
            <a:br>
              <a:rPr lang="en-US" sz="7200" dirty="0">
                <a:solidFill>
                  <a:schemeClr val="accent2">
                    <a:lumMod val="20000"/>
                    <a:lumOff val="80000"/>
                  </a:schemeClr>
                </a:solidFill>
                <a:latin typeface="Bubblegum Sans" panose="02000506000000020004" pitchFamily="2" charset="0"/>
              </a:rPr>
            </a:br>
            <a:r>
              <a:rPr lang="en-US" sz="7200" dirty="0">
                <a:solidFill>
                  <a:schemeClr val="accent2">
                    <a:lumMod val="20000"/>
                    <a:lumOff val="80000"/>
                  </a:schemeClr>
                </a:solidFill>
                <a:latin typeface="Bubblegum Sans" panose="02000506000000020004" pitchFamily="2" charset="0"/>
              </a:rPr>
              <a:t>The Dominion of</a:t>
            </a:r>
            <a:br>
              <a:rPr lang="en-US" sz="7200" dirty="0">
                <a:solidFill>
                  <a:schemeClr val="accent2">
                    <a:lumMod val="20000"/>
                    <a:lumOff val="80000"/>
                  </a:schemeClr>
                </a:solidFill>
                <a:latin typeface="Bubblegum Sans" panose="02000506000000020004" pitchFamily="2" charset="0"/>
              </a:rPr>
            </a:br>
            <a:r>
              <a:rPr lang="en-US" sz="7200" dirty="0">
                <a:solidFill>
                  <a:schemeClr val="accent2">
                    <a:lumMod val="20000"/>
                    <a:lumOff val="80000"/>
                  </a:schemeClr>
                </a:solidFill>
                <a:latin typeface="Bubblegum Sans" panose="02000506000000020004" pitchFamily="2" charset="0"/>
              </a:rPr>
              <a:t>the New Law</a:t>
            </a:r>
          </a:p>
        </p:txBody>
      </p:sp>
      <p:sp>
        <p:nvSpPr>
          <p:cNvPr id="3" name="Subtitle 2">
            <a:extLst>
              <a:ext uri="{FF2B5EF4-FFF2-40B4-BE49-F238E27FC236}">
                <a16:creationId xmlns:a16="http://schemas.microsoft.com/office/drawing/2014/main" id="{CA77F741-5120-41FF-8F5F-DC11E6046CDC}"/>
              </a:ext>
            </a:extLst>
          </p:cNvPr>
          <p:cNvSpPr>
            <a:spLocks noGrp="1"/>
          </p:cNvSpPr>
          <p:nvPr>
            <p:ph type="subTitle" idx="1"/>
          </p:nvPr>
        </p:nvSpPr>
        <p:spPr>
          <a:xfrm>
            <a:off x="1524000" y="4748450"/>
            <a:ext cx="9144000" cy="1147383"/>
          </a:xfrm>
        </p:spPr>
        <p:txBody>
          <a:bodyPr>
            <a:normAutofit/>
          </a:bodyPr>
          <a:lstStyle/>
          <a:p>
            <a:r>
              <a:rPr lang="en-US" sz="4800" dirty="0">
                <a:solidFill>
                  <a:schemeClr val="bg1"/>
                </a:solidFill>
              </a:rPr>
              <a:t>Romans 7:1-6</a:t>
            </a:r>
          </a:p>
        </p:txBody>
      </p:sp>
    </p:spTree>
    <p:extLst>
      <p:ext uri="{BB962C8B-B14F-4D97-AF65-F5344CB8AC3E}">
        <p14:creationId xmlns:p14="http://schemas.microsoft.com/office/powerpoint/2010/main" val="361497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0232-F17E-4A88-A398-C45D884509CB}"/>
              </a:ext>
            </a:extLst>
          </p:cNvPr>
          <p:cNvSpPr>
            <a:spLocks noGrp="1"/>
          </p:cNvSpPr>
          <p:nvPr>
            <p:ph type="ctrTitle"/>
          </p:nvPr>
        </p:nvSpPr>
        <p:spPr>
          <a:xfrm>
            <a:off x="1214651" y="453788"/>
            <a:ext cx="9744501" cy="3708779"/>
          </a:xfrm>
        </p:spPr>
        <p:txBody>
          <a:bodyPr>
            <a:normAutofit/>
          </a:bodyPr>
          <a:lstStyle/>
          <a:p>
            <a:r>
              <a:rPr lang="en-US" sz="5400" dirty="0">
                <a:solidFill>
                  <a:schemeClr val="bg1"/>
                </a:solidFill>
                <a:latin typeface="Bubblegum Sans" panose="02000506000000020004" pitchFamily="2" charset="0"/>
              </a:rPr>
              <a:t>Truth #2</a:t>
            </a:r>
            <a:br>
              <a:rPr lang="en-US" sz="7200" dirty="0">
                <a:solidFill>
                  <a:schemeClr val="accent2">
                    <a:lumMod val="20000"/>
                    <a:lumOff val="80000"/>
                  </a:schemeClr>
                </a:solidFill>
                <a:latin typeface="Bubblegum Sans" panose="02000506000000020004" pitchFamily="2" charset="0"/>
              </a:rPr>
            </a:br>
            <a:r>
              <a:rPr lang="en-US" sz="7200" dirty="0">
                <a:solidFill>
                  <a:schemeClr val="accent2">
                    <a:lumMod val="20000"/>
                    <a:lumOff val="80000"/>
                  </a:schemeClr>
                </a:solidFill>
                <a:latin typeface="Bubblegum Sans" panose="02000506000000020004" pitchFamily="2" charset="0"/>
              </a:rPr>
              <a:t>The Proper Relationship Between Husbands/Wives</a:t>
            </a:r>
          </a:p>
        </p:txBody>
      </p:sp>
      <p:sp>
        <p:nvSpPr>
          <p:cNvPr id="3" name="Subtitle 2">
            <a:extLst>
              <a:ext uri="{FF2B5EF4-FFF2-40B4-BE49-F238E27FC236}">
                <a16:creationId xmlns:a16="http://schemas.microsoft.com/office/drawing/2014/main" id="{CA77F741-5120-41FF-8F5F-DC11E6046CDC}"/>
              </a:ext>
            </a:extLst>
          </p:cNvPr>
          <p:cNvSpPr>
            <a:spLocks noGrp="1"/>
          </p:cNvSpPr>
          <p:nvPr>
            <p:ph type="subTitle" idx="1"/>
          </p:nvPr>
        </p:nvSpPr>
        <p:spPr>
          <a:xfrm>
            <a:off x="1524000" y="4748450"/>
            <a:ext cx="9144000" cy="1147383"/>
          </a:xfrm>
        </p:spPr>
        <p:txBody>
          <a:bodyPr>
            <a:normAutofit/>
          </a:bodyPr>
          <a:lstStyle/>
          <a:p>
            <a:r>
              <a:rPr lang="en-US" sz="4800" dirty="0">
                <a:solidFill>
                  <a:schemeClr val="bg1"/>
                </a:solidFill>
              </a:rPr>
              <a:t>Ephesians 5:22-33</a:t>
            </a:r>
          </a:p>
        </p:txBody>
      </p:sp>
    </p:spTree>
    <p:extLst>
      <p:ext uri="{BB962C8B-B14F-4D97-AF65-F5344CB8AC3E}">
        <p14:creationId xmlns:p14="http://schemas.microsoft.com/office/powerpoint/2010/main" val="288176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0232-F17E-4A88-A398-C45D884509CB}"/>
              </a:ext>
            </a:extLst>
          </p:cNvPr>
          <p:cNvSpPr>
            <a:spLocks noGrp="1"/>
          </p:cNvSpPr>
          <p:nvPr>
            <p:ph type="ctrTitle"/>
          </p:nvPr>
        </p:nvSpPr>
        <p:spPr>
          <a:xfrm>
            <a:off x="1214651" y="453788"/>
            <a:ext cx="9744501" cy="3708779"/>
          </a:xfrm>
        </p:spPr>
        <p:txBody>
          <a:bodyPr>
            <a:normAutofit/>
          </a:bodyPr>
          <a:lstStyle/>
          <a:p>
            <a:r>
              <a:rPr lang="en-US" sz="5400" dirty="0">
                <a:solidFill>
                  <a:schemeClr val="bg1"/>
                </a:solidFill>
                <a:latin typeface="Bubblegum Sans" panose="02000506000000020004" pitchFamily="2" charset="0"/>
              </a:rPr>
              <a:t>Truth #3</a:t>
            </a:r>
            <a:br>
              <a:rPr lang="en-US" sz="7200" dirty="0">
                <a:solidFill>
                  <a:schemeClr val="accent2">
                    <a:lumMod val="20000"/>
                    <a:lumOff val="80000"/>
                  </a:schemeClr>
                </a:solidFill>
                <a:latin typeface="Bubblegum Sans" panose="02000506000000020004" pitchFamily="2" charset="0"/>
              </a:rPr>
            </a:br>
            <a:r>
              <a:rPr lang="en-US" sz="7200" dirty="0">
                <a:solidFill>
                  <a:schemeClr val="accent2">
                    <a:lumMod val="20000"/>
                    <a:lumOff val="80000"/>
                  </a:schemeClr>
                </a:solidFill>
                <a:latin typeface="Bubblegum Sans" panose="02000506000000020004" pitchFamily="2" charset="0"/>
              </a:rPr>
              <a:t>The Greatness of</a:t>
            </a:r>
            <a:br>
              <a:rPr lang="en-US" sz="7200" dirty="0">
                <a:solidFill>
                  <a:schemeClr val="accent2">
                    <a:lumMod val="20000"/>
                    <a:lumOff val="80000"/>
                  </a:schemeClr>
                </a:solidFill>
                <a:latin typeface="Bubblegum Sans" panose="02000506000000020004" pitchFamily="2" charset="0"/>
              </a:rPr>
            </a:br>
            <a:r>
              <a:rPr lang="en-US" sz="7200" dirty="0">
                <a:solidFill>
                  <a:schemeClr val="accent2">
                    <a:lumMod val="20000"/>
                    <a:lumOff val="80000"/>
                  </a:schemeClr>
                </a:solidFill>
                <a:latin typeface="Bubblegum Sans" panose="02000506000000020004" pitchFamily="2" charset="0"/>
              </a:rPr>
              <a:t>Christ’s Sacrifice</a:t>
            </a:r>
          </a:p>
        </p:txBody>
      </p:sp>
      <p:sp>
        <p:nvSpPr>
          <p:cNvPr id="3" name="Subtitle 2">
            <a:extLst>
              <a:ext uri="{FF2B5EF4-FFF2-40B4-BE49-F238E27FC236}">
                <a16:creationId xmlns:a16="http://schemas.microsoft.com/office/drawing/2014/main" id="{CA77F741-5120-41FF-8F5F-DC11E6046CDC}"/>
              </a:ext>
            </a:extLst>
          </p:cNvPr>
          <p:cNvSpPr>
            <a:spLocks noGrp="1"/>
          </p:cNvSpPr>
          <p:nvPr>
            <p:ph type="subTitle" idx="1"/>
          </p:nvPr>
        </p:nvSpPr>
        <p:spPr>
          <a:xfrm>
            <a:off x="1524000" y="4748450"/>
            <a:ext cx="9144000" cy="1147383"/>
          </a:xfrm>
        </p:spPr>
        <p:txBody>
          <a:bodyPr>
            <a:normAutofit/>
          </a:bodyPr>
          <a:lstStyle/>
          <a:p>
            <a:r>
              <a:rPr lang="en-US" sz="4800" dirty="0">
                <a:solidFill>
                  <a:schemeClr val="bg1"/>
                </a:solidFill>
              </a:rPr>
              <a:t>Hebrews 9:23-28</a:t>
            </a:r>
          </a:p>
        </p:txBody>
      </p:sp>
    </p:spTree>
    <p:extLst>
      <p:ext uri="{BB962C8B-B14F-4D97-AF65-F5344CB8AC3E}">
        <p14:creationId xmlns:p14="http://schemas.microsoft.com/office/powerpoint/2010/main" val="201294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0232-F17E-4A88-A398-C45D884509CB}"/>
              </a:ext>
            </a:extLst>
          </p:cNvPr>
          <p:cNvSpPr>
            <a:spLocks noGrp="1"/>
          </p:cNvSpPr>
          <p:nvPr>
            <p:ph type="ctrTitle"/>
          </p:nvPr>
        </p:nvSpPr>
        <p:spPr>
          <a:xfrm>
            <a:off x="1214651" y="453789"/>
            <a:ext cx="9744501" cy="1566397"/>
          </a:xfrm>
        </p:spPr>
        <p:txBody>
          <a:bodyPr>
            <a:normAutofit/>
          </a:bodyPr>
          <a:lstStyle/>
          <a:p>
            <a:r>
              <a:rPr lang="en-US" sz="7200" dirty="0">
                <a:solidFill>
                  <a:schemeClr val="accent2">
                    <a:lumMod val="20000"/>
                    <a:lumOff val="80000"/>
                  </a:schemeClr>
                </a:solidFill>
                <a:latin typeface="Bubblegum Sans" panose="02000506000000020004" pitchFamily="2" charset="0"/>
              </a:rPr>
              <a:t>Conclusion</a:t>
            </a:r>
          </a:p>
        </p:txBody>
      </p:sp>
      <p:sp>
        <p:nvSpPr>
          <p:cNvPr id="3" name="Subtitle 2">
            <a:extLst>
              <a:ext uri="{FF2B5EF4-FFF2-40B4-BE49-F238E27FC236}">
                <a16:creationId xmlns:a16="http://schemas.microsoft.com/office/drawing/2014/main" id="{CA77F741-5120-41FF-8F5F-DC11E6046CDC}"/>
              </a:ext>
            </a:extLst>
          </p:cNvPr>
          <p:cNvSpPr>
            <a:spLocks noGrp="1"/>
          </p:cNvSpPr>
          <p:nvPr>
            <p:ph type="subTitle" idx="1"/>
          </p:nvPr>
        </p:nvSpPr>
        <p:spPr>
          <a:xfrm>
            <a:off x="616688" y="2317899"/>
            <a:ext cx="10930270" cy="3530008"/>
          </a:xfrm>
        </p:spPr>
        <p:txBody>
          <a:bodyPr>
            <a:normAutofit/>
          </a:bodyPr>
          <a:lstStyle/>
          <a:p>
            <a:r>
              <a:rPr lang="en-US" sz="4800" b="1" dirty="0">
                <a:solidFill>
                  <a:schemeClr val="accent2">
                    <a:lumMod val="20000"/>
                    <a:lumOff val="80000"/>
                  </a:schemeClr>
                </a:solidFill>
              </a:rPr>
              <a:t>Both parts of the parallel are true!</a:t>
            </a:r>
          </a:p>
          <a:p>
            <a:pPr marL="914400" indent="-914400" algn="l">
              <a:buFont typeface="+mj-lt"/>
              <a:buAutoNum type="arabicPeriod"/>
            </a:pPr>
            <a:r>
              <a:rPr lang="en-US" sz="4800" dirty="0">
                <a:solidFill>
                  <a:schemeClr val="bg1"/>
                </a:solidFill>
              </a:rPr>
              <a:t>Man will die once, and then be judged</a:t>
            </a:r>
          </a:p>
          <a:p>
            <a:pPr marL="914400" indent="-914400" algn="l">
              <a:buFont typeface="+mj-lt"/>
              <a:buAutoNum type="arabicPeriod"/>
            </a:pPr>
            <a:r>
              <a:rPr lang="en-US" sz="4800" dirty="0">
                <a:solidFill>
                  <a:schemeClr val="bg1"/>
                </a:solidFill>
              </a:rPr>
              <a:t>Christ died once, to save those who believe!</a:t>
            </a:r>
          </a:p>
        </p:txBody>
      </p:sp>
    </p:spTree>
    <p:extLst>
      <p:ext uri="{BB962C8B-B14F-4D97-AF65-F5344CB8AC3E}">
        <p14:creationId xmlns:p14="http://schemas.microsoft.com/office/powerpoint/2010/main" val="1930995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801</Words>
  <Application>Microsoft Office PowerPoint</Application>
  <PresentationFormat>Widescreen</PresentationFormat>
  <Paragraphs>72</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Bubblegum Sans</vt:lpstr>
      <vt:lpstr>Arial</vt:lpstr>
      <vt:lpstr>Calibri Light</vt:lpstr>
      <vt:lpstr>Calibri</vt:lpstr>
      <vt:lpstr>Office Theme</vt:lpstr>
      <vt:lpstr>PowerPoint Presentation</vt:lpstr>
      <vt:lpstr>Looking at Parallels</vt:lpstr>
      <vt:lpstr>Truth #1 The Dominion of the New Law</vt:lpstr>
      <vt:lpstr>Truth #2 The Proper Relationship Between Husbands/Wives</vt:lpstr>
      <vt:lpstr>Truth #3 The Greatness of Christ’s Sacrifice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at Parallels</dc:title>
  <dc:creator>Stan Cox</dc:creator>
  <cp:lastModifiedBy>Stan Cox</cp:lastModifiedBy>
  <cp:revision>8</cp:revision>
  <cp:lastPrinted>2020-08-28T16:49:38Z</cp:lastPrinted>
  <dcterms:created xsi:type="dcterms:W3CDTF">2020-08-28T15:56:57Z</dcterms:created>
  <dcterms:modified xsi:type="dcterms:W3CDTF">2020-08-29T22:50:33Z</dcterms:modified>
</cp:coreProperties>
</file>