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11"/>
  </p:notesMasterIdLst>
  <p:handoutMasterIdLst>
    <p:handoutMasterId r:id="rId12"/>
  </p:handoutMasterIdLst>
  <p:sldIdLst>
    <p:sldId id="262" r:id="rId3"/>
    <p:sldId id="263" r:id="rId4"/>
    <p:sldId id="261" r:id="rId5"/>
    <p:sldId id="256" r:id="rId6"/>
    <p:sldId id="257" r:id="rId7"/>
    <p:sldId id="258" r:id="rId8"/>
    <p:sldId id="259" r:id="rId9"/>
    <p:sldId id="260" r:id="rId10"/>
  </p:sldIdLst>
  <p:sldSz cx="9144000" cy="6858000" type="screen4x3"/>
  <p:notesSz cx="7053263" cy="9309100"/>
  <p:embeddedFontLst>
    <p:embeddedFont>
      <p:font typeface="Georgia" panose="02040502050405020303" pitchFamily="18" charset="0"/>
      <p:regular r:id="rId13"/>
      <p:bold r:id="rId14"/>
      <p:italic r:id="rId15"/>
      <p:boldItalic r:id="rId16"/>
    </p:embeddedFont>
    <p:embeddedFont>
      <p:font typeface="Arial Unicode MS" panose="020B0604020202020204" pitchFamily="34" charset="-128"/>
      <p:regular r:id="rId17"/>
    </p:embeddedFont>
    <p:embeddedFont>
      <p:font typeface="Calibri" panose="020F0502020204030204" pitchFamily="34" charset="0"/>
      <p:regular r:id="rId18"/>
      <p:bold r:id="rId19"/>
      <p:italic r:id="rId20"/>
      <p:boldItalic r:id="rId21"/>
    </p:embeddedFont>
    <p:embeddedFont>
      <p:font typeface="Freestyle Script" panose="030804020302050B0404" pitchFamily="66" charset="0"/>
      <p:regular r:id="rId22"/>
    </p:embeddedFont>
    <p:embeddedFont>
      <p:font typeface="Calibri Light" panose="020F0302020204030204" pitchFamily="34"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54937" autoAdjust="0"/>
  </p:normalViewPr>
  <p:slideViewPr>
    <p:cSldViewPr snapToGrid="0">
      <p:cViewPr varScale="1">
        <p:scale>
          <a:sx n="37" d="100"/>
          <a:sy n="37" d="100"/>
        </p:scale>
        <p:origin x="1578" y="48"/>
      </p:cViewPr>
      <p:guideLst/>
    </p:cSldViewPr>
  </p:slideViewPr>
  <p:notesTextViewPr>
    <p:cViewPr>
      <p:scale>
        <a:sx n="100" d="100"/>
        <a:sy n="100" d="100"/>
      </p:scale>
      <p:origin x="0" y="0"/>
    </p:cViewPr>
  </p:notesTextViewPr>
  <p:notesViewPr>
    <p:cSldViewPr snapToGrid="0">
      <p:cViewPr varScale="1">
        <p:scale>
          <a:sx n="54" d="100"/>
          <a:sy n="54" d="100"/>
        </p:scale>
        <p:origin x="282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24" Type="http://schemas.openxmlformats.org/officeDocument/2006/relationships/font" Target="fonts/font12.fntdata"/><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r>
              <a:rPr lang="en-US" sz="3300" dirty="0">
                <a:latin typeface="Freestyle Script" panose="030804020302050B0404" pitchFamily="66" charset="0"/>
              </a:rPr>
              <a:t>Making Wise Choices</a:t>
            </a:r>
          </a:p>
        </p:txBody>
      </p:sp>
      <p:sp>
        <p:nvSpPr>
          <p:cNvPr id="3" name="Date Placeholder 2"/>
          <p:cNvSpPr>
            <a:spLocks noGrp="1"/>
          </p:cNvSpPr>
          <p:nvPr>
            <p:ph type="dt" sz="quarter" idx="1"/>
          </p:nvPr>
        </p:nvSpPr>
        <p:spPr>
          <a:xfrm>
            <a:off x="3995217" y="0"/>
            <a:ext cx="3056414" cy="467072"/>
          </a:xfrm>
          <a:prstGeom prst="rect">
            <a:avLst/>
          </a:prstGeom>
        </p:spPr>
        <p:txBody>
          <a:bodyPr vert="horz" lIns="93497" tIns="46749" rIns="93497" bIns="46749" rtlCol="0"/>
          <a:lstStyle>
            <a:lvl1pPr algn="r">
              <a:defRPr sz="1200"/>
            </a:lvl1pPr>
          </a:lstStyle>
          <a:p>
            <a:r>
              <a:rPr lang="en-US" dirty="0" smtClean="0"/>
              <a:t>August 2, 2015 pm</a:t>
            </a:r>
            <a:endParaRPr lang="en-US" dirty="0"/>
          </a:p>
        </p:txBody>
      </p:sp>
      <p:sp>
        <p:nvSpPr>
          <p:cNvPr id="4" name="Footer Placeholder 3"/>
          <p:cNvSpPr>
            <a:spLocks noGrp="1"/>
          </p:cNvSpPr>
          <p:nvPr>
            <p:ph type="ftr" sz="quarter" idx="2"/>
          </p:nvPr>
        </p:nvSpPr>
        <p:spPr>
          <a:xfrm>
            <a:off x="0" y="8842030"/>
            <a:ext cx="3056414" cy="467071"/>
          </a:xfrm>
          <a:prstGeom prst="rect">
            <a:avLst/>
          </a:prstGeom>
        </p:spPr>
        <p:txBody>
          <a:bodyPr vert="horz" lIns="93497" tIns="46749" rIns="93497" bIns="46749" rtlCol="0" anchor="b"/>
          <a:lstStyle>
            <a:lvl1pPr algn="l">
              <a:defRPr sz="1200"/>
            </a:lvl1pPr>
          </a:lstStyle>
          <a:p>
            <a:r>
              <a:rPr lang="en-US" dirty="0" smtClean="0"/>
              <a:t>West Side church of Christ, Stan Cox</a:t>
            </a:r>
            <a:endParaRPr lang="en-US" dirty="0"/>
          </a:p>
        </p:txBody>
      </p:sp>
      <p:sp>
        <p:nvSpPr>
          <p:cNvPr id="5" name="Slide Number Placeholder 4"/>
          <p:cNvSpPr>
            <a:spLocks noGrp="1"/>
          </p:cNvSpPr>
          <p:nvPr>
            <p:ph type="sldNum" sz="quarter" idx="3"/>
          </p:nvPr>
        </p:nvSpPr>
        <p:spPr>
          <a:xfrm>
            <a:off x="3995217" y="8842030"/>
            <a:ext cx="3056414" cy="467071"/>
          </a:xfrm>
          <a:prstGeom prst="rect">
            <a:avLst/>
          </a:prstGeom>
        </p:spPr>
        <p:txBody>
          <a:bodyPr vert="horz" lIns="93497" tIns="46749" rIns="93497" bIns="46749" rtlCol="0" anchor="b"/>
          <a:lstStyle>
            <a:lvl1pPr algn="r">
              <a:defRPr sz="1200"/>
            </a:lvl1pPr>
          </a:lstStyle>
          <a:p>
            <a:r>
              <a:rPr lang="en-US" dirty="0" smtClean="0"/>
              <a:t>soundteaching.org</a:t>
            </a:r>
            <a:endParaRPr lang="en-US" dirty="0"/>
          </a:p>
        </p:txBody>
      </p:sp>
    </p:spTree>
    <p:extLst>
      <p:ext uri="{BB962C8B-B14F-4D97-AF65-F5344CB8AC3E}">
        <p14:creationId xmlns:p14="http://schemas.microsoft.com/office/powerpoint/2010/main" val="1698687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194E50C3-ED78-4C75-9259-57288F28367C}" type="datetimeFigureOut">
              <a:rPr lang="en-US" smtClean="0"/>
              <a:t>8/2/2015</a:t>
            </a:fld>
            <a:endParaRPr lang="en-US"/>
          </a:p>
        </p:txBody>
      </p:sp>
      <p:sp>
        <p:nvSpPr>
          <p:cNvPr id="4" name="Slide Image Placeholder 3"/>
          <p:cNvSpPr>
            <a:spLocks noGrp="1" noRot="1" noChangeAspect="1"/>
          </p:cNvSpPr>
          <p:nvPr>
            <p:ph type="sldImg" idx="2"/>
          </p:nvPr>
        </p:nvSpPr>
        <p:spPr>
          <a:xfrm>
            <a:off x="1431925" y="1163638"/>
            <a:ext cx="4189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20CE4A58-85B5-47F5-9B18-01C4529626F3}" type="slidenum">
              <a:rPr lang="en-US" smtClean="0"/>
              <a:t>‹#›</a:t>
            </a:fld>
            <a:endParaRPr lang="en-US"/>
          </a:p>
        </p:txBody>
      </p:sp>
    </p:spTree>
    <p:extLst>
      <p:ext uri="{BB962C8B-B14F-4D97-AF65-F5344CB8AC3E}">
        <p14:creationId xmlns:p14="http://schemas.microsoft.com/office/powerpoint/2010/main" val="3688272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(Genesis 13:10-13)</a:t>
            </a:r>
            <a:r>
              <a:rPr lang="en-US" b="0" dirty="0" smtClean="0"/>
              <a:t>,</a:t>
            </a:r>
            <a:r>
              <a:rPr lang="en-US" b="0" baseline="0" dirty="0" smtClean="0"/>
              <a:t> </a:t>
            </a:r>
            <a:r>
              <a:rPr lang="en-US" b="0" i="1" baseline="0" dirty="0" smtClean="0"/>
              <a:t>“And Lot lifted his eyes and saw all the plain of Jordan, that it was well watered everywhere (before the Lord destroyed Sodom and Gomorrah) like the garden of the Lord, like the land of Egypt as you go toward </a:t>
            </a:r>
            <a:r>
              <a:rPr lang="en-US" b="0" i="1" baseline="0" dirty="0" err="1" smtClean="0"/>
              <a:t>Zoar</a:t>
            </a:r>
            <a:r>
              <a:rPr lang="en-US" b="0" i="1" baseline="0" dirty="0" smtClean="0"/>
              <a:t>. 11 Then Lot chose for himself all the plain of Jordan, and Lot journeyed east. And they separated from each other. 12 Abram dwelt in the land of Canaan, and Lot dwelt in the cities of the plain and pitched his tent even as far as Sodom. 13 But the men of Sodom were exceedingly wicked and sinful against the Lord..”</a:t>
            </a:r>
            <a:endParaRPr lang="en-US" b="1" i="1" dirty="0" smtClean="0"/>
          </a:p>
          <a:p>
            <a:endParaRPr lang="en-US" b="1" dirty="0" smtClean="0"/>
          </a:p>
          <a:p>
            <a:r>
              <a:rPr lang="en-US" b="1" dirty="0" smtClean="0"/>
              <a:t>Lot chose</a:t>
            </a:r>
            <a:r>
              <a:rPr lang="en-US" b="1" baseline="0" dirty="0" smtClean="0"/>
              <a:t> poorly </a:t>
            </a:r>
            <a:r>
              <a:rPr lang="en-US" baseline="0" dirty="0" smtClean="0"/>
              <a:t>(concerned with material considerations rather than spiritual ones)</a:t>
            </a:r>
          </a:p>
          <a:p>
            <a:pPr marL="642795" lvl="1" indent="-175308">
              <a:buFont typeface="Arial" panose="020B0604020202020204" pitchFamily="34" charset="0"/>
              <a:buChar char="•"/>
            </a:pPr>
            <a:r>
              <a:rPr lang="en-US" baseline="0" dirty="0" smtClean="0"/>
              <a:t>He suffered oppression &amp; torment from the men of Sodom</a:t>
            </a:r>
          </a:p>
          <a:p>
            <a:pPr marL="642795" lvl="1" indent="-175308">
              <a:buFont typeface="Arial" panose="020B0604020202020204" pitchFamily="34" charset="0"/>
              <a:buChar char="•"/>
            </a:pPr>
            <a:r>
              <a:rPr lang="en-US" baseline="0" dirty="0" smtClean="0"/>
              <a:t>He suffered the loss of his material possessions, and the death of his wife</a:t>
            </a:r>
          </a:p>
          <a:p>
            <a:pPr marL="642795" lvl="1" indent="-175308">
              <a:buFont typeface="Arial" panose="020B0604020202020204" pitchFamily="34" charset="0"/>
              <a:buChar char="•"/>
            </a:pPr>
            <a:r>
              <a:rPr lang="en-US" baseline="0" dirty="0" smtClean="0"/>
              <a:t>All of this because he didn’t make a wise choice in where he would live:</a:t>
            </a:r>
          </a:p>
          <a:p>
            <a:pPr marL="642795" lvl="1" indent="-175308">
              <a:buFont typeface="Arial" panose="020B0604020202020204" pitchFamily="34" charset="0"/>
              <a:buChar char="•"/>
            </a:pPr>
            <a:endParaRPr lang="en-US" baseline="0" dirty="0" smtClean="0"/>
          </a:p>
          <a:p>
            <a:r>
              <a:rPr lang="en-US" b="1" baseline="0" dirty="0" smtClean="0"/>
              <a:t>Life Choices:</a:t>
            </a:r>
          </a:p>
          <a:p>
            <a:pPr marL="642795" lvl="1" indent="-175308">
              <a:buFont typeface="Arial" panose="020B0604020202020204" pitchFamily="34" charset="0"/>
              <a:buChar char="•"/>
            </a:pPr>
            <a:r>
              <a:rPr lang="en-US" baseline="0" dirty="0" smtClean="0"/>
              <a:t>Education and Career - Where to Live – Friends – Mate - Whether or not you will follow Jesus!</a:t>
            </a:r>
          </a:p>
          <a:p>
            <a:pPr marL="642795" lvl="1" indent="-175308">
              <a:buFont typeface="Arial" panose="020B0604020202020204" pitchFamily="34" charset="0"/>
              <a:buChar char="•"/>
            </a:pPr>
            <a:endParaRPr lang="en-US" baseline="0" dirty="0" smtClean="0"/>
          </a:p>
          <a:p>
            <a:r>
              <a:rPr lang="en-US" b="1" baseline="0" dirty="0" smtClean="0"/>
              <a:t>It is important to make wise choices.  Now for some suggestions:</a:t>
            </a:r>
          </a:p>
          <a:p>
            <a:pPr marL="642795" lvl="1" indent="-175308">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0CE4A58-85B5-47F5-9B18-01C4529626F3}" type="slidenum">
              <a:rPr lang="en-US" smtClean="0"/>
              <a:t>4</a:t>
            </a:fld>
            <a:endParaRPr lang="en-US"/>
          </a:p>
        </p:txBody>
      </p:sp>
    </p:spTree>
    <p:extLst>
      <p:ext uri="{BB962C8B-B14F-4D97-AF65-F5344CB8AC3E}">
        <p14:creationId xmlns:p14="http://schemas.microsoft.com/office/powerpoint/2010/main" val="80405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He promises to give wisdom to those who ask in faith.</a:t>
            </a:r>
            <a:endParaRPr lang="en-US" b="1" dirty="0" smtClean="0"/>
          </a:p>
          <a:p>
            <a:endParaRPr lang="en-US" b="1" dirty="0" smtClean="0"/>
          </a:p>
          <a:p>
            <a:r>
              <a:rPr lang="en-US" b="1" dirty="0" smtClean="0"/>
              <a:t>(James 1:5-8),</a:t>
            </a:r>
            <a:r>
              <a:rPr lang="en-US" b="1" baseline="0" dirty="0" smtClean="0"/>
              <a:t> </a:t>
            </a:r>
            <a:r>
              <a:rPr lang="en-US" i="1" baseline="0" dirty="0" smtClean="0"/>
              <a:t>“If any of you lacks wisdom, let him ask of God, who gives to all liberally and without reproach, and it will be given to him. 6 But let him ask in faith, with no doubting, for he who doubts is like a wave of the sea driven and tossed by the wind. 7 For let not that man suppose that he will receive anything from the Lord; 8 he is a double- minded man, unstable in all his ways.”</a:t>
            </a:r>
          </a:p>
          <a:p>
            <a:endParaRPr lang="en-US" i="1" baseline="0" dirty="0" smtClean="0"/>
          </a:p>
          <a:p>
            <a:r>
              <a:rPr lang="en-US" b="1" dirty="0" smtClean="0"/>
              <a:t>Asking for wisdom requires diligence</a:t>
            </a:r>
          </a:p>
          <a:p>
            <a:endParaRPr lang="en-US" i="1" baseline="0" dirty="0" smtClean="0"/>
          </a:p>
          <a:p>
            <a:r>
              <a:rPr lang="en-US" b="1" i="0" baseline="0" dirty="0" smtClean="0"/>
              <a:t>(Proverbs 2:1-9) READ</a:t>
            </a:r>
          </a:p>
          <a:p>
            <a:endParaRPr lang="en-US" b="1" i="0" baseline="0" dirty="0" smtClean="0"/>
          </a:p>
          <a:p>
            <a:pPr defTabSz="934974"/>
            <a:r>
              <a:rPr lang="en-US" dirty="0" smtClean="0"/>
              <a:t>-- Fill your prayers with requests for wisdom to make wise choices!</a:t>
            </a:r>
            <a:endParaRPr lang="en-US" i="1" baseline="0" dirty="0" smtClean="0"/>
          </a:p>
          <a:p>
            <a:endParaRPr lang="en-US" b="1" i="0" dirty="0"/>
          </a:p>
        </p:txBody>
      </p:sp>
      <p:sp>
        <p:nvSpPr>
          <p:cNvPr id="4" name="Slide Number Placeholder 3"/>
          <p:cNvSpPr>
            <a:spLocks noGrp="1"/>
          </p:cNvSpPr>
          <p:nvPr>
            <p:ph type="sldNum" sz="quarter" idx="10"/>
          </p:nvPr>
        </p:nvSpPr>
        <p:spPr/>
        <p:txBody>
          <a:bodyPr/>
          <a:lstStyle/>
          <a:p>
            <a:fld id="{20CE4A58-85B5-47F5-9B18-01C4529626F3}" type="slidenum">
              <a:rPr lang="en-US" smtClean="0"/>
              <a:t>5</a:t>
            </a:fld>
            <a:endParaRPr lang="en-US"/>
          </a:p>
        </p:txBody>
      </p:sp>
    </p:spTree>
    <p:extLst>
      <p:ext uri="{BB962C8B-B14F-4D97-AF65-F5344CB8AC3E}">
        <p14:creationId xmlns:p14="http://schemas.microsoft.com/office/powerpoint/2010/main" val="888334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There is safety in having many counselors</a:t>
            </a:r>
          </a:p>
          <a:p>
            <a:endParaRPr lang="en-US" dirty="0" smtClean="0"/>
          </a:p>
          <a:p>
            <a:r>
              <a:rPr lang="en-US" b="1" dirty="0" smtClean="0"/>
              <a:t>(Proverbs 11:14),</a:t>
            </a:r>
            <a:r>
              <a:rPr lang="en-US" b="1" baseline="0" dirty="0" smtClean="0"/>
              <a:t> </a:t>
            </a:r>
            <a:r>
              <a:rPr lang="en-US" i="1" baseline="0" dirty="0" smtClean="0"/>
              <a:t>“Where there is no counsel, the people fall; But in the multitude of counselors there is safety.”</a:t>
            </a:r>
            <a:r>
              <a:rPr lang="en-US" dirty="0" smtClean="0"/>
              <a:t> </a:t>
            </a:r>
          </a:p>
          <a:p>
            <a:endParaRPr lang="en-US" dirty="0" smtClean="0"/>
          </a:p>
          <a:p>
            <a:r>
              <a:rPr lang="en-US" b="1" dirty="0" smtClean="0"/>
              <a:t>There is wisdom in heeding the counsel of others</a:t>
            </a:r>
          </a:p>
          <a:p>
            <a:endParaRPr lang="en-US" dirty="0" smtClean="0"/>
          </a:p>
          <a:p>
            <a:r>
              <a:rPr lang="en-US" b="1" dirty="0" smtClean="0"/>
              <a:t>(Proverbs 12:15),</a:t>
            </a:r>
            <a:r>
              <a:rPr lang="en-US" b="1" baseline="0" dirty="0" smtClean="0"/>
              <a:t> </a:t>
            </a:r>
            <a:r>
              <a:rPr lang="en-US" i="1" baseline="0" dirty="0" smtClean="0"/>
              <a:t>“The way of a fool is right in his own eyes, But he who heeds counsel is wise.”</a:t>
            </a:r>
            <a:r>
              <a:rPr lang="en-US" i="1" dirty="0" smtClean="0"/>
              <a:t> </a:t>
            </a:r>
          </a:p>
          <a:p>
            <a:endParaRPr lang="en-US" dirty="0" smtClean="0"/>
          </a:p>
          <a:p>
            <a:r>
              <a:rPr lang="en-US" b="1" dirty="0" smtClean="0"/>
              <a:t>Two great sources for counsel:</a:t>
            </a:r>
          </a:p>
          <a:p>
            <a:pPr marL="701231" lvl="1" indent="-233744">
              <a:buAutoNum type="alphaLcPeriod"/>
            </a:pPr>
            <a:r>
              <a:rPr lang="en-US" dirty="0" smtClean="0"/>
              <a:t>The Bible itself, especially a book like Proverbs </a:t>
            </a:r>
          </a:p>
          <a:p>
            <a:pPr marL="701231" lvl="1" indent="-233744">
              <a:buAutoNum type="alphaLcPeriod"/>
            </a:pPr>
            <a:r>
              <a:rPr lang="en-US" dirty="0" smtClean="0"/>
              <a:t>b. Older, mature Christians</a:t>
            </a:r>
          </a:p>
          <a:p>
            <a:endParaRPr lang="en-US" dirty="0" smtClean="0"/>
          </a:p>
          <a:p>
            <a:r>
              <a:rPr lang="en-US" b="0" dirty="0" smtClean="0"/>
              <a:t>-- Don't hesitate to ask others what they would do!</a:t>
            </a:r>
            <a:endParaRPr lang="en-US" b="0" dirty="0"/>
          </a:p>
        </p:txBody>
      </p:sp>
      <p:sp>
        <p:nvSpPr>
          <p:cNvPr id="4" name="Slide Number Placeholder 3"/>
          <p:cNvSpPr>
            <a:spLocks noGrp="1"/>
          </p:cNvSpPr>
          <p:nvPr>
            <p:ph type="sldNum" sz="quarter" idx="10"/>
          </p:nvPr>
        </p:nvSpPr>
        <p:spPr/>
        <p:txBody>
          <a:bodyPr/>
          <a:lstStyle/>
          <a:p>
            <a:fld id="{20CE4A58-85B5-47F5-9B18-01C4529626F3}" type="slidenum">
              <a:rPr lang="en-US" smtClean="0"/>
              <a:t>6</a:t>
            </a:fld>
            <a:endParaRPr lang="en-US"/>
          </a:p>
        </p:txBody>
      </p:sp>
    </p:spTree>
    <p:extLst>
      <p:ext uri="{BB962C8B-B14F-4D97-AF65-F5344CB8AC3E}">
        <p14:creationId xmlns:p14="http://schemas.microsoft.com/office/powerpoint/2010/main" val="240706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Trusting that you have made choices pleasing to Him, put them in His hands</a:t>
            </a:r>
          </a:p>
          <a:p>
            <a:endParaRPr lang="en-US" b="1" dirty="0" smtClean="0"/>
          </a:p>
          <a:p>
            <a:r>
              <a:rPr lang="en-US" b="1" dirty="0" smtClean="0"/>
              <a:t>(Psalm 37:5-6)</a:t>
            </a:r>
            <a:r>
              <a:rPr lang="en-US" b="0" dirty="0" smtClean="0"/>
              <a:t>, </a:t>
            </a:r>
            <a:r>
              <a:rPr lang="en-US" b="0" i="1" dirty="0" smtClean="0"/>
              <a:t>“Commit your way to the Lord, Trust also in Him, And He shall bring it to pass.  6 He shall bring forth your righteousness as the light, And your justice as the noonday.”</a:t>
            </a:r>
          </a:p>
          <a:p>
            <a:r>
              <a:rPr lang="en-US" b="1" dirty="0" smtClean="0"/>
              <a:t>(Psalm</a:t>
            </a:r>
            <a:r>
              <a:rPr lang="en-US" b="1" baseline="0" dirty="0" smtClean="0"/>
              <a:t> 37:23-26), </a:t>
            </a:r>
            <a:r>
              <a:rPr lang="en-US" i="1" baseline="0" dirty="0" smtClean="0"/>
              <a:t>“The steps of a good man are ordered by the Lord, And He delights in his way.  24 Though he fall, he shall not be utterly cast down; For the Lord upholds him with His hand.  25 I have been young, and now am old; Yet I have not seen the righteous forsaken, Nor his descendants begging bread.  26 He is ever merciful, and lends; And his descendants are blessed.”</a:t>
            </a:r>
            <a:endParaRPr lang="en-US" i="1" dirty="0" smtClean="0"/>
          </a:p>
          <a:p>
            <a:endParaRPr lang="en-US" dirty="0" smtClean="0"/>
          </a:p>
          <a:p>
            <a:r>
              <a:rPr lang="en-US" b="1" dirty="0" smtClean="0"/>
              <a:t>Make your choices with the understanding, "if the Lord wills“</a:t>
            </a:r>
          </a:p>
          <a:p>
            <a:endParaRPr lang="en-US" dirty="0" smtClean="0"/>
          </a:p>
          <a:p>
            <a:pPr defTabSz="934974"/>
            <a:r>
              <a:rPr lang="en-US" b="1" dirty="0" smtClean="0"/>
              <a:t>(James 4:13-15),</a:t>
            </a:r>
            <a:r>
              <a:rPr lang="en-US" b="1" i="1" dirty="0" smtClean="0"/>
              <a:t> </a:t>
            </a:r>
            <a:r>
              <a:rPr lang="en-US" i="1" dirty="0" smtClean="0"/>
              <a:t>“Come now, you who say, "Today or tomorrow we will go to such and such a city, spend a year there, buy and sell, and make a profit"; 14 whereas you do not know what will happen tomorrow. For what is your life? It is even a vapor that appears for a little time and then vanishes away. 15 Instead you ought to say, "If the Lord wills, we shall live and do this or that.”</a:t>
            </a:r>
          </a:p>
          <a:p>
            <a:r>
              <a:rPr lang="en-US" dirty="0" smtClean="0"/>
              <a:t> </a:t>
            </a:r>
          </a:p>
          <a:p>
            <a:r>
              <a:rPr lang="en-US" dirty="0" smtClean="0"/>
              <a:t>-- Include God in your decision making, if you wish to make wise choices!</a:t>
            </a:r>
            <a:endParaRPr lang="en-US" dirty="0"/>
          </a:p>
        </p:txBody>
      </p:sp>
      <p:sp>
        <p:nvSpPr>
          <p:cNvPr id="4" name="Slide Number Placeholder 3"/>
          <p:cNvSpPr>
            <a:spLocks noGrp="1"/>
          </p:cNvSpPr>
          <p:nvPr>
            <p:ph type="sldNum" sz="quarter" idx="10"/>
          </p:nvPr>
        </p:nvSpPr>
        <p:spPr/>
        <p:txBody>
          <a:bodyPr/>
          <a:lstStyle/>
          <a:p>
            <a:fld id="{20CE4A58-85B5-47F5-9B18-01C4529626F3}" type="slidenum">
              <a:rPr lang="en-US" smtClean="0"/>
              <a:t>7</a:t>
            </a:fld>
            <a:endParaRPr lang="en-US"/>
          </a:p>
        </p:txBody>
      </p:sp>
    </p:spTree>
    <p:extLst>
      <p:ext uri="{BB962C8B-B14F-4D97-AF65-F5344CB8AC3E}">
        <p14:creationId xmlns:p14="http://schemas.microsoft.com/office/powerpoint/2010/main" val="865230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E48297E-037B-436C-B9A4-69C72777200D}" type="datetimeFigureOut">
              <a:rPr lang="en-US" smtClean="0"/>
              <a:t>8/2/2015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363240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8297E-037B-436C-B9A4-69C72777200D}" type="datetimeFigureOut">
              <a:rPr lang="en-US" smtClean="0"/>
              <a:t>8/2/2015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19742981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8297E-037B-436C-B9A4-69C72777200D}" type="datetimeFigureOut">
              <a:rPr lang="en-US" smtClean="0"/>
              <a:t>8/2/2015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337383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0369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8774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453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885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7562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295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677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381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E48297E-037B-436C-B9A4-69C72777200D}" type="datetimeFigureOut">
              <a:rPr lang="en-US" smtClean="0"/>
              <a:t>8/2/2015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40327607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831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1847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6151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48297E-037B-436C-B9A4-69C72777200D}" type="datetimeFigureOut">
              <a:rPr lang="en-US" smtClean="0"/>
              <a:t>8/2/2015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1916426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E48297E-037B-436C-B9A4-69C72777200D}" type="datetimeFigureOut">
              <a:rPr lang="en-US" smtClean="0"/>
              <a:t>8/2/2015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3216679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E48297E-037B-436C-B9A4-69C72777200D}" type="datetimeFigureOut">
              <a:rPr lang="en-US" smtClean="0"/>
              <a:t>8/2/2015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2509436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E48297E-037B-436C-B9A4-69C72777200D}" type="datetimeFigureOut">
              <a:rPr lang="en-US" smtClean="0"/>
              <a:t>8/2/2015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4239321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48297E-037B-436C-B9A4-69C72777200D}" type="datetimeFigureOut">
              <a:rPr lang="en-US" smtClean="0"/>
              <a:t>8/2/2015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5725794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8297E-037B-436C-B9A4-69C72777200D}" type="datetimeFigureOut">
              <a:rPr lang="en-US" smtClean="0"/>
              <a:t>8/2/2015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4145713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48297E-037B-436C-B9A4-69C72777200D}" type="datetimeFigureOut">
              <a:rPr lang="en-US" smtClean="0"/>
              <a:t>8/2/2015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F06668-4608-4B6C-AAE8-E9E266F0C920}" type="slidenum">
              <a:rPr lang="en-US" smtClean="0"/>
              <a:t>‹#›</a:t>
            </a:fld>
            <a:endParaRPr lang="en-US"/>
          </a:p>
        </p:txBody>
      </p:sp>
    </p:spTree>
    <p:extLst>
      <p:ext uri="{BB962C8B-B14F-4D97-AF65-F5344CB8AC3E}">
        <p14:creationId xmlns:p14="http://schemas.microsoft.com/office/powerpoint/2010/main" val="415757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48297E-037B-436C-B9A4-69C72777200D}" type="datetimeFigureOut">
              <a:rPr lang="en-US" smtClean="0"/>
              <a:t>8/2/2015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F06668-4608-4B6C-AAE8-E9E266F0C920}" type="slidenum">
              <a:rPr lang="en-US" smtClean="0"/>
              <a:t>‹#›</a:t>
            </a:fld>
            <a:endParaRPr lang="en-US"/>
          </a:p>
        </p:txBody>
      </p:sp>
    </p:spTree>
    <p:extLst>
      <p:ext uri="{BB962C8B-B14F-4D97-AF65-F5344CB8AC3E}">
        <p14:creationId xmlns:p14="http://schemas.microsoft.com/office/powerpoint/2010/main" val="11467988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36EE78-DCAB-4D3C-BCF5-20479355DC87}" type="datetimeFigureOut">
              <a:rPr lang="en-US" smtClean="0">
                <a:solidFill>
                  <a:prstClr val="black">
                    <a:tint val="75000"/>
                  </a:prstClr>
                </a:solidFill>
              </a:rPr>
              <a:pPr/>
              <a:t>8/2/2015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96B26-1066-468E-BE98-BED6097544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04676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7200" y="1066800"/>
            <a:ext cx="8229600" cy="3535362"/>
          </a:xfrm>
        </p:spPr>
        <p:txBody>
          <a:bodyPr>
            <a:normAutofit/>
          </a:bodyPr>
          <a:lstStyle/>
          <a:p>
            <a:r>
              <a:rPr lang="en-US" sz="4000" b="1" dirty="0" smtClean="0">
                <a:solidFill>
                  <a:srgbClr val="FFFF00"/>
                </a:solidFill>
                <a:latin typeface="Georgia" pitchFamily="18" charset="0"/>
              </a:rPr>
              <a:t>This </a:t>
            </a:r>
            <a:r>
              <a:rPr lang="en-US" sz="4000" b="1" dirty="0" smtClean="0">
                <a:solidFill>
                  <a:srgbClr val="FFFF00"/>
                </a:solidFill>
                <a:latin typeface="Georgia" pitchFamily="18" charset="0"/>
              </a:rPr>
              <a:t>Eve</a:t>
            </a:r>
            <a:r>
              <a:rPr lang="en-US" sz="4000" b="1" dirty="0" smtClean="0">
                <a:solidFill>
                  <a:srgbClr val="FFFF00"/>
                </a:solidFill>
                <a:latin typeface="Georgia" pitchFamily="18" charset="0"/>
              </a:rPr>
              <a:t>ning’s </a:t>
            </a:r>
            <a:r>
              <a:rPr lang="en-US" sz="4000" b="1" dirty="0" smtClean="0">
                <a:solidFill>
                  <a:srgbClr val="FFFF00"/>
                </a:solidFill>
                <a:latin typeface="Georgia" pitchFamily="18" charset="0"/>
              </a:rPr>
              <a:t>Reading</a:t>
            </a:r>
            <a:r>
              <a:rPr lang="en-US" b="1" dirty="0" smtClean="0">
                <a:solidFill>
                  <a:srgbClr val="FFFF00"/>
                </a:solidFill>
                <a:latin typeface="Georgia" pitchFamily="18" charset="0"/>
              </a:rPr>
              <a:t/>
            </a:r>
            <a:br>
              <a:rPr lang="en-US" b="1" dirty="0" smtClean="0">
                <a:solidFill>
                  <a:srgbClr val="FFFF00"/>
                </a:solidFill>
                <a:latin typeface="Georgia" pitchFamily="18" charset="0"/>
              </a:rPr>
            </a:br>
            <a:r>
              <a:rPr lang="en-US" b="1" dirty="0">
                <a:solidFill>
                  <a:srgbClr val="FFFF00"/>
                </a:solidFill>
                <a:latin typeface="Georgia" pitchFamily="18" charset="0"/>
              </a:rPr>
              <a:t/>
            </a:r>
            <a:br>
              <a:rPr lang="en-US" b="1" dirty="0">
                <a:solidFill>
                  <a:srgbClr val="FFFF00"/>
                </a:solidFill>
                <a:latin typeface="Georgia" pitchFamily="18" charset="0"/>
              </a:rPr>
            </a:br>
            <a:r>
              <a:rPr lang="en-US" sz="4800" b="1" dirty="0" smtClean="0">
                <a:solidFill>
                  <a:srgbClr val="FFFF00"/>
                </a:solidFill>
                <a:latin typeface="Georgia" pitchFamily="18" charset="0"/>
              </a:rPr>
              <a:t>Revelation </a:t>
            </a:r>
            <a:r>
              <a:rPr lang="en-US" sz="4800" b="1" dirty="0" smtClean="0">
                <a:solidFill>
                  <a:srgbClr val="FFFF00"/>
                </a:solidFill>
                <a:latin typeface="Georgia" pitchFamily="18" charset="0"/>
              </a:rPr>
              <a:t>6:1-ff</a:t>
            </a:r>
            <a:endParaRPr lang="en-US" sz="4800" b="1" dirty="0">
              <a:solidFill>
                <a:srgbClr val="FFFF00"/>
              </a:solidFill>
              <a:latin typeface="Georgia" pitchFamily="18" charset="0"/>
            </a:endParaRPr>
          </a:p>
        </p:txBody>
      </p:sp>
      <p:sp>
        <p:nvSpPr>
          <p:cNvPr id="8" name="Rectangle 7"/>
          <p:cNvSpPr>
            <a:spLocks noChangeArrowheads="1"/>
          </p:cNvSpPr>
          <p:nvPr/>
        </p:nvSpPr>
        <p:spPr bwMode="auto">
          <a:xfrm>
            <a:off x="1008063" y="5800725"/>
            <a:ext cx="6659562" cy="252413"/>
          </a:xfrm>
          <a:prstGeom prst="rect">
            <a:avLst/>
          </a:prstGeom>
          <a:noFill/>
          <a:ln w="28575">
            <a:solidFill>
              <a:schemeClr val="tx1"/>
            </a:solidFill>
            <a:miter lim="800000"/>
            <a:headEnd/>
            <a:tailEnd/>
          </a:ln>
          <a:effectLst/>
        </p:spPr>
        <p:txBody>
          <a:bodyPr wrap="none" anchor="ctr"/>
          <a:lstStyle/>
          <a:p>
            <a:endParaRPr lang="en-GB">
              <a:solidFill>
                <a:prstClr val="black"/>
              </a:solidFill>
            </a:endParaRPr>
          </a:p>
        </p:txBody>
      </p:sp>
      <p:sp>
        <p:nvSpPr>
          <p:cNvPr id="10" name="Rectangle 9"/>
          <p:cNvSpPr/>
          <p:nvPr/>
        </p:nvSpPr>
        <p:spPr>
          <a:xfrm>
            <a:off x="3200400" y="5562600"/>
            <a:ext cx="26670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677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73"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a:xfrm>
            <a:off x="457200" y="1066800"/>
            <a:ext cx="8229600" cy="3535362"/>
          </a:xfrm>
        </p:spPr>
        <p:txBody>
          <a:bodyPr>
            <a:normAutofit/>
          </a:bodyPr>
          <a:lstStyle/>
          <a:p>
            <a:r>
              <a:rPr lang="en-US" sz="4000" b="1" dirty="0">
                <a:solidFill>
                  <a:srgbClr val="FFFF00"/>
                </a:solidFill>
                <a:latin typeface="Georgia" pitchFamily="18" charset="0"/>
              </a:rPr>
              <a:t>This </a:t>
            </a:r>
            <a:r>
              <a:rPr lang="en-US" sz="4000" b="1" dirty="0" smtClean="0">
                <a:solidFill>
                  <a:srgbClr val="FFFF00"/>
                </a:solidFill>
                <a:latin typeface="Georgia" pitchFamily="18" charset="0"/>
              </a:rPr>
              <a:t>Eve</a:t>
            </a:r>
            <a:r>
              <a:rPr lang="en-US" sz="4000" b="1" dirty="0" smtClean="0">
                <a:solidFill>
                  <a:srgbClr val="FFFF00"/>
                </a:solidFill>
                <a:latin typeface="Georgia" pitchFamily="18" charset="0"/>
              </a:rPr>
              <a:t>ning’s </a:t>
            </a:r>
            <a:r>
              <a:rPr lang="en-US" sz="4000" b="1" dirty="0">
                <a:solidFill>
                  <a:srgbClr val="FFFF00"/>
                </a:solidFill>
                <a:latin typeface="Georgia" pitchFamily="18" charset="0"/>
              </a:rPr>
              <a:t>Reading</a:t>
            </a:r>
            <a:br>
              <a:rPr lang="en-US" sz="4000" b="1" dirty="0">
                <a:solidFill>
                  <a:srgbClr val="FFFF00"/>
                </a:solidFill>
                <a:latin typeface="Georgia" pitchFamily="18" charset="0"/>
              </a:rPr>
            </a:br>
            <a:r>
              <a:rPr lang="en-US" sz="4000" b="1" dirty="0">
                <a:solidFill>
                  <a:srgbClr val="FFFF00"/>
                </a:solidFill>
                <a:latin typeface="Georgia" pitchFamily="18" charset="0"/>
              </a:rPr>
              <a:t/>
            </a:r>
            <a:br>
              <a:rPr lang="en-US" sz="4000" b="1" dirty="0">
                <a:solidFill>
                  <a:srgbClr val="FFFF00"/>
                </a:solidFill>
                <a:latin typeface="Georgia" pitchFamily="18" charset="0"/>
              </a:rPr>
            </a:br>
            <a:r>
              <a:rPr lang="en-US" sz="4800" b="1" dirty="0">
                <a:solidFill>
                  <a:srgbClr val="FFFF00"/>
                </a:solidFill>
                <a:latin typeface="Georgia" pitchFamily="18" charset="0"/>
              </a:rPr>
              <a:t>Revelation </a:t>
            </a:r>
            <a:r>
              <a:rPr lang="en-US" sz="4800" b="1" dirty="0" smtClean="0">
                <a:solidFill>
                  <a:srgbClr val="FFFF00"/>
                </a:solidFill>
                <a:latin typeface="Georgia" pitchFamily="18" charset="0"/>
              </a:rPr>
              <a:t>6:1-ff</a:t>
            </a:r>
            <a:endParaRPr lang="en-US" sz="4800" b="1" dirty="0">
              <a:solidFill>
                <a:srgbClr val="FFFF00"/>
              </a:solidFill>
              <a:latin typeface="Georgia" pitchFamily="18" charset="0"/>
            </a:endParaRPr>
          </a:p>
        </p:txBody>
      </p:sp>
      <p:sp>
        <p:nvSpPr>
          <p:cNvPr id="7" name="Rectangle 6"/>
          <p:cNvSpPr>
            <a:spLocks noChangeArrowheads="1"/>
          </p:cNvSpPr>
          <p:nvPr/>
        </p:nvSpPr>
        <p:spPr bwMode="auto">
          <a:xfrm>
            <a:off x="1242220" y="5787069"/>
            <a:ext cx="6659562" cy="252413"/>
          </a:xfrm>
          <a:prstGeom prst="rect">
            <a:avLst/>
          </a:prstGeom>
          <a:gradFill flip="none" rotWithShape="1">
            <a:gsLst>
              <a:gs pos="0">
                <a:srgbClr val="FFFF66"/>
              </a:gs>
              <a:gs pos="100000">
                <a:srgbClr val="FF3300"/>
              </a:gs>
            </a:gsLst>
            <a:lin ang="10800000" scaled="1"/>
            <a:tileRect/>
          </a:gradFill>
          <a:ln w="12700">
            <a:noFill/>
            <a:miter lim="800000"/>
            <a:headEnd/>
            <a:tailEnd/>
          </a:ln>
          <a:effectLst/>
        </p:spPr>
        <p:txBody>
          <a:bodyPr wrap="none" anchor="ctr"/>
          <a:lstStyle/>
          <a:p>
            <a:endParaRPr lang="en-GB">
              <a:solidFill>
                <a:prstClr val="black"/>
              </a:solidFill>
            </a:endParaRPr>
          </a:p>
        </p:txBody>
      </p:sp>
      <p:sp>
        <p:nvSpPr>
          <p:cNvPr id="8" name="Rectangle 7"/>
          <p:cNvSpPr>
            <a:spLocks noChangeArrowheads="1"/>
          </p:cNvSpPr>
          <p:nvPr/>
        </p:nvSpPr>
        <p:spPr bwMode="auto">
          <a:xfrm>
            <a:off x="1008063" y="5800725"/>
            <a:ext cx="6659562" cy="252413"/>
          </a:xfrm>
          <a:prstGeom prst="rect">
            <a:avLst/>
          </a:prstGeom>
          <a:noFill/>
          <a:ln w="28575">
            <a:solidFill>
              <a:schemeClr val="tx1"/>
            </a:solidFill>
            <a:miter lim="800000"/>
            <a:headEnd/>
            <a:tailEnd/>
          </a:ln>
          <a:effectLst/>
        </p:spPr>
        <p:txBody>
          <a:bodyPr wrap="none" anchor="ctr"/>
          <a:lstStyle/>
          <a:p>
            <a:endParaRPr lang="en-GB">
              <a:solidFill>
                <a:prstClr val="black"/>
              </a:solidFill>
            </a:endParaRPr>
          </a:p>
        </p:txBody>
      </p:sp>
      <p:sp>
        <p:nvSpPr>
          <p:cNvPr id="9" name="Text Box 5"/>
          <p:cNvSpPr txBox="1">
            <a:spLocks noChangeArrowheads="1"/>
          </p:cNvSpPr>
          <p:nvPr/>
        </p:nvSpPr>
        <p:spPr bwMode="auto">
          <a:xfrm>
            <a:off x="2133601" y="5206958"/>
            <a:ext cx="4876800" cy="523220"/>
          </a:xfrm>
          <a:prstGeom prst="rect">
            <a:avLst/>
          </a:prstGeom>
          <a:noFill/>
          <a:ln w="9525">
            <a:noFill/>
            <a:miter lim="800000"/>
            <a:headEnd/>
            <a:tailEnd/>
          </a:ln>
          <a:effectLst/>
        </p:spPr>
        <p:txBody>
          <a:bodyPr wrap="square">
            <a:spAutoFit/>
          </a:bodyPr>
          <a:lstStyle/>
          <a:p>
            <a:pPr algn="ctr"/>
            <a:r>
              <a:rPr lang="en-GB" sz="2800" dirty="0">
                <a:solidFill>
                  <a:srgbClr val="FFFF00"/>
                </a:solidFill>
                <a:latin typeface="Georgia" pitchFamily="18" charset="0"/>
              </a:rPr>
              <a:t>Services will begin soon…</a:t>
            </a:r>
            <a:endParaRPr lang="en-GB" sz="2800" dirty="0">
              <a:solidFill>
                <a:srgbClr val="FFFF00"/>
              </a:solidFill>
              <a:latin typeface="Georgia" pitchFamily="18" charset="0"/>
            </a:endParaRPr>
          </a:p>
        </p:txBody>
      </p:sp>
      <p:sp>
        <p:nvSpPr>
          <p:cNvPr id="2" name="Rectangle 1"/>
          <p:cNvSpPr/>
          <p:nvPr/>
        </p:nvSpPr>
        <p:spPr>
          <a:xfrm>
            <a:off x="1214439" y="5787069"/>
            <a:ext cx="6722268" cy="275594"/>
          </a:xfrm>
          <a:prstGeom prst="rect">
            <a:avLst/>
          </a:prstGeom>
          <a:noFill/>
          <a:ln>
            <a:solidFill>
              <a:srgbClr val="FFFF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1184941" y="5037680"/>
            <a:ext cx="7069137" cy="1384995"/>
          </a:xfrm>
          <a:prstGeom prst="rect">
            <a:avLst/>
          </a:prstGeom>
          <a:solidFill>
            <a:schemeClr val="tx1"/>
          </a:solidFill>
        </p:spPr>
        <p:txBody>
          <a:bodyPr wrap="square" rtlCol="0">
            <a:spAutoFit/>
          </a:bodyPr>
          <a:lstStyle/>
          <a:p>
            <a:pPr algn="ctr"/>
            <a:endParaRPr lang="en-US" sz="2800" dirty="0">
              <a:solidFill>
                <a:srgbClr val="FFFF00"/>
              </a:solidFill>
              <a:latin typeface="Georgia" pitchFamily="18" charset="0"/>
            </a:endParaRPr>
          </a:p>
          <a:p>
            <a:pPr algn="ctr"/>
            <a:endParaRPr lang="en-US" sz="2800" dirty="0">
              <a:solidFill>
                <a:srgbClr val="FFFF00"/>
              </a:solidFill>
              <a:latin typeface="Georgia" pitchFamily="18" charset="0"/>
            </a:endParaRPr>
          </a:p>
          <a:p>
            <a:pPr algn="ctr"/>
            <a:r>
              <a:rPr lang="en-US" sz="2800" dirty="0">
                <a:solidFill>
                  <a:srgbClr val="FFFF00"/>
                </a:solidFill>
                <a:latin typeface="Georgia" pitchFamily="18" charset="0"/>
              </a:rPr>
              <a:t>Quiet, Please…</a:t>
            </a:r>
          </a:p>
        </p:txBody>
      </p:sp>
      <p:sp>
        <p:nvSpPr>
          <p:cNvPr id="10" name="Rectangle 9"/>
          <p:cNvSpPr/>
          <p:nvPr/>
        </p:nvSpPr>
        <p:spPr>
          <a:xfrm>
            <a:off x="3200400" y="5562600"/>
            <a:ext cx="2667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98395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600000"/>
                                        <p:tgtEl>
                                          <p:spTgt spid="7"/>
                                        </p:tgtEl>
                                      </p:cBhvr>
                                    </p:animEffect>
                                  </p:childTnLst>
                                </p:cTn>
                              </p:par>
                            </p:childTnLst>
                          </p:cTn>
                        </p:par>
                        <p:par>
                          <p:cTn id="8" fill="hold">
                            <p:stCondLst>
                              <p:cond delay="600000"/>
                            </p:stCondLst>
                            <p:childTnLst>
                              <p:par>
                                <p:cTn id="9" presetID="10" presetClass="entr" presetSubtype="0" fill="hold" grpId="0" nodeType="afterEffect">
                                  <p:stCondLst>
                                    <p:cond delay="0"/>
                                  </p:stCondLst>
                                  <p:iterate type="lt">
                                    <p:tmPct val="5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600800"/>
                            </p:stCondLst>
                            <p:childTnLst>
                              <p:par>
                                <p:cTn id="13" presetID="10" presetClass="entr" presetSubtype="0" fill="hold" grpId="0" nodeType="afterEffect">
                                  <p:stCondLst>
                                    <p:cond delay="150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18937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4365" y="779930"/>
            <a:ext cx="2353235" cy="3523128"/>
          </a:xfrm>
        </p:spPr>
        <p:txBody>
          <a:bodyPr>
            <a:normAutofit/>
          </a:bodyPr>
          <a:lstStyle/>
          <a:p>
            <a:r>
              <a:rPr lang="en-US" sz="8000" dirty="0" smtClean="0">
                <a:latin typeface="Freestyle Script" panose="030804020302050B0404" pitchFamily="66" charset="0"/>
              </a:rPr>
              <a:t>Making</a:t>
            </a:r>
            <a:br>
              <a:rPr lang="en-US" sz="8000" dirty="0" smtClean="0">
                <a:latin typeface="Freestyle Script" panose="030804020302050B0404" pitchFamily="66" charset="0"/>
              </a:rPr>
            </a:br>
            <a:r>
              <a:rPr lang="en-US" sz="8000" dirty="0" smtClean="0">
                <a:latin typeface="Freestyle Script" panose="030804020302050B0404" pitchFamily="66" charset="0"/>
              </a:rPr>
              <a:t>Wise</a:t>
            </a:r>
            <a:br>
              <a:rPr lang="en-US" sz="8000" dirty="0" smtClean="0">
                <a:latin typeface="Freestyle Script" panose="030804020302050B0404" pitchFamily="66" charset="0"/>
              </a:rPr>
            </a:br>
            <a:r>
              <a:rPr lang="en-US" sz="8000" dirty="0" smtClean="0">
                <a:latin typeface="Freestyle Script" panose="030804020302050B0404" pitchFamily="66" charset="0"/>
              </a:rPr>
              <a:t>Choices</a:t>
            </a:r>
            <a:endParaRPr lang="en-US" sz="8000" dirty="0">
              <a:latin typeface="Freestyle Script" panose="030804020302050B0404" pitchFamily="66" charset="0"/>
            </a:endParaRPr>
          </a:p>
        </p:txBody>
      </p:sp>
      <p:sp>
        <p:nvSpPr>
          <p:cNvPr id="3" name="Subtitle 2"/>
          <p:cNvSpPr>
            <a:spLocks noGrp="1"/>
          </p:cNvSpPr>
          <p:nvPr>
            <p:ph type="subTitle" idx="1"/>
          </p:nvPr>
        </p:nvSpPr>
        <p:spPr>
          <a:xfrm>
            <a:off x="1304365" y="4975412"/>
            <a:ext cx="6858000" cy="1600199"/>
          </a:xfrm>
        </p:spPr>
        <p:txBody>
          <a:bodyPr>
            <a:normAutofit/>
          </a:bodyPr>
          <a:lstStyle/>
          <a:p>
            <a:r>
              <a:rPr lang="en-US" sz="4400" dirty="0" smtClean="0"/>
              <a:t>Genesis 13:10-13</a:t>
            </a:r>
            <a:endParaRPr lang="en-US" sz="4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187" y="779930"/>
            <a:ext cx="3896178" cy="3104767"/>
          </a:xfrm>
          <a:prstGeom prst="rect">
            <a:avLst/>
          </a:prstGeom>
        </p:spPr>
      </p:pic>
    </p:spTree>
    <p:extLst>
      <p:ext uri="{BB962C8B-B14F-4D97-AF65-F5344CB8AC3E}">
        <p14:creationId xmlns:p14="http://schemas.microsoft.com/office/powerpoint/2010/main" val="21222774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8" y="147918"/>
            <a:ext cx="8337176" cy="1963270"/>
          </a:xfrm>
        </p:spPr>
        <p:txBody>
          <a:bodyPr>
            <a:normAutofit/>
          </a:bodyPr>
          <a:lstStyle/>
          <a:p>
            <a:r>
              <a:rPr lang="en-US" sz="6000" dirty="0" smtClean="0">
                <a:latin typeface="Freestyle Script" panose="030804020302050B0404" pitchFamily="66" charset="0"/>
              </a:rPr>
              <a:t>Suggestions for</a:t>
            </a:r>
            <a:br>
              <a:rPr lang="en-US" sz="6000" dirty="0" smtClean="0">
                <a:latin typeface="Freestyle Script" panose="030804020302050B0404" pitchFamily="66" charset="0"/>
              </a:rPr>
            </a:br>
            <a:r>
              <a:rPr lang="en-US" sz="6000" dirty="0" smtClean="0">
                <a:latin typeface="Freestyle Script" panose="030804020302050B0404" pitchFamily="66" charset="0"/>
              </a:rPr>
              <a:t>Making Wise Choices</a:t>
            </a:r>
            <a:endParaRPr lang="en-US" sz="6000" dirty="0">
              <a:latin typeface="Freestyle Script" panose="030804020302050B0404" pitchFamily="66" charset="0"/>
            </a:endParaRPr>
          </a:p>
        </p:txBody>
      </p:sp>
      <p:sp>
        <p:nvSpPr>
          <p:cNvPr id="3" name="Content Placeholder 2"/>
          <p:cNvSpPr>
            <a:spLocks noGrp="1"/>
          </p:cNvSpPr>
          <p:nvPr>
            <p:ph idx="1"/>
          </p:nvPr>
        </p:nvSpPr>
        <p:spPr>
          <a:xfrm>
            <a:off x="793376" y="2328396"/>
            <a:ext cx="7207624" cy="3574863"/>
          </a:xfrm>
        </p:spPr>
        <p:txBody>
          <a:bodyPr>
            <a:normAutofit/>
          </a:bodyPr>
          <a:lstStyle/>
          <a:p>
            <a:pPr marL="282575" indent="-282575"/>
            <a:r>
              <a:rPr lang="en-US" sz="3600" b="1" dirty="0" smtClean="0"/>
              <a:t>Ask God for Wisdom</a:t>
            </a:r>
          </a:p>
          <a:p>
            <a:pPr marL="457200" lvl="1" indent="0">
              <a:buNone/>
            </a:pPr>
            <a:r>
              <a:rPr lang="en-US" sz="3200" dirty="0" smtClean="0"/>
              <a:t>James 1:5-8; Proverbs 2:1-9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164" y="365126"/>
            <a:ext cx="2707106" cy="2157226"/>
          </a:xfrm>
          <a:prstGeom prst="rect">
            <a:avLst/>
          </a:prstGeom>
        </p:spPr>
      </p:pic>
    </p:spTree>
    <p:extLst>
      <p:ext uri="{BB962C8B-B14F-4D97-AF65-F5344CB8AC3E}">
        <p14:creationId xmlns:p14="http://schemas.microsoft.com/office/powerpoint/2010/main" val="341262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8" y="147918"/>
            <a:ext cx="8337176" cy="1963270"/>
          </a:xfrm>
        </p:spPr>
        <p:txBody>
          <a:bodyPr>
            <a:normAutofit/>
          </a:bodyPr>
          <a:lstStyle/>
          <a:p>
            <a:r>
              <a:rPr lang="en-US" sz="6000" dirty="0" smtClean="0">
                <a:latin typeface="Freestyle Script" panose="030804020302050B0404" pitchFamily="66" charset="0"/>
              </a:rPr>
              <a:t>Suggestions for</a:t>
            </a:r>
            <a:br>
              <a:rPr lang="en-US" sz="6000" dirty="0" smtClean="0">
                <a:latin typeface="Freestyle Script" panose="030804020302050B0404" pitchFamily="66" charset="0"/>
              </a:rPr>
            </a:br>
            <a:r>
              <a:rPr lang="en-US" sz="6000" dirty="0" smtClean="0">
                <a:latin typeface="Freestyle Script" panose="030804020302050B0404" pitchFamily="66" charset="0"/>
              </a:rPr>
              <a:t>Making Wise Choices</a:t>
            </a:r>
            <a:endParaRPr lang="en-US" sz="6000" dirty="0">
              <a:latin typeface="Freestyle Script" panose="030804020302050B0404" pitchFamily="66" charset="0"/>
            </a:endParaRPr>
          </a:p>
        </p:txBody>
      </p:sp>
      <p:sp>
        <p:nvSpPr>
          <p:cNvPr id="3" name="Content Placeholder 2"/>
          <p:cNvSpPr>
            <a:spLocks noGrp="1"/>
          </p:cNvSpPr>
          <p:nvPr>
            <p:ph idx="1"/>
          </p:nvPr>
        </p:nvSpPr>
        <p:spPr>
          <a:xfrm>
            <a:off x="793376" y="2328396"/>
            <a:ext cx="7207624" cy="3574863"/>
          </a:xfrm>
        </p:spPr>
        <p:txBody>
          <a:bodyPr>
            <a:normAutofit/>
          </a:bodyPr>
          <a:lstStyle/>
          <a:p>
            <a:pPr marL="282575" indent="-282575"/>
            <a:r>
              <a:rPr lang="en-US" sz="3600" b="1" dirty="0" smtClean="0"/>
              <a:t>Ask God for Wisdom</a:t>
            </a:r>
          </a:p>
          <a:p>
            <a:pPr marL="457200" lvl="1" indent="0">
              <a:buNone/>
            </a:pPr>
            <a:r>
              <a:rPr lang="en-US" sz="3200" dirty="0" smtClean="0"/>
              <a:t>James 1:5-8; Proverbs 2:1-9</a:t>
            </a:r>
          </a:p>
          <a:p>
            <a:pPr marL="282575" indent="-282575"/>
            <a:r>
              <a:rPr lang="en-US" sz="3600" b="1" dirty="0" smtClean="0"/>
              <a:t>Ask Others for Advice</a:t>
            </a:r>
          </a:p>
          <a:p>
            <a:pPr marL="457200" lvl="1" indent="0">
              <a:buNone/>
            </a:pPr>
            <a:r>
              <a:rPr lang="en-US" sz="3200" dirty="0" smtClean="0"/>
              <a:t>Proverbs 11:14; 12:15</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164" y="365126"/>
            <a:ext cx="2707106" cy="2157226"/>
          </a:xfrm>
          <a:prstGeom prst="rect">
            <a:avLst/>
          </a:prstGeom>
        </p:spPr>
      </p:pic>
    </p:spTree>
    <p:extLst>
      <p:ext uri="{BB962C8B-B14F-4D97-AF65-F5344CB8AC3E}">
        <p14:creationId xmlns:p14="http://schemas.microsoft.com/office/powerpoint/2010/main" val="4525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518" y="147918"/>
            <a:ext cx="8337176" cy="1963270"/>
          </a:xfrm>
        </p:spPr>
        <p:txBody>
          <a:bodyPr>
            <a:normAutofit/>
          </a:bodyPr>
          <a:lstStyle/>
          <a:p>
            <a:r>
              <a:rPr lang="en-US" sz="6000" dirty="0" smtClean="0">
                <a:latin typeface="Freestyle Script" panose="030804020302050B0404" pitchFamily="66" charset="0"/>
              </a:rPr>
              <a:t>Suggestions for</a:t>
            </a:r>
            <a:br>
              <a:rPr lang="en-US" sz="6000" dirty="0" smtClean="0">
                <a:latin typeface="Freestyle Script" panose="030804020302050B0404" pitchFamily="66" charset="0"/>
              </a:rPr>
            </a:br>
            <a:r>
              <a:rPr lang="en-US" sz="6000" dirty="0" smtClean="0">
                <a:latin typeface="Freestyle Script" panose="030804020302050B0404" pitchFamily="66" charset="0"/>
              </a:rPr>
              <a:t>Making Wise Choices</a:t>
            </a:r>
            <a:endParaRPr lang="en-US" sz="6000" dirty="0">
              <a:latin typeface="Freestyle Script" panose="030804020302050B0404" pitchFamily="66" charset="0"/>
            </a:endParaRPr>
          </a:p>
        </p:txBody>
      </p:sp>
      <p:sp>
        <p:nvSpPr>
          <p:cNvPr id="3" name="Content Placeholder 2"/>
          <p:cNvSpPr>
            <a:spLocks noGrp="1"/>
          </p:cNvSpPr>
          <p:nvPr>
            <p:ph idx="1"/>
          </p:nvPr>
        </p:nvSpPr>
        <p:spPr>
          <a:xfrm>
            <a:off x="793376" y="2328396"/>
            <a:ext cx="7207624" cy="3574863"/>
          </a:xfrm>
        </p:spPr>
        <p:txBody>
          <a:bodyPr>
            <a:normAutofit/>
          </a:bodyPr>
          <a:lstStyle/>
          <a:p>
            <a:pPr marL="282575" indent="-282575"/>
            <a:r>
              <a:rPr lang="en-US" sz="3600" b="1" dirty="0" smtClean="0"/>
              <a:t>Ask God for Wisdom</a:t>
            </a:r>
          </a:p>
          <a:p>
            <a:pPr marL="457200" lvl="1" indent="0">
              <a:buNone/>
            </a:pPr>
            <a:r>
              <a:rPr lang="en-US" sz="3200" dirty="0" smtClean="0"/>
              <a:t>James 1:5-8; Proverbs 2:1-9</a:t>
            </a:r>
          </a:p>
          <a:p>
            <a:pPr marL="282575" indent="-282575"/>
            <a:r>
              <a:rPr lang="en-US" sz="3600" b="1" dirty="0" smtClean="0"/>
              <a:t>Ask Others for Advice</a:t>
            </a:r>
          </a:p>
          <a:p>
            <a:pPr marL="457200" lvl="1" indent="0">
              <a:buNone/>
            </a:pPr>
            <a:r>
              <a:rPr lang="en-US" sz="3200" dirty="0" smtClean="0"/>
              <a:t>Proverbs 11:14; 12:15</a:t>
            </a:r>
          </a:p>
          <a:p>
            <a:pPr marL="282575" indent="-282575"/>
            <a:r>
              <a:rPr lang="en-US" sz="3600" b="1" dirty="0" smtClean="0"/>
              <a:t>Commit your choices to the Lord!</a:t>
            </a:r>
          </a:p>
          <a:p>
            <a:pPr marL="457200" lvl="1" indent="0">
              <a:buNone/>
            </a:pPr>
            <a:r>
              <a:rPr lang="en-US" sz="3200" dirty="0" smtClean="0"/>
              <a:t>Psalm 37:5-6, 23-26; James 4:13-15</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164" y="365126"/>
            <a:ext cx="2707106" cy="2157226"/>
          </a:xfrm>
          <a:prstGeom prst="rect">
            <a:avLst/>
          </a:prstGeom>
        </p:spPr>
      </p:pic>
    </p:spTree>
    <p:extLst>
      <p:ext uri="{BB962C8B-B14F-4D97-AF65-F5344CB8AC3E}">
        <p14:creationId xmlns:p14="http://schemas.microsoft.com/office/powerpoint/2010/main" val="321080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anim calcmode="lin" valueType="num">
                                      <p:cBhvr>
                                        <p:cTn id="1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5389" y="770808"/>
            <a:ext cx="4033178" cy="1442587"/>
          </a:xfrm>
        </p:spPr>
        <p:txBody>
          <a:bodyPr>
            <a:noAutofit/>
          </a:bodyPr>
          <a:lstStyle/>
          <a:p>
            <a:r>
              <a:rPr lang="en-US" sz="8800" dirty="0" smtClean="0">
                <a:latin typeface="Freestyle Script" panose="030804020302050B0404" pitchFamily="66" charset="0"/>
              </a:rPr>
              <a:t>Conclusion</a:t>
            </a:r>
            <a:endParaRPr lang="en-US" sz="8800" dirty="0">
              <a:latin typeface="Freestyle Script" panose="030804020302050B0404" pitchFamily="66" charset="0"/>
            </a:endParaRPr>
          </a:p>
        </p:txBody>
      </p:sp>
      <p:sp>
        <p:nvSpPr>
          <p:cNvPr id="3" name="Subtitle 2"/>
          <p:cNvSpPr>
            <a:spLocks noGrp="1"/>
          </p:cNvSpPr>
          <p:nvPr>
            <p:ph type="subTitle" idx="1"/>
          </p:nvPr>
        </p:nvSpPr>
        <p:spPr>
          <a:xfrm>
            <a:off x="679268" y="2821577"/>
            <a:ext cx="7738277" cy="3754035"/>
          </a:xfrm>
        </p:spPr>
        <p:txBody>
          <a:bodyPr>
            <a:normAutofit/>
          </a:bodyPr>
          <a:lstStyle/>
          <a:p>
            <a:pPr lvl="0" eaLnBrk="0" fontAlgn="base" hangingPunct="0">
              <a:lnSpc>
                <a:spcPct val="100000"/>
              </a:lnSpc>
              <a:spcBef>
                <a:spcPct val="0"/>
              </a:spcBef>
              <a:spcAft>
                <a:spcPct val="0"/>
              </a:spcAft>
            </a:pPr>
            <a:r>
              <a:rPr lang="en-US" altLang="en-US" sz="4000" dirty="0" smtClean="0">
                <a:latin typeface="Arial Unicode MS" panose="020B0604020202020204" pitchFamily="34" charset="-128"/>
              </a:rPr>
              <a:t>Have </a:t>
            </a:r>
            <a:r>
              <a:rPr lang="en-US" altLang="en-US" sz="4000" dirty="0">
                <a:latin typeface="Arial Unicode MS" panose="020B0604020202020204" pitchFamily="34" charset="-128"/>
              </a:rPr>
              <a:t>you made the most important decision you will ever </a:t>
            </a:r>
            <a:r>
              <a:rPr lang="en-US" altLang="en-US" sz="4000" dirty="0" smtClean="0">
                <a:latin typeface="Arial Unicode MS" panose="020B0604020202020204" pitchFamily="34" charset="-128"/>
              </a:rPr>
              <a:t>face </a:t>
            </a:r>
            <a:r>
              <a:rPr lang="en-US" altLang="en-US" sz="4000" dirty="0">
                <a:latin typeface="Arial Unicode MS" panose="020B0604020202020204" pitchFamily="34" charset="-128"/>
              </a:rPr>
              <a:t>in this </a:t>
            </a:r>
            <a:r>
              <a:rPr lang="en-US" altLang="en-US" sz="4000" dirty="0" smtClean="0">
                <a:latin typeface="Arial Unicode MS" panose="020B0604020202020204" pitchFamily="34" charset="-128"/>
              </a:rPr>
              <a:t>life?</a:t>
            </a:r>
          </a:p>
          <a:p>
            <a:pPr lvl="0" eaLnBrk="0" fontAlgn="base" hangingPunct="0">
              <a:lnSpc>
                <a:spcPct val="100000"/>
              </a:lnSpc>
              <a:spcBef>
                <a:spcPct val="0"/>
              </a:spcBef>
              <a:spcAft>
                <a:spcPct val="0"/>
              </a:spcAft>
            </a:pPr>
            <a:endParaRPr lang="en-US" altLang="en-US" sz="1200" dirty="0" smtClean="0">
              <a:latin typeface="Arial Unicode MS" panose="020B0604020202020204" pitchFamily="34" charset="-128"/>
            </a:endParaRPr>
          </a:p>
          <a:p>
            <a:pPr lvl="0" eaLnBrk="0" fontAlgn="base" hangingPunct="0">
              <a:lnSpc>
                <a:spcPct val="100000"/>
              </a:lnSpc>
              <a:spcBef>
                <a:spcPct val="0"/>
              </a:spcBef>
              <a:spcAft>
                <a:spcPct val="0"/>
              </a:spcAft>
            </a:pPr>
            <a:r>
              <a:rPr lang="en-US" altLang="en-US" sz="4000" dirty="0" smtClean="0">
                <a:latin typeface="Arial Unicode MS" panose="020B0604020202020204" pitchFamily="34" charset="-128"/>
              </a:rPr>
              <a:t>Why not choose to follow Christ today, and be His disciple?</a:t>
            </a:r>
            <a:endParaRPr lang="en-US" altLang="en-US" sz="4000" dirty="0">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29" y="397159"/>
            <a:ext cx="2800517" cy="2231662"/>
          </a:xfrm>
          <a:prstGeom prst="rect">
            <a:avLst/>
          </a:prstGeom>
        </p:spPr>
      </p:pic>
    </p:spTree>
    <p:extLst>
      <p:ext uri="{BB962C8B-B14F-4D97-AF65-F5344CB8AC3E}">
        <p14:creationId xmlns:p14="http://schemas.microsoft.com/office/powerpoint/2010/main" val="194822258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TotalTime>
  <Words>820</Words>
  <Application>Microsoft Office PowerPoint</Application>
  <PresentationFormat>On-screen Show (4:3)</PresentationFormat>
  <Paragraphs>74</Paragraphs>
  <Slides>8</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vt:i4>
      </vt:variant>
    </vt:vector>
  </HeadingPairs>
  <TitlesOfParts>
    <vt:vector size="16" baseType="lpstr">
      <vt:lpstr>Georgia</vt:lpstr>
      <vt:lpstr>Arial Unicode MS</vt:lpstr>
      <vt:lpstr>Calibri</vt:lpstr>
      <vt:lpstr>Freestyle Script</vt:lpstr>
      <vt:lpstr>Arial</vt:lpstr>
      <vt:lpstr>Calibri Light</vt:lpstr>
      <vt:lpstr>Office Theme</vt:lpstr>
      <vt:lpstr>1_Office Theme</vt:lpstr>
      <vt:lpstr>This Evening’s Reading  Revelation 6:1-ff</vt:lpstr>
      <vt:lpstr>This Evening’s Reading  Revelation 6:1-ff</vt:lpstr>
      <vt:lpstr>PowerPoint Presentation</vt:lpstr>
      <vt:lpstr>Making Wise Choices</vt:lpstr>
      <vt:lpstr>Suggestions for Making Wise Choices</vt:lpstr>
      <vt:lpstr>Suggestions for Making Wise Choices</vt:lpstr>
      <vt:lpstr>Suggestions for Making Wise Choices</vt:lpstr>
      <vt:lpstr>Conclusion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Wise Choices</dc:title>
  <dc:creator>Stan Cox</dc:creator>
  <cp:lastModifiedBy>Stan Cox</cp:lastModifiedBy>
  <cp:revision>6</cp:revision>
  <cp:lastPrinted>2015-08-02T21:12:03Z</cp:lastPrinted>
  <dcterms:created xsi:type="dcterms:W3CDTF">2015-08-02T20:24:11Z</dcterms:created>
  <dcterms:modified xsi:type="dcterms:W3CDTF">2015-08-02T21:17:29Z</dcterms:modified>
</cp:coreProperties>
</file>