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478" autoAdjust="0"/>
  </p:normalViewPr>
  <p:slideViewPr>
    <p:cSldViewPr>
      <p:cViewPr varScale="1">
        <p:scale>
          <a:sx n="43" d="100"/>
          <a:sy n="43" d="100"/>
        </p:scale>
        <p:origin x="20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0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dirty="0" smtClean="0"/>
              <a:t>May the Lord Bless You (Psalm 20)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"/>
          </p:nvPr>
        </p:nvSpPr>
        <p:spPr>
          <a:xfrm>
            <a:off x="0" y="8842034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"/>
          </p:nvPr>
        </p:nvSpPr>
        <p:spPr>
          <a:xfrm>
            <a:off x="3995219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May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6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9" y="4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8B62F02-F2C2-4955-8B1D-12A06F4EBEEF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7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3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9" y="8842033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291C5DF-ECE0-4E45-83BA-2F4EE2D86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88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Sermon prepared for and preached at West Side on May 18, 2014 AM</a:t>
            </a:r>
          </a:p>
          <a:p>
            <a:r>
              <a:rPr lang="en-US" dirty="0" smtClean="0"/>
              <a:t>(Note:  For the first time using the Presenter View, with notes…)</a:t>
            </a:r>
          </a:p>
          <a:p>
            <a:endParaRPr lang="en-US" dirty="0" smtClean="0"/>
          </a:p>
          <a:p>
            <a:r>
              <a:rPr lang="en-US" dirty="0" smtClean="0"/>
              <a:t>Print Slides:  3-8</a:t>
            </a:r>
            <a:r>
              <a:rPr lang="en-US" baseline="0" dirty="0" smtClean="0"/>
              <a:t> for Handout…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00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3700" dirty="0"/>
              <a:t>To start, Read entire Psalm 20.</a:t>
            </a:r>
          </a:p>
          <a:p>
            <a:pPr algn="l"/>
            <a:endParaRPr lang="en-US" sz="3700" dirty="0"/>
          </a:p>
          <a:p>
            <a:pPr algn="l"/>
            <a:r>
              <a:rPr lang="en-US" sz="3700" dirty="0"/>
              <a:t>(context important, see quote)… taken from the Jamieson, </a:t>
            </a:r>
            <a:r>
              <a:rPr lang="en-US" sz="3700" dirty="0" err="1"/>
              <a:t>Fausset</a:t>
            </a:r>
            <a:r>
              <a:rPr lang="en-US" sz="3700" dirty="0"/>
              <a:t> and Brown Commentary</a:t>
            </a:r>
          </a:p>
          <a:p>
            <a:pPr algn="l"/>
            <a:endParaRPr lang="en-US" sz="3700" dirty="0"/>
          </a:p>
          <a:p>
            <a:pPr algn="l"/>
            <a:r>
              <a:rPr lang="en-US" sz="3700" b="1" dirty="0"/>
              <a:t>Let’s discuss the prayers offered on David’s behalf…</a:t>
            </a:r>
          </a:p>
          <a:p>
            <a:pPr marL="584359" indent="-584359">
              <a:buFont typeface="Arial" panose="020B0604020202020204" pitchFamily="34" charset="0"/>
              <a:buChar char="•"/>
            </a:pPr>
            <a:r>
              <a:rPr lang="en-US" sz="3700" dirty="0"/>
              <a:t>The five petitions mirror the petitions we can offer for each other</a:t>
            </a:r>
          </a:p>
          <a:p>
            <a:pPr marL="584359" indent="-584359">
              <a:buFont typeface="Arial" panose="020B0604020202020204" pitchFamily="34" charset="0"/>
              <a:buChar char="•"/>
            </a:pPr>
            <a:r>
              <a:rPr lang="en-US" sz="3700" dirty="0"/>
              <a:t>With God sure to hear and bless us!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9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500" dirty="0"/>
              <a:t>First Clause opens the calls for blessings to the King, during the “day of trouble”  (Verse 6, “Now I know that </a:t>
            </a:r>
            <a:r>
              <a:rPr lang="en-US" sz="2500" u="sng" dirty="0"/>
              <a:t>the </a:t>
            </a:r>
            <a:r>
              <a:rPr lang="en-US" sz="2500" u="sng" cap="small" dirty="0"/>
              <a:t>Lord</a:t>
            </a:r>
            <a:r>
              <a:rPr lang="en-US" sz="2500" u="sng" dirty="0"/>
              <a:t> saves His anointed</a:t>
            </a:r>
            <a:r>
              <a:rPr lang="en-US" sz="2500" dirty="0"/>
              <a:t>;</a:t>
            </a:r>
            <a:br>
              <a:rPr lang="en-US" sz="2500" dirty="0"/>
            </a:br>
            <a:r>
              <a:rPr lang="en-US" sz="2500" dirty="0"/>
              <a:t>He will answer him from His holy heaven With the saving strength of His right hand.”)</a:t>
            </a:r>
          </a:p>
          <a:p>
            <a:pPr algn="l"/>
            <a:endParaRPr lang="en-US" sz="2500" dirty="0"/>
          </a:p>
          <a:p>
            <a:pPr algn="l"/>
            <a:r>
              <a:rPr lang="en-US" sz="2500" dirty="0"/>
              <a:t>In the same way, God hears the prayers of Christians (</a:t>
            </a:r>
            <a:r>
              <a:rPr lang="en-US" b="1" u="sng" dirty="0" smtClean="0"/>
              <a:t>1 John 5:14-15</a:t>
            </a:r>
            <a:r>
              <a:rPr lang="en-US" sz="2500" dirty="0"/>
              <a:t>) READ</a:t>
            </a:r>
          </a:p>
          <a:p>
            <a:pPr algn="l"/>
            <a:endParaRPr lang="en-US" sz="2500" dirty="0"/>
          </a:p>
          <a:p>
            <a:pPr algn="l"/>
            <a:r>
              <a:rPr lang="en-US" sz="2500" dirty="0"/>
              <a:t>“Name of the God of Jacob” – the self-manifesting power and majesty of Jehovah!</a:t>
            </a:r>
          </a:p>
          <a:p>
            <a:pPr algn="l"/>
            <a:r>
              <a:rPr lang="en-US" sz="2500" dirty="0"/>
              <a:t>    **   DEFEND YOU!</a:t>
            </a:r>
          </a:p>
          <a:p>
            <a:pPr algn="l"/>
            <a:r>
              <a:rPr lang="en-US" sz="2500" dirty="0"/>
              <a:t>(Psalm 5:11-12), “But let all those rejoice who put their trust in You; Let them ever shout for joy, </a:t>
            </a:r>
            <a:r>
              <a:rPr lang="en-US" sz="2500" u="sng" dirty="0"/>
              <a:t>because You defend them</a:t>
            </a:r>
            <a:r>
              <a:rPr lang="en-US" sz="2500" dirty="0"/>
              <a:t>; Let those also who love Your name Be joyful in You. </a:t>
            </a:r>
            <a:r>
              <a:rPr lang="en-US" sz="2500" baseline="30000" dirty="0"/>
              <a:t>12 </a:t>
            </a:r>
            <a:r>
              <a:rPr lang="en-US" sz="2500" dirty="0"/>
              <a:t>For You, O </a:t>
            </a:r>
            <a:r>
              <a:rPr lang="en-US" sz="2500" cap="small" dirty="0"/>
              <a:t>Lord</a:t>
            </a:r>
            <a:r>
              <a:rPr lang="en-US" sz="2500" dirty="0"/>
              <a:t>, will bless the righteous; With favor </a:t>
            </a:r>
            <a:r>
              <a:rPr lang="en-US" sz="2500" u="sng" dirty="0"/>
              <a:t>You will surround him as </a:t>
            </a:r>
            <a:r>
              <a:rPr lang="en-US" sz="2500" i="1" u="sng" dirty="0"/>
              <a:t>with</a:t>
            </a:r>
            <a:r>
              <a:rPr lang="en-US" sz="2500" u="sng" dirty="0"/>
              <a:t> a shield</a:t>
            </a:r>
            <a:r>
              <a:rPr lang="en-US" sz="2500" dirty="0"/>
              <a:t>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Both the Sanctuary (tabernacle) and Zion (Holy City) represent the place where Jehovah resides.</a:t>
            </a:r>
          </a:p>
          <a:p>
            <a:pPr algn="l"/>
            <a:endParaRPr lang="en-US" sz="2500" dirty="0"/>
          </a:p>
          <a:p>
            <a:pPr algn="l"/>
            <a:r>
              <a:rPr lang="en-US" sz="2500" dirty="0"/>
              <a:t>“And there I will meet with you, and I will speak with you from above the mercy seat, from between the two cherubim which </a:t>
            </a:r>
            <a:r>
              <a:rPr lang="en-US" sz="2500" i="1" dirty="0"/>
              <a:t>are</a:t>
            </a:r>
            <a:r>
              <a:rPr lang="en-US" sz="2500" dirty="0"/>
              <a:t> on the ark of the Testimony” (</a:t>
            </a:r>
            <a:r>
              <a:rPr lang="en-US" sz="2500" b="1" u="sng" dirty="0"/>
              <a:t>Exodus 25:22</a:t>
            </a:r>
            <a:r>
              <a:rPr lang="en-US" sz="2500" dirty="0"/>
              <a:t>).</a:t>
            </a:r>
          </a:p>
          <a:p>
            <a:pPr algn="l"/>
            <a:endParaRPr lang="en-US" sz="2500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Assistance and Strength have their origin in the Lord!</a:t>
            </a:r>
          </a:p>
          <a:p>
            <a:r>
              <a:rPr lang="en-US" sz="2500" b="1" dirty="0"/>
              <a:t> </a:t>
            </a:r>
          </a:p>
          <a:p>
            <a:r>
              <a:rPr lang="en-US" sz="2500" dirty="0"/>
              <a:t>(</a:t>
            </a:r>
            <a:r>
              <a:rPr lang="en-US" sz="2500" b="1" u="sng" dirty="0"/>
              <a:t>Philippians 4:13</a:t>
            </a:r>
            <a:r>
              <a:rPr lang="en-US" sz="2500" dirty="0"/>
              <a:t>), </a:t>
            </a:r>
            <a:r>
              <a:rPr lang="en-US" sz="2500" i="1" dirty="0"/>
              <a:t>“I can do all things through Christ who strengthens me.”</a:t>
            </a:r>
          </a:p>
          <a:p>
            <a:pPr algn="l"/>
            <a:endParaRPr lang="en-US" sz="2500" dirty="0"/>
          </a:p>
          <a:p>
            <a:pPr algn="l"/>
            <a:r>
              <a:rPr lang="en-US" sz="2500" dirty="0"/>
              <a:t>Our confidence, (</a:t>
            </a:r>
            <a:r>
              <a:rPr lang="en-US" sz="2500" b="1" u="sng" dirty="0"/>
              <a:t>Romans 8:31-32</a:t>
            </a:r>
            <a:r>
              <a:rPr lang="en-US" sz="2500" dirty="0"/>
              <a:t>), </a:t>
            </a:r>
            <a:r>
              <a:rPr lang="en-US" sz="2500" i="1" dirty="0"/>
              <a:t>“What then shall we say to these things? If God is for us, who can be against us? </a:t>
            </a:r>
            <a:r>
              <a:rPr lang="en-US" sz="2500" i="1" baseline="30000" dirty="0"/>
              <a:t>32 </a:t>
            </a:r>
            <a:r>
              <a:rPr lang="en-US" sz="2500" i="1" dirty="0"/>
              <a:t>He who did not spare His own Son, but delivered Him up for us all, how shall He not with Him also freely give us all things?”</a:t>
            </a:r>
            <a:endParaRPr lang="en-US" sz="25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Offering: </a:t>
            </a:r>
            <a:r>
              <a:rPr lang="en-US" sz="2500" dirty="0"/>
              <a:t>(An </a:t>
            </a:r>
            <a:r>
              <a:rPr lang="en-US" sz="2500" dirty="0" err="1"/>
              <a:t>oblution</a:t>
            </a:r>
            <a:r>
              <a:rPr lang="en-US" sz="2500" dirty="0"/>
              <a:t>.  Those things offered to God in thanksgiving / as contrasted with blood sacrifices).</a:t>
            </a:r>
          </a:p>
          <a:p>
            <a:pPr algn="l"/>
            <a:endParaRPr lang="en-US" sz="2500" dirty="0"/>
          </a:p>
          <a:p>
            <a:pPr algn="l"/>
            <a:r>
              <a:rPr lang="en-US" sz="2500" dirty="0"/>
              <a:t>A Christian equivalent – 1</a:t>
            </a:r>
            <a:r>
              <a:rPr lang="en-US" sz="2500" baseline="30000" dirty="0"/>
              <a:t>st</a:t>
            </a:r>
            <a:r>
              <a:rPr lang="en-US" sz="2500" dirty="0"/>
              <a:t> day of the week giving </a:t>
            </a:r>
            <a:r>
              <a:rPr lang="en-US" sz="2500" b="1" dirty="0"/>
              <a:t>(</a:t>
            </a:r>
            <a:r>
              <a:rPr lang="en-US" sz="2500" b="1" u="sng" dirty="0"/>
              <a:t>2 Corinthians 9:6-7</a:t>
            </a:r>
            <a:r>
              <a:rPr lang="en-US" sz="2500" b="1" dirty="0"/>
              <a:t>) READ</a:t>
            </a:r>
          </a:p>
          <a:p>
            <a:pPr algn="l"/>
            <a:endParaRPr lang="en-US" sz="2500" b="1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Burnt Sacrifice: </a:t>
            </a:r>
            <a:r>
              <a:rPr lang="en-US" sz="2500" dirty="0"/>
              <a:t>(The blood sacrifices were offered as an acknowledgement of sin, in the hopes of securing God’s forgiveness)</a:t>
            </a:r>
          </a:p>
          <a:p>
            <a:pPr marL="350615" indent="-350615">
              <a:buFont typeface="Arial" panose="020B0604020202020204" pitchFamily="34" charset="0"/>
              <a:buChar char="•"/>
            </a:pPr>
            <a:endParaRPr lang="en-US" sz="2500" dirty="0"/>
          </a:p>
          <a:p>
            <a:r>
              <a:rPr lang="en-US" sz="2500" dirty="0"/>
              <a:t>The Christian equivalent – Jesus Christ, our blood sacrifice…</a:t>
            </a:r>
          </a:p>
          <a:p>
            <a:endParaRPr lang="en-US" sz="2500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Our worship is acceptable only if it is offered in spirit and truth…</a:t>
            </a:r>
          </a:p>
          <a:p>
            <a:pPr marL="350615" indent="-350615">
              <a:buFont typeface="Arial" panose="020B0604020202020204" pitchFamily="34" charset="0"/>
              <a:buChar char="•"/>
            </a:pPr>
            <a:endParaRPr lang="en-US" sz="2500" b="1" dirty="0"/>
          </a:p>
          <a:p>
            <a:r>
              <a:rPr lang="en-US" sz="2500" b="1" dirty="0"/>
              <a:t>(</a:t>
            </a:r>
            <a:r>
              <a:rPr lang="en-US" sz="2500" b="1" u="sng" dirty="0"/>
              <a:t>John 4:24</a:t>
            </a:r>
            <a:r>
              <a:rPr lang="en-US" sz="2500" b="1" dirty="0"/>
              <a:t>), </a:t>
            </a:r>
            <a:r>
              <a:rPr lang="en-US" sz="2500" i="1" dirty="0"/>
              <a:t>“God is Spirit, and those who worship Him must worship in spirit and truth.”</a:t>
            </a:r>
            <a:endParaRPr lang="en-US" sz="25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9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500" dirty="0"/>
              <a:t>This needs to be understood in the context of the danger </a:t>
            </a:r>
            <a:r>
              <a:rPr lang="en-US" sz="2500" b="1" dirty="0"/>
              <a:t>(“</a:t>
            </a:r>
            <a:r>
              <a:rPr lang="en-US" sz="2500" b="1" i="1" dirty="0"/>
              <a:t>day of trouble</a:t>
            </a:r>
            <a:r>
              <a:rPr lang="en-US" sz="2500" b="1" dirty="0"/>
              <a:t>”, vs. 1).  </a:t>
            </a:r>
            <a:r>
              <a:rPr lang="en-US" sz="2500" dirty="0"/>
              <a:t>Military campaigns to deliver the King and Israel from danger…</a:t>
            </a:r>
          </a:p>
          <a:p>
            <a:pPr algn="l"/>
            <a:endParaRPr lang="en-US" sz="2500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There is the indication of faith  </a:t>
            </a:r>
            <a:r>
              <a:rPr lang="en-US" sz="2500" i="1" dirty="0"/>
              <a:t>“We will rejoice”</a:t>
            </a:r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There is the acknowledgment that victory is dependent upon God! </a:t>
            </a:r>
            <a:r>
              <a:rPr lang="en-US" sz="2500" dirty="0"/>
              <a:t>(ex: Jericho VS Ai), Joshua 6 &amp; 7</a:t>
            </a:r>
          </a:p>
          <a:p>
            <a:pPr marL="350615" indent="-350615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b="1" dirty="0"/>
              <a:t>God Will grant the petitions we offer in accord with His will.  </a:t>
            </a:r>
            <a:r>
              <a:rPr lang="en-US" sz="2500" dirty="0"/>
              <a:t>(James 5:16</a:t>
            </a:r>
            <a:r>
              <a:rPr lang="en-US" sz="2500" i="1" dirty="0"/>
              <a:t>), “Confess your trespasses to one another, and pray for one another, that you may be healed. The effective, fervent prayer of a righteous man avails much.”</a:t>
            </a:r>
            <a:endParaRPr lang="en-US" sz="2500" dirty="0"/>
          </a:p>
          <a:p>
            <a:pPr marL="350615" indent="-350615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sz="2500" dirty="0"/>
              <a:t>We should pray for all! </a:t>
            </a:r>
            <a:r>
              <a:rPr lang="en-US" sz="2500" b="1" dirty="0"/>
              <a:t>(</a:t>
            </a:r>
            <a:r>
              <a:rPr lang="en-US" sz="2500" b="1" u="sng" dirty="0"/>
              <a:t>1 Timothy 2:1-4</a:t>
            </a:r>
            <a:r>
              <a:rPr lang="en-US" sz="2500" b="1" dirty="0"/>
              <a:t>) READ</a:t>
            </a:r>
            <a:endParaRPr lang="en-US" sz="25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9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2500" dirty="0"/>
              <a:t>Literally:  Jehovah, Save!</a:t>
            </a:r>
          </a:p>
          <a:p>
            <a:pPr algn="l"/>
            <a:endParaRPr lang="en-US" sz="2500" dirty="0"/>
          </a:p>
          <a:p>
            <a:pPr algn="l"/>
            <a:r>
              <a:rPr lang="en-US" sz="2500" b="1" dirty="0"/>
              <a:t>(ESV)</a:t>
            </a:r>
            <a:r>
              <a:rPr lang="en-US" sz="2500" b="1" i="1" dirty="0"/>
              <a:t> </a:t>
            </a:r>
            <a:r>
              <a:rPr lang="en-US" sz="2500" i="1" dirty="0"/>
              <a:t>“</a:t>
            </a:r>
            <a:r>
              <a:rPr lang="en-US" i="1" dirty="0"/>
              <a:t>O LORD, save the king! May he answer us when we call. “</a:t>
            </a:r>
          </a:p>
          <a:p>
            <a:pPr algn="l"/>
            <a:endParaRPr lang="en-US" dirty="0"/>
          </a:p>
          <a:p>
            <a:pPr marL="350615" indent="-350615">
              <a:buFont typeface="Arial" panose="020B0604020202020204" pitchFamily="34" charset="0"/>
              <a:buChar char="•"/>
            </a:pPr>
            <a:r>
              <a:rPr lang="en-US" dirty="0"/>
              <a:t>Similarly, we pray for our leaders.  The protection of righteous leaders is beneficial to us as well.</a:t>
            </a:r>
          </a:p>
          <a:p>
            <a:pPr marL="350615" indent="-350615">
              <a:buFont typeface="Arial" panose="020B0604020202020204" pitchFamily="34" charset="0"/>
              <a:buChar char="•"/>
            </a:pPr>
            <a:endParaRPr lang="en-US" sz="2500" dirty="0"/>
          </a:p>
          <a:p>
            <a:r>
              <a:rPr lang="en-US" sz="2500" dirty="0"/>
              <a:t>(</a:t>
            </a:r>
            <a:r>
              <a:rPr lang="en-US" sz="2500" b="1" u="sng" dirty="0"/>
              <a:t>1 Timothy 2:1-2</a:t>
            </a:r>
            <a:r>
              <a:rPr lang="en-US" sz="2500" dirty="0"/>
              <a:t>), </a:t>
            </a:r>
            <a:r>
              <a:rPr lang="en-US" sz="2500" i="1" dirty="0"/>
              <a:t>“Therefore I exhort first of all that supplications, prayers, intercessions, and giving of thanks be made for all men, </a:t>
            </a:r>
            <a:r>
              <a:rPr lang="en-US" sz="2500" i="1" baseline="30000" dirty="0"/>
              <a:t>2 </a:t>
            </a:r>
            <a:r>
              <a:rPr lang="en-US" sz="2500" i="1" dirty="0"/>
              <a:t>for kings and all who are in authority, </a:t>
            </a:r>
            <a:r>
              <a:rPr lang="en-US" sz="2500" i="1" u="sng" dirty="0"/>
              <a:t>that we may lead a quiet and peaceable life in all godliness and reverence</a:t>
            </a:r>
            <a:r>
              <a:rPr lang="en-US" sz="2500" i="1" dirty="0"/>
              <a:t>.”</a:t>
            </a:r>
            <a:endParaRPr lang="en-US" sz="25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79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(6) </a:t>
            </a:r>
            <a:r>
              <a:rPr lang="en-US" i="1" dirty="0" smtClean="0"/>
              <a:t>“Now </a:t>
            </a:r>
            <a:r>
              <a:rPr lang="en-US" b="1" i="1" u="sng" dirty="0" smtClean="0"/>
              <a:t>I know that the </a:t>
            </a:r>
            <a:r>
              <a:rPr lang="en-US" b="1" i="1" u="sng" cap="small" dirty="0" smtClean="0">
                <a:effectLst/>
              </a:rPr>
              <a:t>Lord</a:t>
            </a:r>
            <a:r>
              <a:rPr lang="en-US" b="1" i="1" u="sng" dirty="0" smtClean="0"/>
              <a:t> saves </a:t>
            </a:r>
            <a:r>
              <a:rPr lang="en-US" i="1" dirty="0" smtClean="0"/>
              <a:t>His anointed; He will answer him from His holy heaven With the saving strength of His right hand.”</a:t>
            </a:r>
          </a:p>
          <a:p>
            <a:endParaRPr lang="en-US" dirty="0" smtClean="0"/>
          </a:p>
          <a:p>
            <a:pPr defTabSz="934974"/>
            <a:r>
              <a:rPr lang="en-US" dirty="0" smtClean="0"/>
              <a:t>(6) </a:t>
            </a:r>
            <a:r>
              <a:rPr lang="en-US" i="1" dirty="0" smtClean="0"/>
              <a:t>“Now I know that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saves His anointed; </a:t>
            </a:r>
            <a:r>
              <a:rPr lang="en-US" b="1" i="1" u="sng" dirty="0" smtClean="0"/>
              <a:t>He will answer </a:t>
            </a:r>
            <a:r>
              <a:rPr lang="en-US" i="1" dirty="0" smtClean="0"/>
              <a:t>him from His holy heaven </a:t>
            </a:r>
            <a:r>
              <a:rPr lang="en-US" b="1" i="1" u="sng" dirty="0" smtClean="0"/>
              <a:t>With the saving strength of His right hand</a:t>
            </a:r>
            <a:r>
              <a:rPr lang="en-US" i="1" dirty="0" smtClean="0"/>
              <a:t>.”</a:t>
            </a:r>
          </a:p>
          <a:p>
            <a:pPr defTabSz="934974"/>
            <a:endParaRPr lang="en-US" dirty="0" smtClean="0"/>
          </a:p>
          <a:p>
            <a:pPr defTabSz="934974"/>
            <a:r>
              <a:rPr lang="en-US" dirty="0" smtClean="0"/>
              <a:t>(7-8)</a:t>
            </a:r>
            <a:r>
              <a:rPr lang="en-US" baseline="0" dirty="0" smtClean="0"/>
              <a:t> </a:t>
            </a:r>
            <a:r>
              <a:rPr lang="en-US" i="1" baseline="0" dirty="0" smtClean="0"/>
              <a:t>“</a:t>
            </a:r>
            <a:r>
              <a:rPr lang="en-US" b="1" i="1" u="sng" dirty="0" smtClean="0"/>
              <a:t>Some trust in chariots, and some in horses</a:t>
            </a:r>
            <a:r>
              <a:rPr lang="en-US" i="1" dirty="0" smtClean="0"/>
              <a:t>; But we will remember the name of the </a:t>
            </a:r>
            <a:r>
              <a:rPr lang="en-US" i="1" cap="small" dirty="0" smtClean="0">
                <a:effectLst/>
              </a:rPr>
              <a:t>Lord</a:t>
            </a:r>
            <a:r>
              <a:rPr lang="en-US" i="1" dirty="0" smtClean="0"/>
              <a:t> our God. </a:t>
            </a:r>
            <a:r>
              <a:rPr lang="en-US" i="1" baseline="30000" dirty="0" smtClean="0"/>
              <a:t>8 </a:t>
            </a:r>
            <a:r>
              <a:rPr lang="en-US" b="1" i="1" u="sng" dirty="0" smtClean="0"/>
              <a:t>They have bowed down and fallen</a:t>
            </a:r>
            <a:r>
              <a:rPr lang="en-US" i="1" dirty="0" smtClean="0"/>
              <a:t>;</a:t>
            </a:r>
            <a:br>
              <a:rPr lang="en-US" i="1" dirty="0" smtClean="0"/>
            </a:br>
            <a:r>
              <a:rPr lang="en-US" i="1" dirty="0" smtClean="0"/>
              <a:t>But we have risen and stand upright.”</a:t>
            </a:r>
          </a:p>
          <a:p>
            <a:pPr defTabSz="934974"/>
            <a:endParaRPr lang="en-US" dirty="0" smtClean="0"/>
          </a:p>
          <a:p>
            <a:pPr defTabSz="934974"/>
            <a:r>
              <a:rPr lang="en-US" dirty="0" smtClean="0"/>
              <a:t>(7-8)</a:t>
            </a:r>
            <a:r>
              <a:rPr lang="en-US" baseline="0" dirty="0" smtClean="0"/>
              <a:t> </a:t>
            </a:r>
            <a:r>
              <a:rPr lang="en-US" i="1" baseline="0" dirty="0" smtClean="0"/>
              <a:t>“</a:t>
            </a:r>
            <a:r>
              <a:rPr lang="en-US" i="1" dirty="0" smtClean="0"/>
              <a:t>Some trust in chariots, and some in horses; </a:t>
            </a:r>
            <a:r>
              <a:rPr lang="en-US" b="1" i="1" u="sng" dirty="0" smtClean="0"/>
              <a:t>But we will remember the name of the </a:t>
            </a:r>
            <a:r>
              <a:rPr lang="en-US" b="1" i="1" u="sng" cap="small" dirty="0" smtClean="0">
                <a:effectLst/>
              </a:rPr>
              <a:t>Lord</a:t>
            </a:r>
            <a:r>
              <a:rPr lang="en-US" b="1" i="1" u="sng" dirty="0" smtClean="0"/>
              <a:t> our God</a:t>
            </a:r>
            <a:r>
              <a:rPr lang="en-US" i="1" dirty="0" smtClean="0"/>
              <a:t>. </a:t>
            </a:r>
            <a:r>
              <a:rPr lang="en-US" i="1" baseline="30000" dirty="0" smtClean="0"/>
              <a:t>8 </a:t>
            </a:r>
            <a:r>
              <a:rPr lang="en-US" i="1" dirty="0" smtClean="0"/>
              <a:t>They have bowed down and fallen;</a:t>
            </a:r>
            <a:br>
              <a:rPr lang="en-US" i="1" dirty="0" smtClean="0"/>
            </a:br>
            <a:r>
              <a:rPr lang="en-US" b="1" i="1" u="sng" dirty="0" smtClean="0"/>
              <a:t>But we have risen and stand upright</a:t>
            </a:r>
            <a:r>
              <a:rPr lang="en-US" i="1" dirty="0" smtClean="0"/>
              <a:t>.”</a:t>
            </a:r>
          </a:p>
          <a:p>
            <a:pPr defTabSz="934974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110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C5DF-ECE0-4E45-83BA-2F4EE2D860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0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10DD1CD-A47C-4091-9A35-A6A90DD16369}" type="datetimeFigureOut">
              <a:rPr lang="en-US" smtClean="0"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EC5BE296-3E7E-4DDF-9DEA-81F1570E971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b="1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Psalm  20</a:t>
            </a:r>
            <a:endParaRPr lang="en-US" sz="6000" b="1" dirty="0">
              <a:solidFill>
                <a:schemeClr val="bg1"/>
              </a:solidFill>
              <a:latin typeface="Harrington" panose="04040505050A0202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1676400"/>
          </a:xfrm>
        </p:spPr>
        <p:txBody>
          <a:bodyPr anchor="ctr">
            <a:prstTxWarp prst="textTriangle">
              <a:avLst>
                <a:gd name="adj" fmla="val 22781"/>
              </a:avLst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May the Lord Bless You</a:t>
            </a:r>
            <a:endParaRPr lang="en-US" sz="60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5303" y="3759289"/>
            <a:ext cx="8534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 algn="just"/>
            <a:r>
              <a:rPr lang="en-US" sz="2600" dirty="0" smtClean="0">
                <a:latin typeface="Calibri" panose="020F0502020204030204" pitchFamily="34" charset="0"/>
              </a:rPr>
              <a:t>“David </a:t>
            </a:r>
            <a:r>
              <a:rPr lang="en-US" sz="2600" dirty="0">
                <a:latin typeface="Calibri" panose="020F0502020204030204" pitchFamily="34" charset="0"/>
              </a:rPr>
              <a:t>probably composed this Psalm to express the prayers of the pious for his </a:t>
            </a:r>
            <a:r>
              <a:rPr lang="en-US" sz="2600" dirty="0" smtClean="0">
                <a:latin typeface="Calibri" panose="020F0502020204030204" pitchFamily="34" charset="0"/>
              </a:rPr>
              <a:t>success [as the anointed King of Israel] … Like </a:t>
            </a:r>
            <a:r>
              <a:rPr lang="en-US" sz="2600" dirty="0">
                <a:latin typeface="Calibri" panose="020F0502020204030204" pitchFamily="34" charset="0"/>
              </a:rPr>
              <a:t>other compositions of which David in such relations is the subject, its sentiments have a permanent value - the prosperity of Christ’s kingdom being involved, as well as typified, in that of Israel and its king</a:t>
            </a:r>
            <a:r>
              <a:rPr lang="en-US" sz="2600" dirty="0" smtClean="0">
                <a:latin typeface="Calibri" panose="020F0502020204030204" pitchFamily="34" charset="0"/>
              </a:rPr>
              <a:t>.” (JFB)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98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Verse 1</a:t>
            </a:r>
            <a:r>
              <a:rPr lang="en-US" sz="6000" b="1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 </a:t>
            </a:r>
            <a:r>
              <a:rPr lang="en-US" sz="6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endParaRPr 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2057400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May the Lord</a:t>
            </a: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Protect &amp; Defend You</a:t>
            </a:r>
            <a:endParaRPr lang="en-US" sz="66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399" y="3942169"/>
            <a:ext cx="8001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 algn="just"/>
            <a:r>
              <a:rPr lang="en-US" sz="3600" dirty="0" smtClean="0">
                <a:latin typeface="Calibri" panose="020F0502020204030204" pitchFamily="34" charset="0"/>
              </a:rPr>
              <a:t>“May the Lord answer you in the day of trouble; May the name of the God of Jacob defend you.”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Verse 2</a:t>
            </a:r>
            <a:r>
              <a:rPr lang="en-US" sz="6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057400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May the Lord</a:t>
            </a: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Help &amp; Strengthen You</a:t>
            </a:r>
            <a:endParaRPr lang="en-US" sz="66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9" y="3942169"/>
            <a:ext cx="7924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92100" algn="just"/>
            <a:r>
              <a:rPr lang="en-US" sz="3600" dirty="0">
                <a:latin typeface="Calibri" panose="020F0502020204030204" pitchFamily="34" charset="0"/>
              </a:rPr>
              <a:t>“May He send you help from the sanctuary</a:t>
            </a:r>
            <a:r>
              <a:rPr lang="en-US" sz="3600" dirty="0" smtClean="0">
                <a:latin typeface="Calibri" panose="020F0502020204030204" pitchFamily="34" charset="0"/>
              </a:rPr>
              <a:t>, And </a:t>
            </a:r>
            <a:r>
              <a:rPr lang="en-US" sz="3600" dirty="0">
                <a:latin typeface="Calibri" panose="020F0502020204030204" pitchFamily="34" charset="0"/>
              </a:rPr>
              <a:t>strengthen you out of </a:t>
            </a:r>
            <a:r>
              <a:rPr lang="en-US" sz="3600" dirty="0" smtClean="0">
                <a:latin typeface="Calibri" panose="020F0502020204030204" pitchFamily="34" charset="0"/>
              </a:rPr>
              <a:t>Zion.”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Verse 3</a:t>
            </a:r>
            <a:r>
              <a:rPr lang="en-US" sz="6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  </a:t>
            </a:r>
            <a:endParaRPr 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2057400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May the Lord</a:t>
            </a: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Accept Your Worship</a:t>
            </a:r>
            <a:endParaRPr lang="en-US" sz="66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942169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 algn="just"/>
            <a:r>
              <a:rPr lang="en-US" sz="3600" dirty="0">
                <a:latin typeface="Calibri" panose="020F0502020204030204" pitchFamily="34" charset="0"/>
              </a:rPr>
              <a:t>“May He remember all your offerings</a:t>
            </a:r>
            <a:r>
              <a:rPr lang="en-US" sz="3600" dirty="0" smtClean="0">
                <a:latin typeface="Calibri" panose="020F0502020204030204" pitchFamily="34" charset="0"/>
              </a:rPr>
              <a:t>, And </a:t>
            </a:r>
            <a:r>
              <a:rPr lang="en-US" sz="3600" dirty="0">
                <a:latin typeface="Calibri" panose="020F0502020204030204" pitchFamily="34" charset="0"/>
              </a:rPr>
              <a:t>accept your burnt </a:t>
            </a:r>
            <a:r>
              <a:rPr lang="en-US" sz="3600" dirty="0" smtClean="0">
                <a:latin typeface="Calibri" panose="020F0502020204030204" pitchFamily="34" charset="0"/>
              </a:rPr>
              <a:t>sacrifice.”</a:t>
            </a:r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7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Verses 4-5</a:t>
            </a:r>
            <a:endParaRPr 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2057400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May the Lord</a:t>
            </a: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Answer Your Prayers</a:t>
            </a:r>
            <a:endParaRPr lang="en-US" sz="66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3850729"/>
            <a:ext cx="8381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 algn="just"/>
            <a:r>
              <a:rPr lang="en-US" sz="3200" dirty="0">
                <a:latin typeface="Calibri" panose="020F0502020204030204" pitchFamily="34" charset="0"/>
              </a:rPr>
              <a:t>“May He grant you </a:t>
            </a:r>
            <a:r>
              <a:rPr lang="en-US" sz="3200" u="sng" dirty="0">
                <a:latin typeface="Calibri" panose="020F0502020204030204" pitchFamily="34" charset="0"/>
              </a:rPr>
              <a:t>according to your heart’s desire</a:t>
            </a:r>
            <a:r>
              <a:rPr lang="en-US" sz="3200" dirty="0" smtClean="0">
                <a:latin typeface="Calibri" panose="020F0502020204030204" pitchFamily="34" charset="0"/>
              </a:rPr>
              <a:t>, And </a:t>
            </a:r>
            <a:r>
              <a:rPr lang="en-US" sz="3200" dirty="0">
                <a:latin typeface="Calibri" panose="020F0502020204030204" pitchFamily="34" charset="0"/>
              </a:rPr>
              <a:t>fulfill all </a:t>
            </a:r>
            <a:r>
              <a:rPr lang="en-US" sz="3200" u="sng" dirty="0">
                <a:latin typeface="Calibri" panose="020F0502020204030204" pitchFamily="34" charset="0"/>
              </a:rPr>
              <a:t>your purpose</a:t>
            </a:r>
            <a:r>
              <a:rPr lang="en-US" sz="3200" dirty="0" smtClean="0">
                <a:latin typeface="Calibri" panose="020F0502020204030204" pitchFamily="34" charset="0"/>
              </a:rPr>
              <a:t>. </a:t>
            </a:r>
            <a:r>
              <a:rPr lang="en-US" sz="3200" baseline="30000" dirty="0" smtClean="0">
                <a:latin typeface="Calibri" panose="020F0502020204030204" pitchFamily="34" charset="0"/>
              </a:rPr>
              <a:t>5</a:t>
            </a:r>
            <a:r>
              <a:rPr lang="en-US" sz="3200" dirty="0" smtClean="0">
                <a:latin typeface="Calibri" panose="020F0502020204030204" pitchFamily="34" charset="0"/>
              </a:rPr>
              <a:t> </a:t>
            </a:r>
            <a:r>
              <a:rPr lang="en-US" sz="3200" dirty="0">
                <a:latin typeface="Calibri" panose="020F0502020204030204" pitchFamily="34" charset="0"/>
              </a:rPr>
              <a:t>We will rejoice in your salvation</a:t>
            </a:r>
            <a:r>
              <a:rPr lang="en-US" sz="3200" dirty="0" smtClean="0">
                <a:latin typeface="Calibri" panose="020F0502020204030204" pitchFamily="34" charset="0"/>
              </a:rPr>
              <a:t>, And </a:t>
            </a:r>
            <a:r>
              <a:rPr lang="en-US" sz="3200" dirty="0">
                <a:latin typeface="Calibri" panose="020F0502020204030204" pitchFamily="34" charset="0"/>
              </a:rPr>
              <a:t>in the name of our God we will set up our banners</a:t>
            </a:r>
            <a:r>
              <a:rPr lang="en-US" sz="3200" dirty="0" smtClean="0">
                <a:latin typeface="Calibri" panose="020F0502020204030204" pitchFamily="34" charset="0"/>
              </a:rPr>
              <a:t>! May </a:t>
            </a:r>
            <a:r>
              <a:rPr lang="en-US" sz="3200" dirty="0">
                <a:latin typeface="Calibri" panose="020F0502020204030204" pitchFamily="34" charset="0"/>
              </a:rPr>
              <a:t>the Lord fulfill all </a:t>
            </a:r>
            <a:r>
              <a:rPr lang="en-US" sz="3200" u="sng" dirty="0">
                <a:latin typeface="Calibri" panose="020F0502020204030204" pitchFamily="34" charset="0"/>
              </a:rPr>
              <a:t>your petitions</a:t>
            </a:r>
            <a:r>
              <a:rPr lang="en-US" sz="3200" dirty="0">
                <a:latin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397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Verse 9</a:t>
            </a:r>
            <a:endParaRPr lang="en-US" sz="6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2057400"/>
          </a:xfrm>
        </p:spPr>
        <p:txBody>
          <a:bodyPr anchor="ctr"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May the Lord</a:t>
            </a: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sz="66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Save You</a:t>
            </a:r>
            <a:endParaRPr lang="en-US" sz="66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599" y="3942169"/>
            <a:ext cx="7924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 algn="just"/>
            <a:r>
              <a:rPr lang="en-US" sz="3600" dirty="0">
                <a:latin typeface="Calibri" panose="020F0502020204030204" pitchFamily="34" charset="0"/>
              </a:rPr>
              <a:t>“Save, Lord</a:t>
            </a:r>
            <a:r>
              <a:rPr lang="en-US" sz="3600" dirty="0" smtClean="0">
                <a:latin typeface="Calibri" panose="020F0502020204030204" pitchFamily="34" charset="0"/>
              </a:rPr>
              <a:t>!  May </a:t>
            </a:r>
            <a:r>
              <a:rPr lang="en-US" sz="3600" dirty="0">
                <a:latin typeface="Calibri" panose="020F0502020204030204" pitchFamily="34" charset="0"/>
              </a:rPr>
              <a:t>the King answer us when we call.”</a:t>
            </a:r>
          </a:p>
        </p:txBody>
      </p:sp>
    </p:spTree>
    <p:extLst>
      <p:ext uri="{BB962C8B-B14F-4D97-AF65-F5344CB8AC3E}">
        <p14:creationId xmlns:p14="http://schemas.microsoft.com/office/powerpoint/2010/main" val="18397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Our faith is unflagging (6)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His response is assured (6)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Those who trust in the power of man will be disappointed (7-8)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Calibri" panose="020F0502020204030204" pitchFamily="34" charset="0"/>
              </a:rPr>
              <a:t>Those who trust in the power of God will be victorious (7-8)</a:t>
            </a:r>
            <a:endParaRPr lang="en-US" sz="4400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219200"/>
          </a:xfrm>
        </p:spPr>
        <p:txBody>
          <a:bodyPr>
            <a:normAutofit/>
          </a:bodyPr>
          <a:lstStyle/>
          <a:p>
            <a:r>
              <a:rPr lang="en-US" sz="6000" b="0" cap="none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He, May, Can &amp; Will</a:t>
            </a:r>
            <a:endParaRPr lang="en-US" sz="6000" b="0" cap="none" dirty="0">
              <a:solidFill>
                <a:schemeClr val="bg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5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2362200"/>
            <a:ext cx="4013200" cy="1111885"/>
          </a:xfrm>
        </p:spPr>
        <p:txBody>
          <a:bodyPr anchor="ctr"/>
          <a:lstStyle/>
          <a:p>
            <a:r>
              <a:rPr lang="en-US" sz="6000" b="1" dirty="0" smtClean="0">
                <a:solidFill>
                  <a:schemeClr val="bg1"/>
                </a:solidFill>
                <a:latin typeface="Harrington" panose="04040505050A02020702" pitchFamily="82" charset="0"/>
              </a:rPr>
              <a:t>Psalm  20</a:t>
            </a:r>
            <a:endParaRPr lang="en-US" sz="6000" b="1" dirty="0">
              <a:solidFill>
                <a:schemeClr val="bg1"/>
              </a:solidFill>
              <a:latin typeface="Harrington" panose="04040505050A02020702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5266"/>
            <a:ext cx="5334000" cy="1219200"/>
          </a:xfrm>
        </p:spPr>
        <p:txBody>
          <a:bodyPr anchor="ctr">
            <a:prstTxWarp prst="textTriangle">
              <a:avLst>
                <a:gd name="adj" fmla="val 22781"/>
              </a:avLst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6000" cap="none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Conclusion</a:t>
            </a:r>
            <a:endParaRPr lang="en-US" sz="6000" cap="none" dirty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603175"/>
            <a:ext cx="7696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80988" algn="just"/>
            <a:r>
              <a:rPr lang="en-US" sz="3000" dirty="0" smtClean="0">
                <a:latin typeface="Calibri" panose="020F0502020204030204" pitchFamily="34" charset="0"/>
              </a:rPr>
              <a:t>The Psalm - its requests for blessings - takes the form of a prayer, because only God is able to grant them.</a:t>
            </a:r>
          </a:p>
          <a:p>
            <a:pPr indent="280988" algn="just"/>
            <a:endParaRPr lang="en-US" sz="400" dirty="0">
              <a:latin typeface="Calibri" panose="020F0502020204030204" pitchFamily="34" charset="0"/>
            </a:endParaRPr>
          </a:p>
          <a:p>
            <a:pPr indent="280988" algn="just"/>
            <a:r>
              <a:rPr lang="en-US" sz="3000" dirty="0" smtClean="0">
                <a:latin typeface="Calibri" panose="020F0502020204030204" pitchFamily="34" charset="0"/>
              </a:rPr>
              <a:t>So, Psalm 20 is a wonderful expression of confidence in the Almighty God of Heaven… The same God we serve!</a:t>
            </a:r>
            <a:endParaRPr lang="en-US" sz="3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9320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474</TotalTime>
  <Words>957</Words>
  <Application>Microsoft Office PowerPoint</Application>
  <PresentationFormat>On-screen Show 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Garamond</vt:lpstr>
      <vt:lpstr>Harrington</vt:lpstr>
      <vt:lpstr>Tahoma</vt:lpstr>
      <vt:lpstr>Tunga</vt:lpstr>
      <vt:lpstr>BlackTie</vt:lpstr>
      <vt:lpstr>PowerPoint Presentation</vt:lpstr>
      <vt:lpstr>May the Lord Bless You</vt:lpstr>
      <vt:lpstr>May the Lord Protect &amp; Defend You</vt:lpstr>
      <vt:lpstr>May the Lord Help &amp; Strengthen You</vt:lpstr>
      <vt:lpstr>May the Lord Accept Your Worship</vt:lpstr>
      <vt:lpstr>May the Lord Answer Your Prayers</vt:lpstr>
      <vt:lpstr>May the Lord Save You</vt:lpstr>
      <vt:lpstr>He, May, Can &amp; Will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the Lord Bless You</dc:title>
  <dc:creator>Stan Cox</dc:creator>
  <cp:keywords>Prayer,Blessings,God,Psalms</cp:keywords>
  <cp:lastModifiedBy>Stan Cox</cp:lastModifiedBy>
  <cp:revision>29</cp:revision>
  <cp:lastPrinted>2014-05-17T04:46:05Z</cp:lastPrinted>
  <dcterms:created xsi:type="dcterms:W3CDTF">2014-05-16T02:39:45Z</dcterms:created>
  <dcterms:modified xsi:type="dcterms:W3CDTF">2014-05-17T04:52:45Z</dcterms:modified>
  <cp:category>Prayer,Blessings,God</cp:category>
</cp:coreProperties>
</file>