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8" r:id="rId3"/>
    <p:sldId id="259" r:id="rId4"/>
    <p:sldId id="260" r:id="rId5"/>
  </p:sldIdLst>
  <p:sldSz cx="12192000" cy="6858000"/>
  <p:notesSz cx="7010400" cy="9296400"/>
  <p:embeddedFontLst>
    <p:embeddedFont>
      <p:font typeface="Bebas Neue" panose="020B0606020202050201" pitchFamily="34" charset="0"/>
      <p:regular r:id="rId8"/>
    </p:embeddedFont>
    <p:embeddedFont>
      <p:font typeface="Bubblegum Sans" panose="02000506000000020004"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Open Sans" panose="020B0606030504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E35DA-8764-4EFF-A0C4-10C79E92B6CB}" v="2" dt="2021-07-03T23:25:11.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533" autoAdjust="0"/>
  </p:normalViewPr>
  <p:slideViewPr>
    <p:cSldViewPr snapToGrid="0">
      <p:cViewPr varScale="1">
        <p:scale>
          <a:sx n="45" d="100"/>
          <a:sy n="45" d="100"/>
        </p:scale>
        <p:origin x="2054" y="34"/>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7BE35DA-8764-4EFF-A0C4-10C79E92B6CB}"/>
    <pc:docChg chg="addSld delSld modSld modNotesMaster modHandout">
      <pc:chgData name="Stan Cox" userId="9376f276357bfffd" providerId="LiveId" clId="{97BE35DA-8764-4EFF-A0C4-10C79E92B6CB}" dt="2021-07-04T00:06:56.388" v="3" actId="47"/>
      <pc:docMkLst>
        <pc:docMk/>
      </pc:docMkLst>
      <pc:sldChg chg="new del setBg">
        <pc:chgData name="Stan Cox" userId="9376f276357bfffd" providerId="LiveId" clId="{97BE35DA-8764-4EFF-A0C4-10C79E92B6CB}" dt="2021-07-04T00:06:56.388" v="3" actId="47"/>
        <pc:sldMkLst>
          <pc:docMk/>
          <pc:sldMk cId="3479993621" sldId="261"/>
        </pc:sldMkLst>
      </pc:sldChg>
    </pc:docChg>
  </pc:docChgLst>
  <pc:docChgLst>
    <pc:chgData name="Stan Cox" userId="9376f276357bfffd" providerId="LiveId" clId="{89B90DDC-2C97-4D2E-8EFF-2B3C1549AEFB}"/>
    <pc:docChg chg="undo custSel addSld delSld modSld modHandout">
      <pc:chgData name="Stan Cox" userId="9376f276357bfffd" providerId="LiveId" clId="{89B90DDC-2C97-4D2E-8EFF-2B3C1549AEFB}" dt="2021-07-01T22:03:47.649" v="9359" actId="20577"/>
      <pc:docMkLst>
        <pc:docMk/>
      </pc:docMkLst>
      <pc:sldChg chg="modSp mod modTransition modNotesTx">
        <pc:chgData name="Stan Cox" userId="9376f276357bfffd" providerId="LiveId" clId="{89B90DDC-2C97-4D2E-8EFF-2B3C1549AEFB}" dt="2021-07-01T19:37:56.747" v="2716" actId="20577"/>
        <pc:sldMkLst>
          <pc:docMk/>
          <pc:sldMk cId="1372524356" sldId="256"/>
        </pc:sldMkLst>
        <pc:spChg chg="mod">
          <ac:chgData name="Stan Cox" userId="9376f276357bfffd" providerId="LiveId" clId="{89B90DDC-2C97-4D2E-8EFF-2B3C1549AEFB}" dt="2021-06-30T21:07:09.122" v="263" actId="1038"/>
          <ac:spMkLst>
            <pc:docMk/>
            <pc:sldMk cId="1372524356" sldId="256"/>
            <ac:spMk id="2" creationId="{80A55F6C-DBE2-46E3-BB7F-0E4DAFDDE245}"/>
          </ac:spMkLst>
        </pc:spChg>
        <pc:spChg chg="mod">
          <ac:chgData name="Stan Cox" userId="9376f276357bfffd" providerId="LiveId" clId="{89B90DDC-2C97-4D2E-8EFF-2B3C1549AEFB}" dt="2021-07-01T19:37:21.706" v="2578" actId="20577"/>
          <ac:spMkLst>
            <pc:docMk/>
            <pc:sldMk cId="1372524356" sldId="256"/>
            <ac:spMk id="3" creationId="{C0FC3C64-D7B4-4F20-84C2-0DE4498DC333}"/>
          </ac:spMkLst>
        </pc:spChg>
        <pc:picChg chg="mod">
          <ac:chgData name="Stan Cox" userId="9376f276357bfffd" providerId="LiveId" clId="{89B90DDC-2C97-4D2E-8EFF-2B3C1549AEFB}" dt="2021-06-30T21:07:17.321" v="274" actId="14100"/>
          <ac:picMkLst>
            <pc:docMk/>
            <pc:sldMk cId="1372524356" sldId="256"/>
            <ac:picMk id="9" creationId="{E75653A8-36E2-4F47-BDC3-73273D9D5B3F}"/>
          </ac:picMkLst>
        </pc:picChg>
      </pc:sldChg>
      <pc:sldChg chg="modSp add del mod setBg">
        <pc:chgData name="Stan Cox" userId="9376f276357bfffd" providerId="LiveId" clId="{89B90DDC-2C97-4D2E-8EFF-2B3C1549AEFB}" dt="2021-07-01T16:56:04.397" v="1042" actId="47"/>
        <pc:sldMkLst>
          <pc:docMk/>
          <pc:sldMk cId="3355547096" sldId="257"/>
        </pc:sldMkLst>
        <pc:picChg chg="mod">
          <ac:chgData name="Stan Cox" userId="9376f276357bfffd" providerId="LiveId" clId="{89B90DDC-2C97-4D2E-8EFF-2B3C1549AEFB}" dt="2021-07-01T16:55:52.192" v="1040" actId="1076"/>
          <ac:picMkLst>
            <pc:docMk/>
            <pc:sldMk cId="3355547096" sldId="257"/>
            <ac:picMk id="9" creationId="{E75653A8-36E2-4F47-BDC3-73273D9D5B3F}"/>
          </ac:picMkLst>
        </pc:picChg>
      </pc:sldChg>
      <pc:sldChg chg="modSp add mod modTransition modNotesTx">
        <pc:chgData name="Stan Cox" userId="9376f276357bfffd" providerId="LiveId" clId="{89B90DDC-2C97-4D2E-8EFF-2B3C1549AEFB}" dt="2021-07-01T19:53:02.821" v="4257" actId="20577"/>
        <pc:sldMkLst>
          <pc:docMk/>
          <pc:sldMk cId="645979112" sldId="258"/>
        </pc:sldMkLst>
        <pc:spChg chg="mod">
          <ac:chgData name="Stan Cox" userId="9376f276357bfffd" providerId="LiveId" clId="{89B90DDC-2C97-4D2E-8EFF-2B3C1549AEFB}" dt="2021-07-01T19:21:49.217" v="2174" actId="20577"/>
          <ac:spMkLst>
            <pc:docMk/>
            <pc:sldMk cId="645979112" sldId="258"/>
            <ac:spMk id="2" creationId="{80A55F6C-DBE2-46E3-BB7F-0E4DAFDDE245}"/>
          </ac:spMkLst>
        </pc:spChg>
        <pc:spChg chg="mod">
          <ac:chgData name="Stan Cox" userId="9376f276357bfffd" providerId="LiveId" clId="{89B90DDC-2C97-4D2E-8EFF-2B3C1549AEFB}" dt="2021-07-01T18:11:46.134" v="1984" actId="20577"/>
          <ac:spMkLst>
            <pc:docMk/>
            <pc:sldMk cId="645979112" sldId="258"/>
            <ac:spMk id="3" creationId="{C0FC3C64-D7B4-4F20-84C2-0DE4498DC333}"/>
          </ac:spMkLst>
        </pc:spChg>
        <pc:picChg chg="mod">
          <ac:chgData name="Stan Cox" userId="9376f276357bfffd" providerId="LiveId" clId="{89B90DDC-2C97-4D2E-8EFF-2B3C1549AEFB}" dt="2021-07-01T16:56:19.213" v="1044" actId="1076"/>
          <ac:picMkLst>
            <pc:docMk/>
            <pc:sldMk cId="645979112" sldId="258"/>
            <ac:picMk id="9" creationId="{E75653A8-36E2-4F47-BDC3-73273D9D5B3F}"/>
          </ac:picMkLst>
        </pc:picChg>
      </pc:sldChg>
      <pc:sldChg chg="add del setBg">
        <pc:chgData name="Stan Cox" userId="9376f276357bfffd" providerId="LiveId" clId="{89B90DDC-2C97-4D2E-8EFF-2B3C1549AEFB}" dt="2021-07-01T19:43:42.320" v="3306"/>
        <pc:sldMkLst>
          <pc:docMk/>
          <pc:sldMk cId="2650255566" sldId="259"/>
        </pc:sldMkLst>
      </pc:sldChg>
      <pc:sldChg chg="addSp modSp add mod modClrScheme modAnim chgLayout modNotesTx">
        <pc:chgData name="Stan Cox" userId="9376f276357bfffd" providerId="LiveId" clId="{89B90DDC-2C97-4D2E-8EFF-2B3C1549AEFB}" dt="2021-07-01T21:56:58.258" v="8712" actId="14100"/>
        <pc:sldMkLst>
          <pc:docMk/>
          <pc:sldMk cId="3007396559" sldId="259"/>
        </pc:sldMkLst>
        <pc:spChg chg="mod ord">
          <ac:chgData name="Stan Cox" userId="9376f276357bfffd" providerId="LiveId" clId="{89B90DDC-2C97-4D2E-8EFF-2B3C1549AEFB}" dt="2021-07-01T19:53:28.493" v="4261" actId="1076"/>
          <ac:spMkLst>
            <pc:docMk/>
            <pc:sldMk cId="3007396559" sldId="259"/>
            <ac:spMk id="2" creationId="{80A55F6C-DBE2-46E3-BB7F-0E4DAFDDE245}"/>
          </ac:spMkLst>
        </pc:spChg>
        <pc:spChg chg="mod ord">
          <ac:chgData name="Stan Cox" userId="9376f276357bfffd" providerId="LiveId" clId="{89B90DDC-2C97-4D2E-8EFF-2B3C1549AEFB}" dt="2021-07-01T21:56:04.894" v="8708" actId="114"/>
          <ac:spMkLst>
            <pc:docMk/>
            <pc:sldMk cId="3007396559" sldId="259"/>
            <ac:spMk id="3" creationId="{C0FC3C64-D7B4-4F20-84C2-0DE4498DC333}"/>
          </ac:spMkLst>
        </pc:spChg>
        <pc:spChg chg="add mod ord">
          <ac:chgData name="Stan Cox" userId="9376f276357bfffd" providerId="LiveId" clId="{89B90DDC-2C97-4D2E-8EFF-2B3C1549AEFB}" dt="2021-07-01T21:56:49.464" v="8711" actId="20577"/>
          <ac:spMkLst>
            <pc:docMk/>
            <pc:sldMk cId="3007396559" sldId="259"/>
            <ac:spMk id="4" creationId="{0445C200-6DE8-4131-9251-FDE6C44BD55D}"/>
          </ac:spMkLst>
        </pc:spChg>
        <pc:picChg chg="mod">
          <ac:chgData name="Stan Cox" userId="9376f276357bfffd" providerId="LiveId" clId="{89B90DDC-2C97-4D2E-8EFF-2B3C1549AEFB}" dt="2021-07-01T21:56:58.258" v="8712" actId="14100"/>
          <ac:picMkLst>
            <pc:docMk/>
            <pc:sldMk cId="3007396559" sldId="259"/>
            <ac:picMk id="9" creationId="{E75653A8-36E2-4F47-BDC3-73273D9D5B3F}"/>
          </ac:picMkLst>
        </pc:picChg>
      </pc:sldChg>
      <pc:sldChg chg="add del setBg">
        <pc:chgData name="Stan Cox" userId="9376f276357bfffd" providerId="LiveId" clId="{89B90DDC-2C97-4D2E-8EFF-2B3C1549AEFB}" dt="2021-07-01T21:57:41.597" v="8714"/>
        <pc:sldMkLst>
          <pc:docMk/>
          <pc:sldMk cId="2189019449" sldId="260"/>
        </pc:sldMkLst>
      </pc:sldChg>
      <pc:sldChg chg="modSp add mod modNotesTx">
        <pc:chgData name="Stan Cox" userId="9376f276357bfffd" providerId="LiveId" clId="{89B90DDC-2C97-4D2E-8EFF-2B3C1549AEFB}" dt="2021-07-01T22:02:16.369" v="9243" actId="113"/>
        <pc:sldMkLst>
          <pc:docMk/>
          <pc:sldMk cId="2740276481" sldId="260"/>
        </pc:sldMkLst>
        <pc:spChg chg="mod">
          <ac:chgData name="Stan Cox" userId="9376f276357bfffd" providerId="LiveId" clId="{89B90DDC-2C97-4D2E-8EFF-2B3C1549AEFB}" dt="2021-07-01T21:58:19.674" v="8732" actId="27636"/>
          <ac:spMkLst>
            <pc:docMk/>
            <pc:sldMk cId="2740276481" sldId="260"/>
            <ac:spMk id="2" creationId="{80A55F6C-DBE2-46E3-BB7F-0E4DAFDDE245}"/>
          </ac:spMkLst>
        </pc:spChg>
        <pc:spChg chg="mod">
          <ac:chgData name="Stan Cox" userId="9376f276357bfffd" providerId="LiveId" clId="{89B90DDC-2C97-4D2E-8EFF-2B3C1549AEFB}" dt="2021-07-01T21:59:43.885" v="8931" actId="14100"/>
          <ac:spMkLst>
            <pc:docMk/>
            <pc:sldMk cId="2740276481" sldId="260"/>
            <ac:spMk id="3" creationId="{C0FC3C64-D7B4-4F20-84C2-0DE4498DC3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759E1E-0150-4E73-8845-D232FD754BB9}"/>
              </a:ext>
            </a:extLst>
          </p:cNvPr>
          <p:cNvSpPr>
            <a:spLocks noGrp="1"/>
          </p:cNvSpPr>
          <p:nvPr>
            <p:ph type="hdr" sz="quarter"/>
          </p:nvPr>
        </p:nvSpPr>
        <p:spPr>
          <a:xfrm>
            <a:off x="0" y="-1"/>
            <a:ext cx="3037840" cy="778888"/>
          </a:xfrm>
          <a:prstGeom prst="rect">
            <a:avLst/>
          </a:prstGeom>
        </p:spPr>
        <p:txBody>
          <a:bodyPr vert="horz" lIns="93177" tIns="46589" rIns="93177" bIns="46589" rtlCol="0"/>
          <a:lstStyle>
            <a:lvl1pPr algn="l">
              <a:defRPr sz="1200"/>
            </a:lvl1pPr>
          </a:lstStyle>
          <a:p>
            <a:r>
              <a:rPr lang="en-US" sz="1800" dirty="0">
                <a:latin typeface="Bubblegum Sans" panose="02000506000000020004" pitchFamily="2" charset="0"/>
              </a:rPr>
              <a:t>Micah and His Idols</a:t>
            </a:r>
          </a:p>
          <a:p>
            <a:r>
              <a:rPr lang="en-US" dirty="0"/>
              <a:t>Judges 17</a:t>
            </a:r>
          </a:p>
        </p:txBody>
      </p:sp>
      <p:sp>
        <p:nvSpPr>
          <p:cNvPr id="3" name="Date Placeholder 2">
            <a:extLst>
              <a:ext uri="{FF2B5EF4-FFF2-40B4-BE49-F238E27FC236}">
                <a16:creationId xmlns:a16="http://schemas.microsoft.com/office/drawing/2014/main" id="{4902E84D-A632-4627-9EA0-7B030846DA8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July 4, 2021 @ 11am</a:t>
            </a:r>
          </a:p>
        </p:txBody>
      </p:sp>
      <p:sp>
        <p:nvSpPr>
          <p:cNvPr id="4" name="Footer Placeholder 3">
            <a:extLst>
              <a:ext uri="{FF2B5EF4-FFF2-40B4-BE49-F238E27FC236}">
                <a16:creationId xmlns:a16="http://schemas.microsoft.com/office/drawing/2014/main" id="{1316B4B6-C5D9-4985-8E3A-DB5A57A16D7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46EB624-079F-45C0-B425-5DAE729E08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F45F019C-6F83-4D47-96C0-894F445BC921}" type="slidenum">
              <a:rPr lang="en-US" smtClean="0"/>
              <a:t>‹#›</a:t>
            </a:fld>
            <a:endParaRPr lang="en-US" dirty="0"/>
          </a:p>
        </p:txBody>
      </p:sp>
    </p:spTree>
    <p:extLst>
      <p:ext uri="{BB962C8B-B14F-4D97-AF65-F5344CB8AC3E}">
        <p14:creationId xmlns:p14="http://schemas.microsoft.com/office/powerpoint/2010/main" val="301948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0CFD9E-9141-4E91-8E8E-05AD896B79C4}" type="datetimeFigureOut">
              <a:rPr lang="en-US" smtClean="0"/>
              <a:t>7/3/2021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F7976F-C9EE-410A-B77E-DAF92018624D}" type="slidenum">
              <a:rPr lang="en-US" smtClean="0"/>
              <a:t>‹#›</a:t>
            </a:fld>
            <a:endParaRPr lang="en-US"/>
          </a:p>
        </p:txBody>
      </p:sp>
    </p:spTree>
    <p:extLst>
      <p:ext uri="{BB962C8B-B14F-4D97-AF65-F5344CB8AC3E}">
        <p14:creationId xmlns:p14="http://schemas.microsoft.com/office/powerpoint/2010/main" val="194620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640594" lvl="1" indent="-174708">
              <a:buFont typeface="Arial" panose="020B0604020202020204" pitchFamily="34" charset="0"/>
              <a:buChar char="•"/>
            </a:pPr>
            <a:r>
              <a:rPr lang="en-US" b="1" dirty="0"/>
              <a:t>The times of the Judges were times of lawlessness among God’s people.</a:t>
            </a:r>
          </a:p>
          <a:p>
            <a:pPr marL="640594" lvl="1" indent="-174708">
              <a:buFont typeface="Arial" panose="020B0604020202020204" pitchFamily="34" charset="0"/>
              <a:buChar char="•"/>
            </a:pPr>
            <a:r>
              <a:rPr lang="en-US" dirty="0"/>
              <a:t>There was no king, and no nationwide enforcement of the Laws of God.</a:t>
            </a:r>
          </a:p>
          <a:p>
            <a:pPr marL="640594" lvl="1" indent="-174708">
              <a:buFont typeface="Arial" panose="020B0604020202020204" pitchFamily="34" charset="0"/>
              <a:buChar char="•"/>
            </a:pPr>
            <a:r>
              <a:rPr lang="en-US" b="1" dirty="0"/>
              <a:t>The people remained faithful to God after being given the Land of  Canaan</a:t>
            </a:r>
          </a:p>
          <a:p>
            <a:pPr marL="1106481" lvl="2" indent="-174708">
              <a:buFont typeface="Arial" panose="020B0604020202020204" pitchFamily="34" charset="0"/>
              <a:buChar char="•"/>
            </a:pPr>
            <a:r>
              <a:rPr lang="en-US" dirty="0"/>
              <a:t>This faithfulness remained until the death of Joshua, and the elders of the people who outlived him</a:t>
            </a:r>
          </a:p>
          <a:p>
            <a:pPr marL="1106481" lvl="2" indent="-174708">
              <a:buFont typeface="Arial" panose="020B0604020202020204" pitchFamily="34" charset="0"/>
              <a:buChar char="•"/>
            </a:pPr>
            <a:r>
              <a:rPr lang="en-US" dirty="0"/>
              <a:t>However, after this….</a:t>
            </a:r>
          </a:p>
          <a:p>
            <a:r>
              <a:rPr lang="en-US" b="1" dirty="0"/>
              <a:t>(Judges 2:11-12</a:t>
            </a:r>
            <a:r>
              <a:rPr lang="en-US" b="1" i="0" dirty="0"/>
              <a:t>),</a:t>
            </a:r>
            <a:r>
              <a:rPr lang="en-US" b="1" i="1" dirty="0"/>
              <a:t> </a:t>
            </a:r>
            <a:r>
              <a:rPr lang="en-US" i="1" dirty="0"/>
              <a:t>“Then the children of Israel did evil in the sight of the Lord, and served the Baals;</a:t>
            </a:r>
            <a:r>
              <a:rPr lang="en-US" i="1" baseline="30000" dirty="0"/>
              <a:t> 12</a:t>
            </a:r>
            <a:r>
              <a:rPr lang="en-US" i="1" dirty="0"/>
              <a:t> and they forsook the Lord God of their fathers, who had brought them out of the land of Egypt; and they followed other gods from among the gods of the people who were all around them, and they bowed down to them; and they provoked the Lord to anger.”</a:t>
            </a:r>
          </a:p>
          <a:p>
            <a:pPr marL="1106481" lvl="2" indent="-174708">
              <a:buFont typeface="Arial" panose="020B0604020202020204" pitchFamily="34" charset="0"/>
              <a:buChar char="•"/>
            </a:pPr>
            <a:r>
              <a:rPr lang="en-US" dirty="0"/>
              <a:t>God punished them, but did not forget them.  After a period of chastisement…</a:t>
            </a:r>
          </a:p>
          <a:p>
            <a:r>
              <a:rPr lang="en-US" b="1" dirty="0"/>
              <a:t>(2:16-19), </a:t>
            </a:r>
            <a:r>
              <a:rPr lang="en-US" i="1" dirty="0"/>
              <a:t>“Nevertheless, the Lord raised up judges who delivered them out of the hand of those who plundered them.</a:t>
            </a:r>
            <a:r>
              <a:rPr lang="en-US" i="1" baseline="30000" dirty="0"/>
              <a:t> 17</a:t>
            </a:r>
            <a:r>
              <a:rPr lang="en-US" i="1" dirty="0"/>
              <a:t> Yet they would not listen to their judges, but they played the harlot with other gods, and bowed down to them. They turned quickly from the way in which their fathers walked, in obeying the commandments of the Lord; they did not do so.</a:t>
            </a:r>
            <a:r>
              <a:rPr lang="en-US" i="1" baseline="30000" dirty="0"/>
              <a:t> 18</a:t>
            </a:r>
            <a:r>
              <a:rPr lang="en-US" i="1" dirty="0"/>
              <a:t> And when the Lord raised up judges for them, the Lord was with the judge and delivered them out of the hand of their enemies all the days of the judge; for the Lord was moved to pity by their groaning because of those who oppressed them and harassed them.</a:t>
            </a:r>
            <a:r>
              <a:rPr lang="en-US" i="1" baseline="30000" dirty="0"/>
              <a:t> 19</a:t>
            </a:r>
            <a:r>
              <a:rPr lang="en-US" i="1" dirty="0"/>
              <a:t> And it came to pass, when the judge was dead, that they reverted and behaved more corruptly than their fathers, by following other gods, to serve them and bow down to them. They did not cease from their own doings nor from their stubborn way.”</a:t>
            </a:r>
          </a:p>
          <a:p>
            <a:pPr marL="640594" lvl="1" indent="-174708">
              <a:buFont typeface="Arial" panose="020B0604020202020204" pitchFamily="34" charset="0"/>
              <a:buChar char="•"/>
            </a:pPr>
            <a:r>
              <a:rPr lang="en-US" b="1" dirty="0"/>
              <a:t>From Deborah to Samuel, the judges ruled in Israel.  However, there were times, between the judges, that anarchy reigned.</a:t>
            </a:r>
          </a:p>
          <a:p>
            <a:pPr marL="1106481" lvl="2" indent="-174708">
              <a:buFont typeface="Arial" panose="020B0604020202020204" pitchFamily="34" charset="0"/>
              <a:buChar char="•"/>
            </a:pPr>
            <a:r>
              <a:rPr lang="en-US" b="0" dirty="0"/>
              <a:t>Our text describes the actions of a man named Micah, during one of these times.</a:t>
            </a:r>
          </a:p>
          <a:p>
            <a:pPr marL="1106481" lvl="2" indent="-174708">
              <a:buFont typeface="Arial" panose="020B0604020202020204" pitchFamily="34" charset="0"/>
              <a:buChar char="•"/>
            </a:pPr>
            <a:r>
              <a:rPr lang="en-US" b="0" dirty="0"/>
              <a:t>In fact, our text describes Micah’s decisions in that very way.</a:t>
            </a:r>
          </a:p>
          <a:p>
            <a:r>
              <a:rPr lang="en-US" b="1" dirty="0"/>
              <a:t>(17:6), </a:t>
            </a:r>
            <a:r>
              <a:rPr lang="en-US" i="1" dirty="0"/>
              <a:t>“In those days there was no king in Israel; everyone did what was right in his own eyes.”</a:t>
            </a:r>
          </a:p>
          <a:p>
            <a:endParaRPr lang="en-US" i="1" dirty="0"/>
          </a:p>
        </p:txBody>
      </p:sp>
      <p:sp>
        <p:nvSpPr>
          <p:cNvPr id="4" name="Slide Number Placeholder 3"/>
          <p:cNvSpPr>
            <a:spLocks noGrp="1"/>
          </p:cNvSpPr>
          <p:nvPr>
            <p:ph type="sldNum" sz="quarter" idx="5"/>
          </p:nvPr>
        </p:nvSpPr>
        <p:spPr/>
        <p:txBody>
          <a:bodyPr/>
          <a:lstStyle/>
          <a:p>
            <a:fld id="{BAF7976F-C9EE-410A-B77E-DAF92018624D}" type="slidenum">
              <a:rPr lang="en-US" smtClean="0"/>
              <a:t>1</a:t>
            </a:fld>
            <a:endParaRPr lang="en-US"/>
          </a:p>
        </p:txBody>
      </p:sp>
    </p:spTree>
    <p:extLst>
      <p:ext uri="{BB962C8B-B14F-4D97-AF65-F5344CB8AC3E}">
        <p14:creationId xmlns:p14="http://schemas.microsoft.com/office/powerpoint/2010/main" val="398852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was Micah?</a:t>
            </a:r>
          </a:p>
          <a:p>
            <a:pPr marL="640594" lvl="1" indent="-174708">
              <a:buFont typeface="Arial" panose="020B0604020202020204" pitchFamily="34" charset="0"/>
              <a:buChar char="•"/>
            </a:pPr>
            <a:r>
              <a:rPr lang="en-US" b="0" dirty="0"/>
              <a:t>Identified as a man from the mountains of Ephraim</a:t>
            </a:r>
          </a:p>
          <a:p>
            <a:pPr marL="640594" lvl="1" indent="-174708">
              <a:buFont typeface="Arial" panose="020B0604020202020204" pitchFamily="34" charset="0"/>
              <a:buChar char="•"/>
            </a:pPr>
            <a:r>
              <a:rPr lang="en-US" b="0" dirty="0"/>
              <a:t>The time can not easily be determined.  We only know that is was during the time of the judges of Israel (no king, vs. 6)</a:t>
            </a:r>
          </a:p>
          <a:p>
            <a:pPr marL="640594" lvl="1" indent="-174708">
              <a:buFont typeface="Arial" panose="020B0604020202020204" pitchFamily="34" charset="0"/>
              <a:buChar char="•"/>
            </a:pPr>
            <a:r>
              <a:rPr lang="en-US" b="0" dirty="0"/>
              <a:t>And that it was a time of anarchy.  </a:t>
            </a:r>
            <a:r>
              <a:rPr lang="en-US" b="0" i="1" dirty="0"/>
              <a:t>“Everyone did what was right in his own eyes.”</a:t>
            </a:r>
          </a:p>
          <a:p>
            <a:r>
              <a:rPr lang="en-US" b="1" dirty="0"/>
              <a:t>What Micah Did:</a:t>
            </a:r>
          </a:p>
          <a:p>
            <a:pPr marL="640594" lvl="1" indent="-174708">
              <a:buFont typeface="Arial" panose="020B0604020202020204" pitchFamily="34" charset="0"/>
              <a:buChar char="•"/>
            </a:pPr>
            <a:r>
              <a:rPr lang="en-US" b="1" dirty="0"/>
              <a:t>Stole 1,100 shekels of silver from his mother (17:2)</a:t>
            </a:r>
          </a:p>
          <a:p>
            <a:pPr marL="1106481" lvl="2" indent="-174708">
              <a:buFont typeface="Arial" panose="020B0604020202020204" pitchFamily="34" charset="0"/>
              <a:buChar char="•"/>
            </a:pPr>
            <a:r>
              <a:rPr lang="en-US" b="0" dirty="0"/>
              <a:t>He expressed remorse, and returned the silver</a:t>
            </a:r>
          </a:p>
          <a:p>
            <a:pPr marL="1106481" lvl="2" indent="-174708">
              <a:buFont typeface="Arial" panose="020B0604020202020204" pitchFamily="34" charset="0"/>
              <a:buChar char="•"/>
            </a:pPr>
            <a:r>
              <a:rPr lang="en-US" b="0" dirty="0"/>
              <a:t>His mother blessed him, and spent 200 of the shekels making idols for Micah</a:t>
            </a:r>
          </a:p>
          <a:p>
            <a:r>
              <a:rPr lang="en-US" b="1" dirty="0"/>
              <a:t>(17:4), </a:t>
            </a:r>
            <a:r>
              <a:rPr lang="en-US" b="0" i="1" dirty="0"/>
              <a:t>“</a:t>
            </a:r>
            <a:r>
              <a:rPr lang="en-US" i="1" dirty="0"/>
              <a:t>Then his mother took two hundred shekels of silver and gave them to the silversmith, and he made it into a carved image and a molded image; and they were in the house of Micah.”</a:t>
            </a:r>
            <a:endParaRPr lang="en-US" b="0" i="1" dirty="0"/>
          </a:p>
          <a:p>
            <a:pPr marL="640594" lvl="1" indent="-174708">
              <a:buFont typeface="Arial" panose="020B0604020202020204" pitchFamily="34" charset="0"/>
              <a:buChar char="•"/>
            </a:pPr>
            <a:r>
              <a:rPr lang="en-US" b="1" dirty="0"/>
              <a:t>Micah Established an altar for worship, utilizing idols, and his son as priest (17:4-6)</a:t>
            </a:r>
          </a:p>
          <a:p>
            <a:pPr marL="1106481" lvl="2" indent="-174708">
              <a:buFont typeface="Arial" panose="020B0604020202020204" pitchFamily="34" charset="0"/>
              <a:buChar char="•"/>
            </a:pPr>
            <a:r>
              <a:rPr lang="en-US" b="0" dirty="0"/>
              <a:t>A shrine, with an ephod and the household idols from his mother</a:t>
            </a:r>
          </a:p>
          <a:p>
            <a:pPr marL="1106481" lvl="2" indent="-174708">
              <a:buFont typeface="Arial" panose="020B0604020202020204" pitchFamily="34" charset="0"/>
              <a:buChar char="•"/>
            </a:pPr>
            <a:r>
              <a:rPr lang="en-US" b="0" dirty="0"/>
              <a:t>Ephod – an outer garment, consecrated for use by a priest in his work</a:t>
            </a:r>
          </a:p>
          <a:p>
            <a:pPr marL="1106481" lvl="2" indent="-174708">
              <a:buFont typeface="Arial" panose="020B0604020202020204" pitchFamily="34" charset="0"/>
              <a:buChar char="•"/>
            </a:pPr>
            <a:r>
              <a:rPr lang="en-US" b="0" dirty="0"/>
              <a:t>Note:  Consecrating his son as priest was a clear violation of the Law of Moses</a:t>
            </a:r>
          </a:p>
          <a:p>
            <a:r>
              <a:rPr lang="en-US" b="1" dirty="0"/>
              <a:t>(Deuteronomy 21:5), </a:t>
            </a:r>
            <a:r>
              <a:rPr lang="en-US" b="0" i="1" dirty="0"/>
              <a:t>“</a:t>
            </a:r>
            <a:r>
              <a:rPr lang="en-US" i="1" dirty="0"/>
              <a:t>Then the priests, the sons of Levi, shall come near, for the Lord your God has chosen them to minister to Him and to bless in the name of the Lord…”</a:t>
            </a:r>
            <a:endParaRPr lang="en-US" b="0" i="1" dirty="0"/>
          </a:p>
          <a:p>
            <a:r>
              <a:rPr lang="en-US" b="1" dirty="0"/>
              <a:t>(Hebrews 5:4), </a:t>
            </a:r>
            <a:r>
              <a:rPr lang="en-US" b="0" i="1" dirty="0"/>
              <a:t>“</a:t>
            </a:r>
            <a:r>
              <a:rPr lang="en-US" i="1" dirty="0"/>
              <a:t>And no man takes this honor to himself, but </a:t>
            </a:r>
            <a:r>
              <a:rPr lang="en-US" i="1" u="sng" dirty="0"/>
              <a:t>he who is called by God</a:t>
            </a:r>
            <a:r>
              <a:rPr lang="en-US" i="1" dirty="0"/>
              <a:t>, just as Aaron was.”</a:t>
            </a:r>
            <a:endParaRPr lang="en-US" b="0" i="1" dirty="0"/>
          </a:p>
          <a:p>
            <a:pPr marL="640594" lvl="1" indent="-174708">
              <a:buFont typeface="Arial" panose="020B0604020202020204" pitchFamily="34" charset="0"/>
              <a:buChar char="•"/>
            </a:pPr>
            <a:r>
              <a:rPr lang="en-US" b="1" dirty="0"/>
              <a:t>Persuaded a Levite from Bethlehem to stay with him and replace his son as priest (17:7-13)</a:t>
            </a:r>
          </a:p>
          <a:p>
            <a:pPr marL="1106481" lvl="2" indent="-174708">
              <a:buFont typeface="Arial" panose="020B0604020202020204" pitchFamily="34" charset="0"/>
              <a:buChar char="•"/>
            </a:pPr>
            <a:r>
              <a:rPr lang="en-US" i="0" dirty="0"/>
              <a:t>The Levite was journeying, looking for a place to settle</a:t>
            </a:r>
          </a:p>
          <a:p>
            <a:pPr marL="1106481" lvl="2" indent="-174708">
              <a:buFont typeface="Arial" panose="020B0604020202020204" pitchFamily="34" charset="0"/>
              <a:buChar char="•"/>
            </a:pPr>
            <a:r>
              <a:rPr lang="en-US" i="0" dirty="0"/>
              <a:t>Micah obviously knew that priests lawfully came from the tribe of Levi</a:t>
            </a:r>
          </a:p>
          <a:p>
            <a:pPr marL="1106481" lvl="2" indent="-174708">
              <a:buFont typeface="Arial" panose="020B0604020202020204" pitchFamily="34" charset="0"/>
              <a:buChar char="•"/>
            </a:pPr>
            <a:r>
              <a:rPr lang="en-US" i="0" dirty="0"/>
              <a:t>He hired the man to be his personal priest! For 10 shekels per year, plus room, board and clothing.</a:t>
            </a:r>
          </a:p>
          <a:p>
            <a:r>
              <a:rPr lang="en-US" b="1" i="0" dirty="0"/>
              <a:t>(17:12), </a:t>
            </a:r>
            <a:r>
              <a:rPr lang="en-US" i="1" dirty="0"/>
              <a:t>“So Micah consecrated the Levite, and the young man became his priest, and lived in the house of Micah.”</a:t>
            </a:r>
          </a:p>
          <a:p>
            <a:pPr marL="640594" lvl="1" indent="-174708">
              <a:buFont typeface="Arial" panose="020B0604020202020204" pitchFamily="34" charset="0"/>
              <a:buChar char="•"/>
            </a:pPr>
            <a:r>
              <a:rPr lang="en-US" b="1" dirty="0"/>
              <a:t>Note: The worship offered was not exclusively pagan.  Micah had been influenced by idolatry, but was still seeking to serve Jehovah. (Though in a willful fashion).</a:t>
            </a:r>
          </a:p>
          <a:p>
            <a:r>
              <a:rPr lang="en-US" b="1" dirty="0"/>
              <a:t>(17:13), </a:t>
            </a:r>
            <a:r>
              <a:rPr lang="en-US" b="0" i="1" dirty="0"/>
              <a:t>“Then Micah said, “Now I know that </a:t>
            </a:r>
            <a:r>
              <a:rPr lang="en-US" b="0" i="1" u="sng" dirty="0"/>
              <a:t>the Lord</a:t>
            </a:r>
            <a:r>
              <a:rPr lang="en-US" b="0" i="1" u="none" dirty="0"/>
              <a:t> </a:t>
            </a:r>
            <a:r>
              <a:rPr lang="en-US" b="0" i="1" dirty="0"/>
              <a:t>will be good to me, since I have a Levite as priest!”</a:t>
            </a:r>
          </a:p>
          <a:p>
            <a:pPr marL="1106481" lvl="2" indent="-174708">
              <a:buFont typeface="Arial" panose="020B0604020202020204" pitchFamily="34" charset="0"/>
              <a:buChar char="•"/>
            </a:pPr>
            <a:r>
              <a:rPr lang="en-US" b="0" i="0" dirty="0"/>
              <a:t>He convinced himself that God would be pleased, even though he had in many ways desecrated the worship he offered to God.</a:t>
            </a:r>
          </a:p>
          <a:p>
            <a:pPr marL="1106481" lvl="2" indent="-174708">
              <a:buFont typeface="Arial" panose="020B0604020202020204" pitchFamily="34" charset="0"/>
              <a:buChar char="•"/>
            </a:pPr>
            <a:r>
              <a:rPr lang="en-US" b="0" i="0" dirty="0"/>
              <a:t>Just because he was sure “Now I know” didn’t mean it was true!</a:t>
            </a:r>
          </a:p>
          <a:p>
            <a:r>
              <a:rPr lang="en-US" b="1" i="0" dirty="0"/>
              <a:t>The Narrative continues into the 18</a:t>
            </a:r>
            <a:r>
              <a:rPr lang="en-US" b="1" i="0" baseline="30000" dirty="0"/>
              <a:t>th</a:t>
            </a:r>
            <a:r>
              <a:rPr lang="en-US" b="1" i="0" dirty="0"/>
              <a:t> chapter</a:t>
            </a:r>
          </a:p>
          <a:p>
            <a:pPr marL="640594" lvl="1" indent="-174708">
              <a:buFont typeface="Arial" panose="020B0604020202020204" pitchFamily="34" charset="0"/>
              <a:buChar char="•"/>
            </a:pPr>
            <a:r>
              <a:rPr lang="en-US" b="1" i="0" dirty="0"/>
              <a:t>600 men from the tribe of Dan stole the idols, the images and the ephod from Micah, and persuaded the priest to come and be a priest for them</a:t>
            </a:r>
            <a:r>
              <a:rPr lang="en-US" i="0" dirty="0"/>
              <a:t>.</a:t>
            </a:r>
          </a:p>
          <a:p>
            <a:r>
              <a:rPr lang="en-US" b="1" i="0" dirty="0"/>
              <a:t>(18:19-20), </a:t>
            </a:r>
            <a:r>
              <a:rPr lang="en-US" i="1" dirty="0"/>
              <a:t>“And they said to him, “Be quiet, put your hand over your mouth, and come with us; be a father and a priest to us. Is it better for you to be a priest to the household of one man, or that you be a priest to a tribe and a family in Israel?”</a:t>
            </a:r>
            <a:r>
              <a:rPr lang="en-US" i="1" baseline="30000" dirty="0"/>
              <a:t> 20</a:t>
            </a:r>
            <a:r>
              <a:rPr lang="en-US" i="1" dirty="0"/>
              <a:t> So the priest's heart was glad; and he took the ephod, the household idols, and the carved image, and took his place among the people.”</a:t>
            </a:r>
          </a:p>
          <a:p>
            <a:pPr marL="640594" lvl="1" indent="-174708">
              <a:buFont typeface="Arial" panose="020B0604020202020204" pitchFamily="34" charset="0"/>
              <a:buChar char="•"/>
            </a:pPr>
            <a:r>
              <a:rPr lang="en-US" b="1" i="0" dirty="0"/>
              <a:t>When Micah hunted them down, they threatened him, and because they were too strong, Micah had to leave, losing all he had established.</a:t>
            </a:r>
          </a:p>
          <a:p>
            <a:pPr marL="1106481" lvl="2" indent="-174708">
              <a:buFont typeface="Arial" panose="020B0604020202020204" pitchFamily="34" charset="0"/>
              <a:buChar char="•"/>
            </a:pPr>
            <a:r>
              <a:rPr lang="en-US" b="0" i="0" dirty="0"/>
              <a:t>For the entire time the tabernacle remained in Shiloh, the Danites worshipped the idols, and had the Levite and his sons as priests among them.</a:t>
            </a:r>
          </a:p>
          <a:p>
            <a:pPr marL="1106481" lvl="2" indent="-174708">
              <a:buFont typeface="Arial" panose="020B0604020202020204" pitchFamily="34" charset="0"/>
              <a:buChar char="•"/>
            </a:pPr>
            <a:r>
              <a:rPr lang="en-US" b="0" i="0" dirty="0"/>
              <a:t>An example of the spread of false (uninformed) religion.  Consider other examples of the same.</a:t>
            </a:r>
          </a:p>
        </p:txBody>
      </p:sp>
      <p:sp>
        <p:nvSpPr>
          <p:cNvPr id="4" name="Slide Number Placeholder 3"/>
          <p:cNvSpPr>
            <a:spLocks noGrp="1"/>
          </p:cNvSpPr>
          <p:nvPr>
            <p:ph type="sldNum" sz="quarter" idx="5"/>
          </p:nvPr>
        </p:nvSpPr>
        <p:spPr/>
        <p:txBody>
          <a:bodyPr/>
          <a:lstStyle/>
          <a:p>
            <a:pPr defTabSz="931774">
              <a:defRPr/>
            </a:pPr>
            <a:fld id="{BAF7976F-C9EE-410A-B77E-DAF92018624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66195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Dangers of Uninformed Religion (Every man doing what was right in his own eyes)</a:t>
            </a:r>
          </a:p>
          <a:p>
            <a:r>
              <a:rPr lang="en-US" b="1" dirty="0"/>
              <a:t>(17:6), </a:t>
            </a:r>
            <a:r>
              <a:rPr lang="en-US" i="1" dirty="0"/>
              <a:t>“In those days there was no king in Israel; everyone did what was right in his own eyes.”</a:t>
            </a:r>
          </a:p>
          <a:p>
            <a:pPr marL="640594" lvl="1" indent="-174708">
              <a:buFont typeface="Arial" panose="020B0604020202020204" pitchFamily="34" charset="0"/>
              <a:buChar char="•"/>
            </a:pPr>
            <a:r>
              <a:rPr lang="en-US" b="1" dirty="0"/>
              <a:t>Remember, In a few short years, Israel had rejected the pure worship of God and devotion to His law</a:t>
            </a:r>
          </a:p>
          <a:p>
            <a:pPr defTabSz="931774">
              <a:defRPr/>
            </a:pPr>
            <a:r>
              <a:rPr lang="en-US" b="1" dirty="0"/>
              <a:t>(Judges 2:11-12</a:t>
            </a:r>
            <a:r>
              <a:rPr lang="en-US" b="1" i="0" dirty="0"/>
              <a:t>),</a:t>
            </a:r>
            <a:r>
              <a:rPr lang="en-US" b="1" i="1" dirty="0"/>
              <a:t> </a:t>
            </a:r>
            <a:r>
              <a:rPr lang="en-US" i="1" dirty="0"/>
              <a:t>“Then the children of Israel did evil in the sight of the Lord, and served the Baals;</a:t>
            </a:r>
            <a:r>
              <a:rPr lang="en-US" i="1" baseline="30000" dirty="0"/>
              <a:t> 12</a:t>
            </a:r>
            <a:r>
              <a:rPr lang="en-US" i="1" dirty="0"/>
              <a:t> and they forsook the Lord God of their fathers, who had brought them out of the land of Egypt; and they followed other gods from among the gods of the people who were all around them, and they bowed down to them; and they provoked the Lord to anger.”</a:t>
            </a:r>
          </a:p>
          <a:p>
            <a:pPr marL="640594" lvl="1" indent="-174708" defTabSz="931774">
              <a:buFont typeface="Arial" panose="020B0604020202020204" pitchFamily="34" charset="0"/>
              <a:buChar char="•"/>
              <a:defRPr/>
            </a:pPr>
            <a:r>
              <a:rPr lang="en-US" b="1" i="0" dirty="0"/>
              <a:t>God has always required obedience and respect</a:t>
            </a:r>
          </a:p>
          <a:p>
            <a:pPr defTabSz="931774">
              <a:defRPr/>
            </a:pPr>
            <a:r>
              <a:rPr lang="en-US" b="1" i="0" dirty="0"/>
              <a:t>(Leviticus 19:3) [After God killed Nadab and Abihu for desecrating true worship], </a:t>
            </a:r>
            <a:r>
              <a:rPr lang="en-US" i="1" dirty="0"/>
              <a:t>“And Moses said to Aaron, “This is what the Lord spoke, saying: ‘By those who come near Me I must be regarded as holy; and before all the people I must be glorified.’ ”</a:t>
            </a:r>
          </a:p>
          <a:p>
            <a:pPr marL="640594" lvl="1" indent="-174708" defTabSz="931774">
              <a:buFont typeface="Arial" panose="020B0604020202020204" pitchFamily="34" charset="0"/>
              <a:buChar char="•"/>
              <a:defRPr/>
            </a:pPr>
            <a:r>
              <a:rPr lang="en-US" b="1" i="0" dirty="0"/>
              <a:t>This remains true today!</a:t>
            </a:r>
          </a:p>
          <a:p>
            <a:r>
              <a:rPr lang="en-US" b="1" dirty="0"/>
              <a:t>(Colossians 3:17), </a:t>
            </a:r>
            <a:r>
              <a:rPr lang="en-US" i="1" dirty="0"/>
              <a:t>“And whatever you do in word or deed, do all in the name of the Lord Jesus, giving thanks to God the Father through Him.”</a:t>
            </a:r>
          </a:p>
          <a:p>
            <a:endParaRPr lang="en-US" i="1" dirty="0"/>
          </a:p>
          <a:p>
            <a:r>
              <a:rPr lang="en-US" b="1" i="0" dirty="0"/>
              <a:t>What has happened when men began to do what was right in their own eyes in the Christian faith?</a:t>
            </a:r>
          </a:p>
          <a:p>
            <a:pPr marL="640594" lvl="1" indent="-174708">
              <a:buFont typeface="Arial" panose="020B0604020202020204" pitchFamily="34" charset="0"/>
              <a:buChar char="•"/>
            </a:pPr>
            <a:r>
              <a:rPr lang="en-US" b="1" dirty="0"/>
              <a:t>[CLICK] They have tailored religion to suit them.  Every man pleasing himself rather than God</a:t>
            </a:r>
          </a:p>
          <a:p>
            <a:pPr marL="1106481" lvl="2" indent="-174708">
              <a:buFont typeface="Arial" panose="020B0604020202020204" pitchFamily="34" charset="0"/>
              <a:buChar char="•"/>
            </a:pPr>
            <a:r>
              <a:rPr lang="en-US" dirty="0"/>
              <a:t>You have heard the phrase, “I am spiritual, but not particularly religious”?</a:t>
            </a:r>
          </a:p>
          <a:p>
            <a:pPr marL="1106481" lvl="2" indent="-174708">
              <a:buFont typeface="Arial" panose="020B0604020202020204" pitchFamily="34" charset="0"/>
              <a:buChar char="•"/>
            </a:pPr>
            <a:r>
              <a:rPr lang="en-US" dirty="0"/>
              <a:t>This is being spiritual, without being accountable.</a:t>
            </a:r>
          </a:p>
          <a:p>
            <a:pPr marL="1106481" lvl="2" indent="-174708">
              <a:buFont typeface="Arial" panose="020B0604020202020204" pitchFamily="34" charset="0"/>
              <a:buChar char="•"/>
            </a:pPr>
            <a:r>
              <a:rPr lang="en-US" dirty="0" err="1"/>
              <a:t>Smorgasborg</a:t>
            </a:r>
            <a:r>
              <a:rPr lang="en-US" dirty="0"/>
              <a:t> religion, taking what you want out of each “faith.” Rejecting what doesn’t suit you.</a:t>
            </a:r>
          </a:p>
          <a:p>
            <a:pPr marL="1106481" lvl="2" indent="-174708">
              <a:buFont typeface="Arial" panose="020B0604020202020204" pitchFamily="34" charset="0"/>
              <a:buChar char="•"/>
            </a:pPr>
            <a:r>
              <a:rPr lang="en-US" dirty="0"/>
              <a:t>Instead, we must acknowledge that we are accountable to the Christ, and must serve Him as He desires!</a:t>
            </a:r>
          </a:p>
          <a:p>
            <a:r>
              <a:rPr lang="en-US" b="1" dirty="0"/>
              <a:t>(2 Corinthians 5:9-11), </a:t>
            </a:r>
            <a:r>
              <a:rPr lang="en-US" i="1" dirty="0"/>
              <a:t>“Therefore we make it our aim, whether present or absent, to be well pleasing to Him.</a:t>
            </a:r>
            <a:r>
              <a:rPr lang="en-US" i="1" baseline="30000" dirty="0"/>
              <a:t> 10</a:t>
            </a:r>
            <a:r>
              <a:rPr lang="en-US" i="1" dirty="0"/>
              <a:t> For we must all appear before the judgment seat of Christ, that each one may receive the things done in the body, according to what he has done, </a:t>
            </a:r>
            <a:r>
              <a:rPr lang="en-US" i="1" u="sng" dirty="0"/>
              <a:t>whether good or bad</a:t>
            </a:r>
            <a:r>
              <a:rPr lang="en-US" i="1" dirty="0"/>
              <a:t>.</a:t>
            </a:r>
            <a:r>
              <a:rPr lang="en-US" i="1" baseline="30000" dirty="0"/>
              <a:t> 11</a:t>
            </a:r>
            <a:r>
              <a:rPr lang="en-US" i="1" dirty="0"/>
              <a:t> Knowing, therefore, the terror of the Lord, we persuade men; but we are well known to God, and I also trust are well known in your consciences.”</a:t>
            </a:r>
          </a:p>
          <a:p>
            <a:pPr marL="640594" lvl="1" indent="-174708">
              <a:buFont typeface="Arial" panose="020B0604020202020204" pitchFamily="34" charset="0"/>
              <a:buChar char="•"/>
            </a:pPr>
            <a:r>
              <a:rPr lang="en-US" b="1" dirty="0"/>
              <a:t>[CLICK] </a:t>
            </a:r>
            <a:r>
              <a:rPr lang="en-US" b="1" i="0" dirty="0"/>
              <a:t>They have embraced what is an abomination to God! (Homosexuality)</a:t>
            </a:r>
          </a:p>
          <a:p>
            <a:pPr marL="1106481" lvl="2" indent="-174708">
              <a:buFont typeface="Arial" panose="020B0604020202020204" pitchFamily="34" charset="0"/>
              <a:buChar char="•"/>
            </a:pPr>
            <a:r>
              <a:rPr lang="en-US" b="0" i="0" dirty="0"/>
              <a:t>Among others, these churches have embraced homosexuals into the clergy in the last several decades:  United Church of Christ; Evangelical Lutheran Church; Presbyterian Church; Episcopal Church of the United States; Disciples of Christ (Christian Church); Church of Scotland; Church of England; Church of Sweden; Church of Norway; Church of Denmark; Church of Iceland; Methodist Church in Britain</a:t>
            </a:r>
          </a:p>
          <a:p>
            <a:pPr marL="1106481" lvl="2" indent="-174708">
              <a:buFont typeface="Arial" panose="020B0604020202020204" pitchFamily="34" charset="0"/>
              <a:buChar char="•"/>
            </a:pPr>
            <a:r>
              <a:rPr lang="en-US" b="0" i="0" dirty="0"/>
              <a:t>Even churches that refuse to ordain homosexuals nevertheless in the main accept practicing homosexuals into their fellowship.</a:t>
            </a:r>
          </a:p>
          <a:p>
            <a:pPr marL="1106481" lvl="2" indent="-174708">
              <a:buFont typeface="Arial" panose="020B0604020202020204" pitchFamily="34" charset="0"/>
              <a:buChar char="•"/>
            </a:pPr>
            <a:r>
              <a:rPr lang="en-US" b="0" i="0" dirty="0"/>
              <a:t>What does God’s word say about homosexuality?</a:t>
            </a:r>
          </a:p>
          <a:p>
            <a:r>
              <a:rPr lang="en-US" b="1" i="0" dirty="0"/>
              <a:t>(Romans 1:26-27,32), </a:t>
            </a:r>
            <a:r>
              <a:rPr lang="en-US" b="0" i="1" dirty="0"/>
              <a:t>“</a:t>
            </a:r>
            <a:r>
              <a:rPr lang="en-US" i="1" dirty="0"/>
              <a:t>For this reason God gave them up to vile passions. For even their women exchanged the natural use for what is against nature.</a:t>
            </a:r>
            <a:r>
              <a:rPr lang="en-US" i="1" baseline="30000" dirty="0"/>
              <a:t> 27</a:t>
            </a:r>
            <a:r>
              <a:rPr lang="en-US" i="1" dirty="0"/>
              <a:t> Likewise also the men, leaving the natural use of the woman, burned in their lust for one another, men with men committing what is shameful, and receiving in themselves the penalty of their error which was due…” (32), “…those who practice such things are deserving of death.”</a:t>
            </a:r>
          </a:p>
          <a:p>
            <a:r>
              <a:rPr lang="en-US" b="1" i="0" dirty="0"/>
              <a:t>(1 Corinthians 6:9-10), </a:t>
            </a:r>
            <a:r>
              <a:rPr lang="en-US" b="0" i="1" dirty="0"/>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a:t>
            </a:r>
          </a:p>
          <a:p>
            <a:pPr marL="640594" lvl="1" indent="-174708">
              <a:buFont typeface="Arial" panose="020B0604020202020204" pitchFamily="34" charset="0"/>
              <a:buChar char="•"/>
            </a:pPr>
            <a:r>
              <a:rPr lang="en-US" b="1" dirty="0"/>
              <a:t>[CLICK] </a:t>
            </a:r>
            <a:r>
              <a:rPr lang="en-US" b="1" i="0" dirty="0"/>
              <a:t>They have embraced worship that pleases and suits them, rather than making their appeal to scripture:</a:t>
            </a:r>
          </a:p>
          <a:p>
            <a:pPr marL="1106481" lvl="2" indent="-174708">
              <a:buFont typeface="Arial" panose="020B0604020202020204" pitchFamily="34" charset="0"/>
              <a:buChar char="•"/>
            </a:pPr>
            <a:r>
              <a:rPr lang="en-US" b="0" i="0" dirty="0"/>
              <a:t>Among other innovations, churches have embraced:  Special feast days and holidays; the Burning of incense; Liturgies; Instrumental Music; Choirs; Special vestments worn by clergy; Use of Holy water; Infrequent observance of the Lord's Supper; Praise bands; Prayer labyrinths; Interpretive Dance; Mourner's bench, etc.</a:t>
            </a:r>
          </a:p>
          <a:p>
            <a:r>
              <a:rPr lang="en-US" b="1" i="0" dirty="0"/>
              <a:t>(1 Samuel 13:13-14), [At Samuel’s delay, Saul took it upon himself to offer a burnt offering to God, which he was not authorized to do], </a:t>
            </a:r>
            <a:r>
              <a:rPr lang="en-US" b="0" i="1" dirty="0"/>
              <a:t>“</a:t>
            </a:r>
            <a:r>
              <a:rPr lang="en-US" i="1" dirty="0"/>
              <a:t>And Samuel said to Saul, “You have done foolishly. You have not kept the commandment of the Lord your God, which He commanded you. For now the Lord would have established your kingdom over Israel forever.</a:t>
            </a:r>
            <a:r>
              <a:rPr lang="en-US" i="1" baseline="30000" dirty="0"/>
              <a:t> 14</a:t>
            </a:r>
            <a:r>
              <a:rPr lang="en-US" i="1" dirty="0"/>
              <a:t> But now your kingdom shall not continue. The Lord has sought for Himself a man after His own heart, and the Lord has commanded him to be commander over His people, because you have not kept what the Lord commanded you.”</a:t>
            </a:r>
          </a:p>
          <a:p>
            <a:pPr marL="1106481" lvl="2" indent="-174708">
              <a:buFont typeface="Arial" panose="020B0604020202020204" pitchFamily="34" charset="0"/>
              <a:buChar char="•"/>
            </a:pPr>
            <a:r>
              <a:rPr lang="en-US" b="0" i="0" dirty="0"/>
              <a:t>Consider that Saul initially felt justified in what he did.</a:t>
            </a:r>
          </a:p>
          <a:p>
            <a:r>
              <a:rPr lang="en-US" b="1" i="0" dirty="0"/>
              <a:t>(13:11-12), </a:t>
            </a:r>
            <a:r>
              <a:rPr lang="en-US" b="0" i="1" dirty="0"/>
              <a:t>“</a:t>
            </a:r>
            <a:r>
              <a:rPr lang="en-US" i="1" dirty="0"/>
              <a:t>And Samuel said, “What have you done?” Saul said, “When I saw that the people were scattered from me, and that you did not come within the days appointed </a:t>
            </a:r>
            <a:r>
              <a:rPr lang="en-US" b="1" dirty="0"/>
              <a:t>[7 days], </a:t>
            </a:r>
            <a:r>
              <a:rPr lang="en-US" i="1" dirty="0"/>
              <a:t>and that the Philistines gathered together at </a:t>
            </a:r>
            <a:r>
              <a:rPr lang="en-US" i="1" dirty="0" err="1"/>
              <a:t>Michmash</a:t>
            </a:r>
            <a:r>
              <a:rPr lang="en-US" b="1" dirty="0"/>
              <a:t>, [distressing the people, vs. 6]</a:t>
            </a:r>
            <a:r>
              <a:rPr lang="en-US" baseline="30000" dirty="0"/>
              <a:t> 12</a:t>
            </a:r>
            <a:r>
              <a:rPr lang="en-US" dirty="0"/>
              <a:t> </a:t>
            </a:r>
            <a:r>
              <a:rPr lang="en-US" i="1" dirty="0"/>
              <a:t>then I said, ‘The Philistines will now come down on me at Gilgal, and I have not made supplication to the Lord.’ Therefore </a:t>
            </a:r>
            <a:r>
              <a:rPr lang="en-US" i="1" u="sng" dirty="0"/>
              <a:t>I felt compelled</a:t>
            </a:r>
            <a:r>
              <a:rPr lang="en-US" i="1" dirty="0"/>
              <a:t>, and offered a burnt offering.”</a:t>
            </a:r>
          </a:p>
          <a:p>
            <a:pPr marL="1106481" lvl="2" indent="-174708">
              <a:buFont typeface="Arial" panose="020B0604020202020204" pitchFamily="34" charset="0"/>
              <a:buChar char="•"/>
            </a:pPr>
            <a:r>
              <a:rPr lang="en-US" b="0" i="0" dirty="0"/>
              <a:t>His rationale did not accord with God’s will.  Presumption brings sin!</a:t>
            </a:r>
          </a:p>
          <a:p>
            <a:pPr marL="1106481" lvl="2" indent="-174708">
              <a:buFont typeface="Arial" panose="020B0604020202020204" pitchFamily="34" charset="0"/>
              <a:buChar char="•"/>
            </a:pPr>
            <a:r>
              <a:rPr lang="en-US" b="0" i="0" dirty="0"/>
              <a:t>The same is true today!</a:t>
            </a:r>
          </a:p>
          <a:p>
            <a:r>
              <a:rPr lang="en-US" b="1" i="0" dirty="0"/>
              <a:t>(John 4:24), </a:t>
            </a:r>
            <a:r>
              <a:rPr lang="en-US" b="0" i="1" dirty="0"/>
              <a:t>“</a:t>
            </a:r>
            <a:r>
              <a:rPr lang="en-US" i="1" dirty="0"/>
              <a:t>God is Spirit, and those who worship Him must worship in spirit and truth.”</a:t>
            </a:r>
            <a:endParaRPr lang="en-US" b="0" i="1" dirty="0"/>
          </a:p>
          <a:p>
            <a:pPr marL="640594" lvl="1" indent="-174708">
              <a:buFont typeface="Arial" panose="020B0604020202020204" pitchFamily="34" charset="0"/>
              <a:buChar char="•"/>
            </a:pPr>
            <a:r>
              <a:rPr lang="en-US" b="1" dirty="0"/>
              <a:t>[CLICK] They have brought feminist ideals into the church, advocating that women serve as preachers and bishops.</a:t>
            </a:r>
          </a:p>
          <a:p>
            <a:pPr marL="1106481" lvl="2" indent="-174708">
              <a:buFont typeface="Arial" panose="020B0604020202020204" pitchFamily="34" charset="0"/>
              <a:buChar char="•"/>
            </a:pPr>
            <a:r>
              <a:rPr lang="en-US" b="0" dirty="0"/>
              <a:t>It has long been the practice of many denominations to allow for these things.</a:t>
            </a:r>
          </a:p>
          <a:p>
            <a:pPr marL="1106481" lvl="2" indent="-174708">
              <a:buFont typeface="Arial" panose="020B0604020202020204" pitchFamily="34" charset="0"/>
              <a:buChar char="•"/>
            </a:pPr>
            <a:r>
              <a:rPr lang="en-US" b="0" dirty="0"/>
              <a:t>However, did you know that some “churches of Christ” are now doing the same?</a:t>
            </a:r>
          </a:p>
          <a:p>
            <a:pPr marL="1106481" lvl="2" indent="-174708">
              <a:buFont typeface="Arial" panose="020B0604020202020204" pitchFamily="34" charset="0"/>
              <a:buChar char="•"/>
            </a:pPr>
            <a:r>
              <a:rPr lang="en-US" b="0" dirty="0"/>
              <a:t>Consider an article from February 2020, that appeared in the Christian Chronicle Newspaper:</a:t>
            </a:r>
          </a:p>
          <a:p>
            <a:endParaRPr lang="en-US" b="0" dirty="0"/>
          </a:p>
          <a:p>
            <a:pPr algn="l"/>
            <a:r>
              <a:rPr lang="en-US" b="0" i="0" dirty="0">
                <a:solidFill>
                  <a:srgbClr val="414042"/>
                </a:solidFill>
                <a:effectLst/>
                <a:latin typeface="Open Sans" panose="020B0606030504020204" pitchFamily="34" charset="0"/>
              </a:rPr>
              <a:t>Culver Palms church of Christ (W Los Angeles) (Woman elder)</a:t>
            </a:r>
          </a:p>
          <a:p>
            <a:pPr algn="l"/>
            <a:r>
              <a:rPr lang="en-US" b="0" i="0" dirty="0">
                <a:solidFill>
                  <a:srgbClr val="414042"/>
                </a:solidFill>
                <a:effectLst/>
                <a:latin typeface="Open Sans" panose="020B0606030504020204" pitchFamily="34" charset="0"/>
              </a:rPr>
              <a:t>Manhattan church of Christ (Woman evangelist)</a:t>
            </a:r>
          </a:p>
          <a:p>
            <a:pPr algn="l"/>
            <a:endParaRPr lang="en-US" b="0" i="0" dirty="0">
              <a:solidFill>
                <a:srgbClr val="414042"/>
              </a:solidFill>
              <a:effectLst/>
              <a:latin typeface="Open Sans" panose="020B0606030504020204" pitchFamily="34" charset="0"/>
            </a:endParaRPr>
          </a:p>
          <a:p>
            <a:pPr algn="l"/>
            <a:r>
              <a:rPr lang="en-US" b="0" i="0" dirty="0">
                <a:solidFill>
                  <a:srgbClr val="414042"/>
                </a:solidFill>
                <a:effectLst/>
                <a:latin typeface="Open Sans" panose="020B0606030504020204" pitchFamily="34" charset="0"/>
              </a:rPr>
              <a:t>Culver Palms church</a:t>
            </a:r>
          </a:p>
          <a:p>
            <a:pPr algn="l"/>
            <a:r>
              <a:rPr lang="en-US" b="0" i="0" dirty="0">
                <a:solidFill>
                  <a:srgbClr val="414042"/>
                </a:solidFill>
                <a:effectLst/>
                <a:latin typeface="Open Sans" panose="020B0606030504020204" pitchFamily="34" charset="0"/>
              </a:rPr>
              <a:t>"In 1998, the congregation added an “inclusive” service that allowed women to serve communion, lead singing, pray, read Scripture and baptize people. A “traditional” service remained for those uncomfortable with the more progressive approach.</a:t>
            </a:r>
          </a:p>
          <a:p>
            <a:pPr algn="l"/>
            <a:endParaRPr lang="en-US" b="0" i="0" dirty="0">
              <a:solidFill>
                <a:srgbClr val="414042"/>
              </a:solidFill>
              <a:effectLst/>
              <a:latin typeface="Open Sans" panose="020B0606030504020204" pitchFamily="34" charset="0"/>
            </a:endParaRPr>
          </a:p>
          <a:p>
            <a:pPr algn="l"/>
            <a:r>
              <a:rPr lang="en-US" b="0" i="0" dirty="0">
                <a:solidFill>
                  <a:srgbClr val="414042"/>
                </a:solidFill>
                <a:effectLst/>
                <a:latin typeface="Open Sans" panose="020B0606030504020204" pitchFamily="34" charset="0"/>
              </a:rPr>
              <a:t>“We had two services for a long time,” said Ron Halbert, another elder. “I used to joke about it — that it was the inclusive service and the exclusive service.”</a:t>
            </a:r>
          </a:p>
          <a:p>
            <a:pPr algn="l"/>
            <a:endParaRPr lang="en-US" b="0" i="0" dirty="0">
              <a:solidFill>
                <a:srgbClr val="414042"/>
              </a:solidFill>
              <a:effectLst/>
              <a:latin typeface="Open Sans" panose="020B0606030504020204" pitchFamily="34" charset="0"/>
            </a:endParaRPr>
          </a:p>
          <a:p>
            <a:pPr algn="l"/>
            <a:r>
              <a:rPr lang="en-US" b="0" i="0" dirty="0">
                <a:solidFill>
                  <a:srgbClr val="414042"/>
                </a:solidFill>
                <a:effectLst/>
                <a:latin typeface="Open Sans" panose="020B0606030504020204" pitchFamily="34" charset="0"/>
              </a:rPr>
              <a:t>"Halbert said hermeneutics — particularly the question of whether the Bible is a law book or “a different kind of book” — played a significant role in the church’s transformation."</a:t>
            </a:r>
          </a:p>
          <a:p>
            <a:pPr algn="l"/>
            <a:endParaRPr lang="en-US" b="0" i="0" dirty="0">
              <a:solidFill>
                <a:srgbClr val="414042"/>
              </a:solidFill>
              <a:effectLst/>
              <a:latin typeface="Open Sans" panose="020B0606030504020204" pitchFamily="34" charset="0"/>
            </a:endParaRPr>
          </a:p>
          <a:p>
            <a:pPr algn="l"/>
            <a:r>
              <a:rPr lang="en-US" b="0" i="0" dirty="0">
                <a:solidFill>
                  <a:srgbClr val="414042"/>
                </a:solidFill>
                <a:effectLst/>
                <a:latin typeface="Open Sans" panose="020B0606030504020204" pitchFamily="34" charset="0"/>
              </a:rPr>
              <a:t>Still, Jacobs struggled with accepting the elder title.</a:t>
            </a:r>
          </a:p>
          <a:p>
            <a:pPr algn="l"/>
            <a:r>
              <a:rPr lang="en-US" b="0" i="0" dirty="0">
                <a:solidFill>
                  <a:srgbClr val="414042"/>
                </a:solidFill>
                <a:effectLst/>
                <a:latin typeface="Open Sans" panose="020B0606030504020204" pitchFamily="34" charset="0"/>
              </a:rPr>
              <a:t>“This time, it took more praying and more study and more outside counsel,” the mother of three said. “But one morning — really after a sleepless night — the Holy Spirit made it clear that in spite of my doubts and fears, I was to say yes.”</a:t>
            </a:r>
          </a:p>
          <a:p>
            <a:endParaRPr lang="en-US" b="0" dirty="0"/>
          </a:p>
          <a:p>
            <a:pPr marL="1106481" lvl="2" indent="-174708">
              <a:buFont typeface="Arial" panose="020B0604020202020204" pitchFamily="34" charset="0"/>
              <a:buChar char="•"/>
            </a:pPr>
            <a:r>
              <a:rPr lang="en-US" b="0" dirty="0"/>
              <a:t>Is the Bible a law book?</a:t>
            </a:r>
          </a:p>
          <a:p>
            <a:r>
              <a:rPr lang="en-US" b="1" dirty="0"/>
              <a:t>(1 Corinthians 16:1), [Concerning the collection], </a:t>
            </a:r>
            <a:r>
              <a:rPr lang="en-US" b="0" i="1" dirty="0"/>
              <a:t>“</a:t>
            </a:r>
            <a:r>
              <a:rPr lang="en-US" i="1" dirty="0"/>
              <a:t>Now concerning the collection for the saints, as I have given orders to the churches of Galatia, </a:t>
            </a:r>
            <a:r>
              <a:rPr lang="en-US" i="1" u="sng" dirty="0"/>
              <a:t>so you must do also</a:t>
            </a:r>
            <a:r>
              <a:rPr lang="en-US" i="1" dirty="0"/>
              <a:t>.”</a:t>
            </a:r>
          </a:p>
          <a:p>
            <a:r>
              <a:rPr lang="en-US" b="1" dirty="0"/>
              <a:t>(James 1:22-25), </a:t>
            </a:r>
            <a:r>
              <a:rPr lang="en-US" b="0" i="1" dirty="0"/>
              <a:t>“</a:t>
            </a:r>
            <a:r>
              <a:rPr lang="en-US" i="1" dirty="0"/>
              <a:t>But be doers of the word, and not hearers only, deceiving yourselves.</a:t>
            </a:r>
            <a:r>
              <a:rPr lang="en-US" i="1" baseline="30000" dirty="0"/>
              <a:t> 23</a:t>
            </a:r>
            <a:r>
              <a:rPr lang="en-US" i="1" dirty="0"/>
              <a:t> For if anyone is a hearer of the word and not a doer, he is like a man observing his natural face in a mirror;</a:t>
            </a:r>
            <a:r>
              <a:rPr lang="en-US" i="1" baseline="30000" dirty="0"/>
              <a:t> 24</a:t>
            </a:r>
            <a:r>
              <a:rPr lang="en-US" i="1" dirty="0"/>
              <a:t> for he observes himself, goes away, and immediately forgets what kind of man he was.</a:t>
            </a:r>
            <a:r>
              <a:rPr lang="en-US" i="1" baseline="30000" dirty="0"/>
              <a:t> 25</a:t>
            </a:r>
            <a:r>
              <a:rPr lang="en-US" i="1" dirty="0"/>
              <a:t> But he who looks into the </a:t>
            </a:r>
            <a:r>
              <a:rPr lang="en-US" i="1" u="sng" dirty="0"/>
              <a:t>perfect law of liberty</a:t>
            </a:r>
            <a:r>
              <a:rPr lang="en-US" i="1" dirty="0"/>
              <a:t> and continues in it, and is not a forgetful hearer but a doer of the work, this one will be blessed in what he does.”</a:t>
            </a:r>
          </a:p>
          <a:p>
            <a:pPr marL="1106481" lvl="2" indent="-174708">
              <a:buFont typeface="Arial" panose="020B0604020202020204" pitchFamily="34" charset="0"/>
              <a:buChar char="•"/>
            </a:pPr>
            <a:r>
              <a:rPr lang="en-US" b="0" dirty="0"/>
              <a:t>Is it not possible for the Holy Spirit to contradict Himself</a:t>
            </a:r>
          </a:p>
          <a:p>
            <a:r>
              <a:rPr lang="en-US" b="1" dirty="0"/>
              <a:t>(1 Corinthians 14:34), </a:t>
            </a:r>
            <a:r>
              <a:rPr lang="en-US" b="0" i="1" dirty="0"/>
              <a:t>“</a:t>
            </a:r>
            <a:r>
              <a:rPr lang="en-US" i="1" dirty="0"/>
              <a:t>Let your women keep silent in the churches, for they are not permitted to speak; but they are to be submissive, as the law also says.”</a:t>
            </a:r>
          </a:p>
          <a:p>
            <a:r>
              <a:rPr lang="en-US" b="1" dirty="0"/>
              <a:t>(1 Timothy 2:11-14) [Note: Not cultural], </a:t>
            </a:r>
            <a:r>
              <a:rPr lang="en-US" b="0" i="1" dirty="0"/>
              <a:t>“</a:t>
            </a:r>
            <a:r>
              <a:rPr lang="en-US" i="1" dirty="0"/>
              <a:t>Let a woman learn in silence with all submission.</a:t>
            </a:r>
            <a:r>
              <a:rPr lang="en-US" i="1" baseline="30000" dirty="0"/>
              <a:t> 12</a:t>
            </a:r>
            <a:r>
              <a:rPr lang="en-US" i="1" dirty="0"/>
              <a:t> And I do not permit a woman to teach or to have authority over a man, but to be in silence.</a:t>
            </a:r>
            <a:r>
              <a:rPr lang="en-US" i="1" baseline="30000" dirty="0"/>
              <a:t> 13</a:t>
            </a:r>
            <a:r>
              <a:rPr lang="en-US" i="1" dirty="0"/>
              <a:t> For Adam was formed first, then Eve.</a:t>
            </a:r>
            <a:r>
              <a:rPr lang="en-US" i="1" baseline="30000" dirty="0"/>
              <a:t> 14</a:t>
            </a:r>
            <a:r>
              <a:rPr lang="en-US" i="1" dirty="0"/>
              <a:t> And Adam was not deceived, but the woman being deceived, fell into transgression.”</a:t>
            </a:r>
            <a:endParaRPr lang="en-US" b="0" i="1" dirty="0"/>
          </a:p>
          <a:p>
            <a:pPr marL="1106481" lvl="2" indent="-174708">
              <a:buFont typeface="Arial" panose="020B0604020202020204" pitchFamily="34" charset="0"/>
              <a:buChar char="•"/>
            </a:pPr>
            <a:r>
              <a:rPr lang="en-US" b="0" dirty="0"/>
              <a:t>This is obviously an example of uninformed willfulness.</a:t>
            </a:r>
          </a:p>
          <a:p>
            <a:pPr marL="640594" lvl="1" indent="-174708">
              <a:buFont typeface="Arial" panose="020B0604020202020204" pitchFamily="34" charset="0"/>
              <a:buChar char="•"/>
            </a:pPr>
            <a:r>
              <a:rPr lang="en-US" b="1" dirty="0"/>
              <a:t>[CLICK] They have centralized authority in the churches, usurping that authority in violation of God’s will</a:t>
            </a:r>
          </a:p>
          <a:p>
            <a:pPr marL="1106481" lvl="2" indent="-174708">
              <a:buFont typeface="Arial" panose="020B0604020202020204" pitchFamily="34" charset="0"/>
              <a:buChar char="•"/>
            </a:pPr>
            <a:r>
              <a:rPr lang="en-US" dirty="0"/>
              <a:t>Examples include the ecclesiastical structure of the Catholic church, mirrored by the Anglican and Episcopal churches; Synods; clerical councils; </a:t>
            </a:r>
            <a:r>
              <a:rPr lang="en-US" dirty="0" err="1"/>
              <a:t>intercongregational</a:t>
            </a:r>
            <a:r>
              <a:rPr lang="en-US" dirty="0"/>
              <a:t> governing bodies’ conventions; denominational headquarters.</a:t>
            </a:r>
          </a:p>
          <a:p>
            <a:pPr marL="1106481" lvl="2" indent="-174708">
              <a:buFont typeface="Arial" panose="020B0604020202020204" pitchFamily="34" charset="0"/>
              <a:buChar char="•"/>
            </a:pPr>
            <a:r>
              <a:rPr lang="en-US" dirty="0"/>
              <a:t>Additionally, the Pastor system that is prevalent among evangelicals.</a:t>
            </a:r>
          </a:p>
          <a:p>
            <a:pPr marL="1106481" lvl="2" indent="-174708">
              <a:buFont typeface="Arial" panose="020B0604020202020204" pitchFamily="34" charset="0"/>
              <a:buChar char="•"/>
            </a:pPr>
            <a:r>
              <a:rPr lang="en-US" dirty="0"/>
              <a:t>The Bible clearly shows the autonomous independence of each congregation</a:t>
            </a:r>
          </a:p>
          <a:p>
            <a:pPr marL="1572368" lvl="3" indent="-174708">
              <a:buFont typeface="Arial" panose="020B0604020202020204" pitchFamily="34" charset="0"/>
              <a:buChar char="•"/>
            </a:pPr>
            <a:r>
              <a:rPr lang="en-US" dirty="0"/>
              <a:t>For example, in Jesus’ letter to the 7 churches</a:t>
            </a:r>
          </a:p>
          <a:p>
            <a:pPr marL="1572368" lvl="3" indent="-174708">
              <a:buFont typeface="Arial" panose="020B0604020202020204" pitchFamily="34" charset="0"/>
              <a:buChar char="•"/>
            </a:pPr>
            <a:r>
              <a:rPr lang="en-US" dirty="0"/>
              <a:t>Each congregation has its’ own elders</a:t>
            </a:r>
          </a:p>
          <a:p>
            <a:r>
              <a:rPr lang="en-US" b="1" dirty="0"/>
              <a:t>(Acts 20:28), </a:t>
            </a:r>
            <a:r>
              <a:rPr lang="en-US" i="1" dirty="0"/>
              <a:t>“Therefore take heed to yourselves and to all the flock, among which the Holy Spirit has made you overseers, to shepherd the church of God which He purchased with His own blood.”</a:t>
            </a:r>
          </a:p>
          <a:p>
            <a:r>
              <a:rPr lang="en-US" b="1" dirty="0"/>
              <a:t>(1 Peter 5:1-4), </a:t>
            </a:r>
            <a:r>
              <a:rPr lang="en-US" i="1" dirty="0"/>
              <a:t>“The elders who are among you I exhort, I who am a fellow elder and a witness of the sufferings of Christ, and also a partaker of the glory that will be revealed:</a:t>
            </a:r>
            <a:r>
              <a:rPr lang="en-US" i="1" baseline="30000" dirty="0"/>
              <a:t> 2</a:t>
            </a:r>
            <a:r>
              <a:rPr lang="en-US" i="1" dirty="0"/>
              <a:t> 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r>
              <a:rPr lang="en-US" i="1" baseline="30000" dirty="0"/>
              <a:t> 4</a:t>
            </a:r>
            <a:r>
              <a:rPr lang="en-US" i="1" dirty="0"/>
              <a:t> and when the Chief Shepherd appears, you will receive the crown of glory that does not fade away”</a:t>
            </a:r>
          </a:p>
          <a:p>
            <a:endParaRPr lang="en-US" dirty="0"/>
          </a:p>
          <a:p>
            <a:endParaRPr lang="en-US" dirty="0"/>
          </a:p>
          <a:p>
            <a:endParaRPr lang="en-US" dirty="0"/>
          </a:p>
          <a:p>
            <a:r>
              <a:rPr lang="en-US" dirty="0"/>
              <a:t>How about you?</a:t>
            </a:r>
          </a:p>
        </p:txBody>
      </p:sp>
      <p:sp>
        <p:nvSpPr>
          <p:cNvPr id="4" name="Slide Number Placeholder 3"/>
          <p:cNvSpPr>
            <a:spLocks noGrp="1"/>
          </p:cNvSpPr>
          <p:nvPr>
            <p:ph type="sldNum" sz="quarter" idx="5"/>
          </p:nvPr>
        </p:nvSpPr>
        <p:spPr/>
        <p:txBody>
          <a:bodyPr/>
          <a:lstStyle/>
          <a:p>
            <a:pPr defTabSz="931774">
              <a:defRPr/>
            </a:pPr>
            <a:fld id="{BAF7976F-C9EE-410A-B77E-DAF92018624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640594" lvl="1" indent="-174708">
              <a:buFont typeface="Arial" panose="020B0604020202020204" pitchFamily="34" charset="0"/>
              <a:buChar char="•"/>
            </a:pPr>
            <a:r>
              <a:rPr lang="en-US" b="0" dirty="0"/>
              <a:t>Micah’s worship was not acceptable to God</a:t>
            </a:r>
          </a:p>
          <a:p>
            <a:pPr marL="640594" lvl="1" indent="-174708">
              <a:buFont typeface="Arial" panose="020B0604020202020204" pitchFamily="34" charset="0"/>
              <a:buChar char="•"/>
            </a:pPr>
            <a:r>
              <a:rPr lang="en-US" b="1" dirty="0"/>
              <a:t>He did what was right in his eyes, rather than God’s eyes</a:t>
            </a:r>
          </a:p>
          <a:p>
            <a:pPr marL="640594" lvl="1" indent="-174708">
              <a:buFont typeface="Arial" panose="020B0604020202020204" pitchFamily="34" charset="0"/>
              <a:buChar char="•"/>
            </a:pPr>
            <a:r>
              <a:rPr lang="en-US" b="0" dirty="0"/>
              <a:t>What about us?  Are we seeking to serve Him in accord with scripture?</a:t>
            </a:r>
          </a:p>
          <a:p>
            <a:pPr marL="640594" lvl="1" indent="-174708">
              <a:buFont typeface="Arial" panose="020B0604020202020204" pitchFamily="34" charset="0"/>
              <a:buChar char="•"/>
            </a:pPr>
            <a:r>
              <a:rPr lang="en-US" b="1" dirty="0"/>
              <a:t>Or, is our worship will worship?</a:t>
            </a:r>
          </a:p>
          <a:p>
            <a:r>
              <a:rPr lang="en-US" b="1" i="0" dirty="0"/>
              <a:t>(Matthew 7:21), </a:t>
            </a:r>
            <a:r>
              <a:rPr lang="en-US" i="1" dirty="0"/>
              <a:t>“Not everyone who says to Me, ‘Lord, Lord,’ shall enter the kingdom of heaven, but he who does the will of My Father in heaven.”</a:t>
            </a:r>
          </a:p>
        </p:txBody>
      </p:sp>
      <p:sp>
        <p:nvSpPr>
          <p:cNvPr id="4" name="Slide Number Placeholder 3"/>
          <p:cNvSpPr>
            <a:spLocks noGrp="1"/>
          </p:cNvSpPr>
          <p:nvPr>
            <p:ph type="sldNum" sz="quarter" idx="5"/>
          </p:nvPr>
        </p:nvSpPr>
        <p:spPr/>
        <p:txBody>
          <a:bodyPr/>
          <a:lstStyle/>
          <a:p>
            <a:pPr defTabSz="931774">
              <a:defRPr/>
            </a:pPr>
            <a:fld id="{BAF7976F-C9EE-410A-B77E-DAF92018624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19163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C27F-9137-4F5E-972C-254891102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97257-9F21-4C72-93C6-5231E8686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8A478-6AC7-42C8-B7EB-BC324DD0978F}"/>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CAD3FCEE-80A3-490C-8964-13F1C2955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36338-5BB7-49EB-BBD2-D5B54386A7BD}"/>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171844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DC27-2709-4064-B37A-E432294C06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8BAF3-F79F-4063-9497-9AB21ED9C4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242FD-8394-47AD-976C-4758342C6C2F}"/>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7A024D6F-DB04-48DD-B478-0D1500847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2BE79-19AC-414F-B636-1D4209737E3B}"/>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203763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FFF50-CF84-430B-ABB4-489CED731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C0304-4687-44B8-BF5F-2D6A643A3A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75D3-CFC9-4656-B80D-0082E2CC7BB0}"/>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E346C27F-A9A4-4872-915C-E25E3658A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D8DD4-06D8-446D-9EE1-FF845AB2BD75}"/>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37324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1A66-6B47-4E7F-B00D-284971989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4E415-12BB-410C-9AA0-8DD132BAC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0909-EBE2-4DD3-9C9F-9B1AF2BF65EC}"/>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8C42167B-45C5-4B9A-97E8-E7522F9E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C7160-0479-407B-92B1-2B32010FD819}"/>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31566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00D7-C7A4-47DC-A214-76A9B1F2D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0B025-5F9A-4A57-A880-7826765FD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7DA61-87DF-4302-8468-C4356DAB271C}"/>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AD55A664-42B8-43E1-88D3-EA5E1D3F9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51216-121B-408C-B6A0-8DE05C7DFFA2}"/>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217303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CD9F-60D0-42EE-93A6-44E8A42AB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E0D79-DA17-4938-9389-D25C1AAC2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F67D5-DF14-4AD3-9212-44D496AE9F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519EB-DD67-4E7A-A804-8A01ED5EA2C0}"/>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6" name="Footer Placeholder 5">
            <a:extLst>
              <a:ext uri="{FF2B5EF4-FFF2-40B4-BE49-F238E27FC236}">
                <a16:creationId xmlns:a16="http://schemas.microsoft.com/office/drawing/2014/main" id="{F7C5FA38-DD64-4F24-950B-D08A83267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FD8FC-3C18-4042-9FF4-E4D6BC672940}"/>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184771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5680-8E6A-4D5E-AD4D-6EF0748D53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8330F-6E8F-42CB-B85C-2CAFB50B2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FE511-B195-41B8-B33C-C22D8B550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180AD-86A0-438F-9551-01B780832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B86DC-41E9-4DA5-8AF0-0BF31037A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41177-B306-4485-BADB-57FDFFF50DB1}"/>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8" name="Footer Placeholder 7">
            <a:extLst>
              <a:ext uri="{FF2B5EF4-FFF2-40B4-BE49-F238E27FC236}">
                <a16:creationId xmlns:a16="http://schemas.microsoft.com/office/drawing/2014/main" id="{22FD8F17-A4A0-4855-AFD1-AAD26F9A09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96823C-04D5-459E-90B6-B06AE14C3A4F}"/>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30260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5176-25BC-4233-BD1B-AB8BEBCDFF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AFF35E-C823-4586-90F9-BD301208ED16}"/>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4" name="Footer Placeholder 3">
            <a:extLst>
              <a:ext uri="{FF2B5EF4-FFF2-40B4-BE49-F238E27FC236}">
                <a16:creationId xmlns:a16="http://schemas.microsoft.com/office/drawing/2014/main" id="{0EC099E4-54A2-4BE5-9328-F24E23034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F2C20-9EB1-47F2-952F-DB1DB0817751}"/>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99509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8CF44-FF71-46B8-A749-5C5B3660F0C0}"/>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3" name="Footer Placeholder 2">
            <a:extLst>
              <a:ext uri="{FF2B5EF4-FFF2-40B4-BE49-F238E27FC236}">
                <a16:creationId xmlns:a16="http://schemas.microsoft.com/office/drawing/2014/main" id="{62D9682D-5E1D-4F7B-9619-66E1ACEFAB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1CFC7-3AC0-4D5E-848E-E92D0E79CA8F}"/>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8924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BB70-8AB2-420D-AC32-949A474AE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3028B-ED43-4428-A0AA-48B6AEDDB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4FB83-1D05-4BA2-80CC-7B178630F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0C5B6-FE58-4AF7-8BAA-540522FD24C6}"/>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6" name="Footer Placeholder 5">
            <a:extLst>
              <a:ext uri="{FF2B5EF4-FFF2-40B4-BE49-F238E27FC236}">
                <a16:creationId xmlns:a16="http://schemas.microsoft.com/office/drawing/2014/main" id="{C44A0827-E606-4226-97FD-D5838901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B21F9-1AEC-4F14-B867-E22EE8C7426C}"/>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385258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187B-C822-49DB-8A1A-7ECA686F4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ED3478-8517-4F29-8D96-7D1F75C0C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7E7034-7139-4129-B442-519A1E990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39F5D-E12E-4D9B-9819-B01861067B22}"/>
              </a:ext>
            </a:extLst>
          </p:cNvPr>
          <p:cNvSpPr>
            <a:spLocks noGrp="1"/>
          </p:cNvSpPr>
          <p:nvPr>
            <p:ph type="dt" sz="half" idx="10"/>
          </p:nvPr>
        </p:nvSpPr>
        <p:spPr/>
        <p:txBody>
          <a:bodyPr/>
          <a:lstStyle/>
          <a:p>
            <a:fld id="{79A9AC79-9987-4DCF-9D87-FBD6E9CA6B46}" type="datetimeFigureOut">
              <a:rPr lang="en-US" smtClean="0"/>
              <a:t>7/3/2021</a:t>
            </a:fld>
            <a:endParaRPr lang="en-US"/>
          </a:p>
        </p:txBody>
      </p:sp>
      <p:sp>
        <p:nvSpPr>
          <p:cNvPr id="6" name="Footer Placeholder 5">
            <a:extLst>
              <a:ext uri="{FF2B5EF4-FFF2-40B4-BE49-F238E27FC236}">
                <a16:creationId xmlns:a16="http://schemas.microsoft.com/office/drawing/2014/main" id="{A15D2116-44CE-484A-9949-BFBCD21A8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4C30C-387D-4F19-86F4-1D86E65AADB6}"/>
              </a:ext>
            </a:extLst>
          </p:cNvPr>
          <p:cNvSpPr>
            <a:spLocks noGrp="1"/>
          </p:cNvSpPr>
          <p:nvPr>
            <p:ph type="sldNum" sz="quarter" idx="12"/>
          </p:nvPr>
        </p:nvSpPr>
        <p:spPr/>
        <p:txBody>
          <a:bodyPr/>
          <a:lstStyle/>
          <a:p>
            <a:fld id="{A8F82433-3008-4F3A-8C5C-1D328BC70A05}" type="slidenum">
              <a:rPr lang="en-US" smtClean="0"/>
              <a:t>‹#›</a:t>
            </a:fld>
            <a:endParaRPr lang="en-US"/>
          </a:p>
        </p:txBody>
      </p:sp>
    </p:spTree>
    <p:extLst>
      <p:ext uri="{BB962C8B-B14F-4D97-AF65-F5344CB8AC3E}">
        <p14:creationId xmlns:p14="http://schemas.microsoft.com/office/powerpoint/2010/main" val="18134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EB62D-C3B1-445E-A9E3-BD1F404A2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A7106-895E-48A9-8113-252AFBD0D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BF62C-0080-4A9F-80E1-AD2C6B6DE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9AC79-9987-4DCF-9D87-FBD6E9CA6B46}" type="datetimeFigureOut">
              <a:rPr lang="en-US" smtClean="0"/>
              <a:t>7/3/2021</a:t>
            </a:fld>
            <a:endParaRPr lang="en-US"/>
          </a:p>
        </p:txBody>
      </p:sp>
      <p:sp>
        <p:nvSpPr>
          <p:cNvPr id="5" name="Footer Placeholder 4">
            <a:extLst>
              <a:ext uri="{FF2B5EF4-FFF2-40B4-BE49-F238E27FC236}">
                <a16:creationId xmlns:a16="http://schemas.microsoft.com/office/drawing/2014/main" id="{DB33812D-AEFE-48F7-A2AD-1AA2BBE7A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954CE1-BF2D-4EFC-9532-06121A138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82433-3008-4F3A-8C5C-1D328BC70A05}" type="slidenum">
              <a:rPr lang="en-US" smtClean="0"/>
              <a:t>‹#›</a:t>
            </a:fld>
            <a:endParaRPr lang="en-US"/>
          </a:p>
        </p:txBody>
      </p:sp>
    </p:spTree>
    <p:extLst>
      <p:ext uri="{BB962C8B-B14F-4D97-AF65-F5344CB8AC3E}">
        <p14:creationId xmlns:p14="http://schemas.microsoft.com/office/powerpoint/2010/main" val="154595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5F6C-DBE2-46E3-BB7F-0E4DAFDDE245}"/>
              </a:ext>
            </a:extLst>
          </p:cNvPr>
          <p:cNvSpPr>
            <a:spLocks noGrp="1"/>
          </p:cNvSpPr>
          <p:nvPr>
            <p:ph type="ctrTitle"/>
          </p:nvPr>
        </p:nvSpPr>
        <p:spPr>
          <a:xfrm>
            <a:off x="469900" y="494760"/>
            <a:ext cx="6032500" cy="4534982"/>
          </a:xfrm>
        </p:spPr>
        <p:txBody>
          <a:bodyPr>
            <a:normAutofit/>
          </a:bodyPr>
          <a:lstStyle/>
          <a:p>
            <a:r>
              <a:rPr lang="en-US" sz="6600" dirty="0">
                <a:latin typeface="Bebas Neue" panose="020B0606020202050201" pitchFamily="34" charset="0"/>
              </a:rPr>
              <a:t>The Curious Case</a:t>
            </a:r>
            <a:br>
              <a:rPr lang="en-US" dirty="0">
                <a:latin typeface="Bubblegum Sans" panose="02000506000000020004" pitchFamily="2" charset="0"/>
              </a:rPr>
            </a:br>
            <a:r>
              <a:rPr lang="en-US" sz="4400" dirty="0">
                <a:latin typeface="Bebas Neue" panose="020B0606020202050201" pitchFamily="34" charset="0"/>
              </a:rPr>
              <a:t>of</a:t>
            </a:r>
            <a:br>
              <a:rPr lang="en-US" dirty="0">
                <a:latin typeface="Bubblegum Sans" panose="02000506000000020004" pitchFamily="2" charset="0"/>
              </a:rPr>
            </a:br>
            <a:r>
              <a:rPr lang="en-US" sz="8000" dirty="0">
                <a:latin typeface="Bubblegum Sans" panose="02000506000000020004" pitchFamily="2" charset="0"/>
              </a:rPr>
              <a:t>Micah</a:t>
            </a:r>
            <a:br>
              <a:rPr lang="en-US" dirty="0">
                <a:latin typeface="Bubblegum Sans" panose="02000506000000020004" pitchFamily="2" charset="0"/>
              </a:rPr>
            </a:br>
            <a:r>
              <a:rPr lang="en-US" sz="4000" dirty="0">
                <a:latin typeface="Bebas Neue" panose="020B0606020202050201" pitchFamily="34" charset="0"/>
              </a:rPr>
              <a:t>and</a:t>
            </a:r>
            <a:br>
              <a:rPr lang="en-US" dirty="0">
                <a:latin typeface="Bubblegum Sans" panose="02000506000000020004" pitchFamily="2" charset="0"/>
              </a:rPr>
            </a:br>
            <a:r>
              <a:rPr lang="en-US" sz="8000" dirty="0">
                <a:latin typeface="Bubblegum Sans" panose="02000506000000020004" pitchFamily="2" charset="0"/>
              </a:rPr>
              <a:t>His Idols</a:t>
            </a:r>
          </a:p>
        </p:txBody>
      </p:sp>
      <p:sp>
        <p:nvSpPr>
          <p:cNvPr id="3" name="Subtitle 2">
            <a:extLst>
              <a:ext uri="{FF2B5EF4-FFF2-40B4-BE49-F238E27FC236}">
                <a16:creationId xmlns:a16="http://schemas.microsoft.com/office/drawing/2014/main" id="{C0FC3C64-D7B4-4F20-84C2-0DE4498DC333}"/>
              </a:ext>
            </a:extLst>
          </p:cNvPr>
          <p:cNvSpPr>
            <a:spLocks noGrp="1"/>
          </p:cNvSpPr>
          <p:nvPr>
            <p:ph type="subTitle" idx="1"/>
          </p:nvPr>
        </p:nvSpPr>
        <p:spPr>
          <a:xfrm>
            <a:off x="482600" y="5479512"/>
            <a:ext cx="6032500" cy="1041941"/>
          </a:xfrm>
        </p:spPr>
        <p:txBody>
          <a:bodyPr>
            <a:normAutofit/>
          </a:bodyPr>
          <a:lstStyle/>
          <a:p>
            <a:r>
              <a:rPr lang="en-US" sz="4800" b="1" dirty="0"/>
              <a:t>Judges 17</a:t>
            </a:r>
          </a:p>
        </p:txBody>
      </p:sp>
      <p:pic>
        <p:nvPicPr>
          <p:cNvPr id="9" name="Picture 8">
            <a:extLst>
              <a:ext uri="{FF2B5EF4-FFF2-40B4-BE49-F238E27FC236}">
                <a16:creationId xmlns:a16="http://schemas.microsoft.com/office/drawing/2014/main" id="{E75653A8-36E2-4F47-BDC3-73273D9D5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33923"/>
            <a:ext cx="6883399" cy="4863790"/>
          </a:xfrm>
          <a:prstGeom prst="rect">
            <a:avLst/>
          </a:prstGeom>
        </p:spPr>
      </p:pic>
    </p:spTree>
    <p:extLst>
      <p:ext uri="{BB962C8B-B14F-4D97-AF65-F5344CB8AC3E}">
        <p14:creationId xmlns:p14="http://schemas.microsoft.com/office/powerpoint/2010/main" val="137252435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5F6C-DBE2-46E3-BB7F-0E4DAFDDE245}"/>
              </a:ext>
            </a:extLst>
          </p:cNvPr>
          <p:cNvSpPr>
            <a:spLocks noGrp="1"/>
          </p:cNvSpPr>
          <p:nvPr>
            <p:ph type="ctrTitle"/>
          </p:nvPr>
        </p:nvSpPr>
        <p:spPr>
          <a:xfrm>
            <a:off x="482600" y="201081"/>
            <a:ext cx="7370233" cy="1238253"/>
          </a:xfrm>
        </p:spPr>
        <p:txBody>
          <a:bodyPr anchor="t">
            <a:normAutofit/>
          </a:bodyPr>
          <a:lstStyle/>
          <a:p>
            <a:r>
              <a:rPr lang="en-US" sz="6600" dirty="0">
                <a:latin typeface="Bubblegum Sans" panose="02000506000000020004" pitchFamily="2" charset="0"/>
              </a:rPr>
              <a:t>Micah</a:t>
            </a:r>
            <a:r>
              <a:rPr lang="en-US" sz="8000" dirty="0">
                <a:latin typeface="Bubblegum Sans" panose="02000506000000020004" pitchFamily="2" charset="0"/>
              </a:rPr>
              <a:t> </a:t>
            </a:r>
            <a:r>
              <a:rPr lang="en-US" sz="4000" dirty="0">
                <a:latin typeface="Bebas Neue" panose="020B0606020202050201" pitchFamily="34" charset="0"/>
              </a:rPr>
              <a:t>and  </a:t>
            </a:r>
            <a:r>
              <a:rPr lang="en-US" sz="6600" dirty="0">
                <a:latin typeface="Bubblegum Sans" panose="02000506000000020004" pitchFamily="2" charset="0"/>
              </a:rPr>
              <a:t>His Idols</a:t>
            </a:r>
          </a:p>
        </p:txBody>
      </p:sp>
      <p:sp>
        <p:nvSpPr>
          <p:cNvPr id="3" name="Subtitle 2">
            <a:extLst>
              <a:ext uri="{FF2B5EF4-FFF2-40B4-BE49-F238E27FC236}">
                <a16:creationId xmlns:a16="http://schemas.microsoft.com/office/drawing/2014/main" id="{C0FC3C64-D7B4-4F20-84C2-0DE4498DC333}"/>
              </a:ext>
            </a:extLst>
          </p:cNvPr>
          <p:cNvSpPr>
            <a:spLocks noGrp="1"/>
          </p:cNvSpPr>
          <p:nvPr>
            <p:ph type="subTitle" idx="1"/>
          </p:nvPr>
        </p:nvSpPr>
        <p:spPr>
          <a:xfrm>
            <a:off x="482600" y="1557868"/>
            <a:ext cx="11201400" cy="4963586"/>
          </a:xfrm>
        </p:spPr>
        <p:txBody>
          <a:bodyPr>
            <a:normAutofit/>
          </a:bodyPr>
          <a:lstStyle/>
          <a:p>
            <a:pPr marL="685800" indent="-685800" algn="l">
              <a:buFont typeface="Arial" panose="020B0604020202020204" pitchFamily="34" charset="0"/>
              <a:buChar char="•"/>
            </a:pPr>
            <a:r>
              <a:rPr lang="en-US" sz="4400" b="1" dirty="0"/>
              <a:t>He stole 1,100 shekels of silver from               his mother (17:2)</a:t>
            </a:r>
          </a:p>
          <a:p>
            <a:pPr marL="685800" indent="-685800" algn="l">
              <a:buFont typeface="Arial" panose="020B0604020202020204" pitchFamily="34" charset="0"/>
              <a:buChar char="•"/>
            </a:pPr>
            <a:r>
              <a:rPr lang="en-US" sz="4400" b="1" dirty="0"/>
              <a:t>He established an altar for worship, utilizing idols, and initially his son as priest (17:4-6)</a:t>
            </a:r>
          </a:p>
          <a:p>
            <a:pPr marL="685800" indent="-685800" algn="l">
              <a:buFont typeface="Arial" panose="020B0604020202020204" pitchFamily="34" charset="0"/>
              <a:buChar char="•"/>
            </a:pPr>
            <a:r>
              <a:rPr lang="en-US" sz="4400" b="1" dirty="0"/>
              <a:t>He persuaded a Levite from Bethlehem to stay with him, and replace his son as priest (17:7-13)</a:t>
            </a:r>
          </a:p>
        </p:txBody>
      </p:sp>
      <p:pic>
        <p:nvPicPr>
          <p:cNvPr id="9" name="Picture 8">
            <a:extLst>
              <a:ext uri="{FF2B5EF4-FFF2-40B4-BE49-F238E27FC236}">
                <a16:creationId xmlns:a16="http://schemas.microsoft.com/office/drawing/2014/main" id="{E75653A8-36E2-4F47-BDC3-73273D9D5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400" y="0"/>
            <a:ext cx="3318932" cy="2345148"/>
          </a:xfrm>
          <a:prstGeom prst="rect">
            <a:avLst/>
          </a:prstGeom>
        </p:spPr>
      </p:pic>
    </p:spTree>
    <p:extLst>
      <p:ext uri="{BB962C8B-B14F-4D97-AF65-F5344CB8AC3E}">
        <p14:creationId xmlns:p14="http://schemas.microsoft.com/office/powerpoint/2010/main" val="64597911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5F6C-DBE2-46E3-BB7F-0E4DAFDDE245}"/>
              </a:ext>
            </a:extLst>
          </p:cNvPr>
          <p:cNvSpPr>
            <a:spLocks noGrp="1"/>
          </p:cNvSpPr>
          <p:nvPr>
            <p:ph type="title"/>
          </p:nvPr>
        </p:nvSpPr>
        <p:spPr>
          <a:xfrm>
            <a:off x="838200" y="212725"/>
            <a:ext cx="10515600" cy="1325563"/>
          </a:xfrm>
        </p:spPr>
        <p:txBody>
          <a:bodyPr anchor="t">
            <a:normAutofit fontScale="90000"/>
          </a:bodyPr>
          <a:lstStyle/>
          <a:p>
            <a:r>
              <a:rPr lang="en-US" sz="6600" dirty="0">
                <a:latin typeface="Bubblegum Sans" panose="02000506000000020004" pitchFamily="2" charset="0"/>
              </a:rPr>
              <a:t>The Dangers of Uninformed Religion</a:t>
            </a:r>
          </a:p>
        </p:txBody>
      </p:sp>
      <p:sp>
        <p:nvSpPr>
          <p:cNvPr id="3" name="Subtitle 2">
            <a:extLst>
              <a:ext uri="{FF2B5EF4-FFF2-40B4-BE49-F238E27FC236}">
                <a16:creationId xmlns:a16="http://schemas.microsoft.com/office/drawing/2014/main" id="{C0FC3C64-D7B4-4F20-84C2-0DE4498DC333}"/>
              </a:ext>
            </a:extLst>
          </p:cNvPr>
          <p:cNvSpPr>
            <a:spLocks noGrp="1"/>
          </p:cNvSpPr>
          <p:nvPr>
            <p:ph sz="half" idx="1"/>
          </p:nvPr>
        </p:nvSpPr>
        <p:spPr>
          <a:xfrm>
            <a:off x="440267" y="1219200"/>
            <a:ext cx="5579533" cy="5426075"/>
          </a:xfrm>
        </p:spPr>
        <p:txBody>
          <a:bodyPr>
            <a:normAutofit/>
          </a:bodyPr>
          <a:lstStyle/>
          <a:p>
            <a:pPr marL="449263" indent="-449263" algn="l">
              <a:buFont typeface="Arial" panose="020B0604020202020204" pitchFamily="34" charset="0"/>
              <a:buChar char="•"/>
            </a:pPr>
            <a:r>
              <a:rPr lang="en-US" sz="4400" b="1" dirty="0"/>
              <a:t>Every man pleasing self rather than God </a:t>
            </a:r>
            <a:r>
              <a:rPr lang="en-US" sz="4400" i="1" dirty="0"/>
              <a:t>(17:6) Col. 3:17</a:t>
            </a:r>
          </a:p>
          <a:p>
            <a:pPr marL="449263" indent="-449263" algn="l">
              <a:buFont typeface="Arial" panose="020B0604020202020204" pitchFamily="34" charset="0"/>
              <a:buChar char="•"/>
            </a:pPr>
            <a:r>
              <a:rPr lang="en-US" sz="4400" b="1" dirty="0"/>
              <a:t>Spiritual, but not religious                     </a:t>
            </a:r>
            <a:r>
              <a:rPr lang="en-US" sz="4400" i="1" dirty="0"/>
              <a:t>(2 Cor. 5:9-11)</a:t>
            </a:r>
          </a:p>
          <a:p>
            <a:pPr marL="449263" indent="-449263" algn="l">
              <a:buFont typeface="Arial" panose="020B0604020202020204" pitchFamily="34" charset="0"/>
              <a:buChar char="•"/>
            </a:pPr>
            <a:r>
              <a:rPr lang="en-US" sz="4400" b="1" dirty="0"/>
              <a:t>Homosexuality   </a:t>
            </a:r>
            <a:r>
              <a:rPr lang="en-US" sz="4400" i="1" dirty="0"/>
              <a:t>(Rom. 1:26-27,32)</a:t>
            </a:r>
          </a:p>
        </p:txBody>
      </p:sp>
      <p:sp>
        <p:nvSpPr>
          <p:cNvPr id="4" name="Content Placeholder 3">
            <a:extLst>
              <a:ext uri="{FF2B5EF4-FFF2-40B4-BE49-F238E27FC236}">
                <a16:creationId xmlns:a16="http://schemas.microsoft.com/office/drawing/2014/main" id="{0445C200-6DE8-4131-9251-FDE6C44BD55D}"/>
              </a:ext>
            </a:extLst>
          </p:cNvPr>
          <p:cNvSpPr>
            <a:spLocks noGrp="1"/>
          </p:cNvSpPr>
          <p:nvPr>
            <p:ph sz="half" idx="2"/>
          </p:nvPr>
        </p:nvSpPr>
        <p:spPr>
          <a:xfrm>
            <a:off x="6172199" y="1219200"/>
            <a:ext cx="5579533" cy="5426075"/>
          </a:xfrm>
        </p:spPr>
        <p:txBody>
          <a:bodyPr>
            <a:normAutofit/>
          </a:bodyPr>
          <a:lstStyle/>
          <a:p>
            <a:pPr marL="338138" indent="-338138"/>
            <a:r>
              <a:rPr lang="en-US" sz="4400" b="1" dirty="0"/>
              <a:t>Will worship                </a:t>
            </a:r>
            <a:r>
              <a:rPr lang="en-US" sz="4400" i="1" dirty="0"/>
              <a:t>(1 Sam. 13:13-14)</a:t>
            </a:r>
          </a:p>
          <a:p>
            <a:pPr marL="338138" indent="-338138"/>
            <a:r>
              <a:rPr lang="en-US" sz="4400" b="1" dirty="0"/>
              <a:t>Women in the pulpit </a:t>
            </a:r>
            <a:r>
              <a:rPr lang="en-US" sz="4400" i="1" dirty="0"/>
              <a:t>(1 Cor. 14:34)</a:t>
            </a:r>
          </a:p>
          <a:p>
            <a:pPr marL="338138" indent="-338138"/>
            <a:r>
              <a:rPr lang="en-US" sz="4400" b="1" dirty="0"/>
              <a:t>False organization    of the church              </a:t>
            </a:r>
            <a:r>
              <a:rPr lang="en-US" sz="4400" i="1" dirty="0"/>
              <a:t>(Acts 20:28)                (1 Pet. 5:1-4)</a:t>
            </a:r>
          </a:p>
        </p:txBody>
      </p:sp>
      <p:pic>
        <p:nvPicPr>
          <p:cNvPr id="9" name="Picture 8">
            <a:extLst>
              <a:ext uri="{FF2B5EF4-FFF2-40B4-BE49-F238E27FC236}">
                <a16:creationId xmlns:a16="http://schemas.microsoft.com/office/drawing/2014/main" id="{E75653A8-36E2-4F47-BDC3-73273D9D5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5067" y="4895734"/>
            <a:ext cx="2777064" cy="1962266"/>
          </a:xfrm>
          <a:prstGeom prst="rect">
            <a:avLst/>
          </a:prstGeom>
        </p:spPr>
      </p:pic>
    </p:spTree>
    <p:extLst>
      <p:ext uri="{BB962C8B-B14F-4D97-AF65-F5344CB8AC3E}">
        <p14:creationId xmlns:p14="http://schemas.microsoft.com/office/powerpoint/2010/main" val="300739655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anim calcmode="lin" valueType="num">
                                      <p:cBhvr>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anim calcmode="lin" valueType="num">
                                      <p:cBhvr>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anim calcmode="lin" valueType="num">
                                      <p:cBhvr>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5F6C-DBE2-46E3-BB7F-0E4DAFDDE245}"/>
              </a:ext>
            </a:extLst>
          </p:cNvPr>
          <p:cNvSpPr>
            <a:spLocks noGrp="1"/>
          </p:cNvSpPr>
          <p:nvPr>
            <p:ph type="ctrTitle"/>
          </p:nvPr>
        </p:nvSpPr>
        <p:spPr>
          <a:xfrm>
            <a:off x="469900" y="494760"/>
            <a:ext cx="6032500" cy="1164707"/>
          </a:xfrm>
        </p:spPr>
        <p:txBody>
          <a:bodyPr anchor="t">
            <a:normAutofit fontScale="90000"/>
          </a:bodyPr>
          <a:lstStyle/>
          <a:p>
            <a:r>
              <a:rPr lang="en-US" sz="8000" dirty="0">
                <a:latin typeface="Bubblegum Sans" panose="02000506000000020004" pitchFamily="2" charset="0"/>
              </a:rPr>
              <a:t>Conclusion</a:t>
            </a:r>
          </a:p>
        </p:txBody>
      </p:sp>
      <p:sp>
        <p:nvSpPr>
          <p:cNvPr id="3" name="Subtitle 2">
            <a:extLst>
              <a:ext uri="{FF2B5EF4-FFF2-40B4-BE49-F238E27FC236}">
                <a16:creationId xmlns:a16="http://schemas.microsoft.com/office/drawing/2014/main" id="{C0FC3C64-D7B4-4F20-84C2-0DE4498DC333}"/>
              </a:ext>
            </a:extLst>
          </p:cNvPr>
          <p:cNvSpPr>
            <a:spLocks noGrp="1"/>
          </p:cNvSpPr>
          <p:nvPr>
            <p:ph type="subTitle" idx="1"/>
          </p:nvPr>
        </p:nvSpPr>
        <p:spPr>
          <a:xfrm>
            <a:off x="482599" y="1981200"/>
            <a:ext cx="6426201" cy="4540253"/>
          </a:xfrm>
        </p:spPr>
        <p:txBody>
          <a:bodyPr>
            <a:normAutofit/>
          </a:bodyPr>
          <a:lstStyle/>
          <a:p>
            <a:pPr algn="l"/>
            <a:r>
              <a:rPr lang="en-US" sz="4800" b="1" dirty="0"/>
              <a:t>Micah obviously               messed up,                     worshipping in a way       that suited himself,      rather than God.</a:t>
            </a:r>
          </a:p>
          <a:p>
            <a:pPr algn="l"/>
            <a:r>
              <a:rPr lang="en-US" sz="4800" b="1" dirty="0"/>
              <a:t>How about You and Me?</a:t>
            </a:r>
          </a:p>
        </p:txBody>
      </p:sp>
      <p:pic>
        <p:nvPicPr>
          <p:cNvPr id="9" name="Picture 8">
            <a:extLst>
              <a:ext uri="{FF2B5EF4-FFF2-40B4-BE49-F238E27FC236}">
                <a16:creationId xmlns:a16="http://schemas.microsoft.com/office/drawing/2014/main" id="{E75653A8-36E2-4F47-BDC3-73273D9D5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33923"/>
            <a:ext cx="6883399" cy="4863790"/>
          </a:xfrm>
          <a:prstGeom prst="rect">
            <a:avLst/>
          </a:prstGeom>
        </p:spPr>
      </p:pic>
    </p:spTree>
    <p:extLst>
      <p:ext uri="{BB962C8B-B14F-4D97-AF65-F5344CB8AC3E}">
        <p14:creationId xmlns:p14="http://schemas.microsoft.com/office/powerpoint/2010/main" val="274027648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3189</Words>
  <Application>Microsoft Office PowerPoint</Application>
  <PresentationFormat>Widescreen</PresentationFormat>
  <Paragraphs>136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Bebas Neue</vt:lpstr>
      <vt:lpstr>Bubblegum Sans</vt:lpstr>
      <vt:lpstr>Open Sans</vt:lpstr>
      <vt:lpstr>Calibri</vt:lpstr>
      <vt:lpstr>Calibri Light</vt:lpstr>
      <vt:lpstr>Arial</vt:lpstr>
      <vt:lpstr>Office Theme</vt:lpstr>
      <vt:lpstr>The Curious Case of Micah and His Idols</vt:lpstr>
      <vt:lpstr>Micah and  His Idols</vt:lpstr>
      <vt:lpstr>The Dangers of Uninformed Religion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Curious Case of Micah and His Idols</dc:title>
  <dc:creator>Stan Cox</dc:creator>
  <cp:lastModifiedBy>Stan Cox</cp:lastModifiedBy>
  <cp:revision>5</cp:revision>
  <cp:lastPrinted>2021-07-03T23:24:55Z</cp:lastPrinted>
  <dcterms:created xsi:type="dcterms:W3CDTF">2021-06-30T20:14:16Z</dcterms:created>
  <dcterms:modified xsi:type="dcterms:W3CDTF">2021-07-04T00:06:59Z</dcterms:modified>
</cp:coreProperties>
</file>