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7" r:id="rId3"/>
    <p:sldId id="258" r:id="rId4"/>
    <p:sldId id="259" r:id="rId5"/>
    <p:sldId id="260" r:id="rId6"/>
    <p:sldId id="263" r:id="rId7"/>
    <p:sldId id="265" r:id="rId8"/>
    <p:sldId id="261" r:id="rId9"/>
    <p:sldId id="262" r:id="rId10"/>
    <p:sldId id="266" r:id="rId11"/>
    <p:sldId id="264" r:id="rId12"/>
    <p:sldId id="267" r:id="rId13"/>
    <p:sldId id="268" r:id="rId14"/>
    <p:sldId id="269" r:id="rId15"/>
    <p:sldId id="285" r:id="rId16"/>
    <p:sldId id="286" r:id="rId17"/>
    <p:sldId id="287" r:id="rId18"/>
    <p:sldId id="271" r:id="rId19"/>
    <p:sldId id="288" r:id="rId20"/>
    <p:sldId id="289" r:id="rId21"/>
    <p:sldId id="290" r:id="rId22"/>
    <p:sldId id="29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1526" y="72"/>
      </p:cViewPr>
      <p:guideLst/>
    </p:cSldViewPr>
  </p:slideViewPr>
  <p:notesTextViewPr>
    <p:cViewPr>
      <p:scale>
        <a:sx n="1" d="1"/>
        <a:sy n="1" d="1"/>
      </p:scale>
      <p:origin x="0" y="0"/>
    </p:cViewPr>
  </p:notesTextViewPr>
  <p:sorterViewPr>
    <p:cViewPr>
      <p:scale>
        <a:sx n="100" d="100"/>
        <a:sy n="100" d="100"/>
      </p:scale>
      <p:origin x="0" y="-27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black">
          <a:xfrm>
            <a:off x="762000" y="4038600"/>
            <a:ext cx="7772400" cy="990600"/>
          </a:xfrm>
          <a:effectLst>
            <a:outerShdw dist="53882" dir="2700000" algn="ctr" rotWithShape="0">
              <a:srgbClr val="000000"/>
            </a:outerShdw>
          </a:effectLst>
        </p:spPr>
        <p:txBody>
          <a:bodyPr/>
          <a:lstStyle>
            <a:lvl1pPr>
              <a:defRPr sz="4400">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bwMode="black">
          <a:xfrm>
            <a:off x="1371600" y="5105400"/>
            <a:ext cx="6400800" cy="685800"/>
          </a:xfrm>
        </p:spPr>
        <p:txBody>
          <a:bodyPr/>
          <a:lstStyle>
            <a:lvl1pPr marL="0" indent="0" algn="ctr">
              <a:buFontTx/>
              <a:buNone/>
              <a:defRPr sz="2800">
                <a:solidFill>
                  <a:schemeClr val="tx2"/>
                </a:solidFill>
              </a:defRPr>
            </a:lvl1pPr>
          </a:lstStyle>
          <a:p>
            <a:r>
              <a:rPr lang="en-US"/>
              <a:t>Click to edit Master subtitle style</a:t>
            </a:r>
          </a:p>
        </p:txBody>
      </p:sp>
      <p:sp>
        <p:nvSpPr>
          <p:cNvPr id="4" name="Rectangle 4"/>
          <p:cNvSpPr>
            <a:spLocks noGrp="1" noChangeArrowheads="1"/>
          </p:cNvSpPr>
          <p:nvPr>
            <p:ph type="dt" sz="half" idx="10"/>
          </p:nvPr>
        </p:nvSpPr>
        <p:spPr bwMode="black">
          <a:xfrm>
            <a:off x="457200" y="6245225"/>
            <a:ext cx="2133600" cy="476250"/>
          </a:xfrm>
        </p:spPr>
        <p:txBody>
          <a:bodyPr/>
          <a:lstStyle>
            <a:lvl1pPr>
              <a:defRPr/>
            </a:lvl1pPr>
          </a:lstStyle>
          <a:p>
            <a:endParaRPr lang="en-US"/>
          </a:p>
        </p:txBody>
      </p:sp>
      <p:sp>
        <p:nvSpPr>
          <p:cNvPr id="5" name="Rectangle 5"/>
          <p:cNvSpPr>
            <a:spLocks noGrp="1" noChangeArrowheads="1"/>
          </p:cNvSpPr>
          <p:nvPr>
            <p:ph type="ftr" sz="quarter" idx="11"/>
          </p:nvPr>
        </p:nvSpPr>
        <p:spPr bwMode="black">
          <a:xfrm>
            <a:off x="3124200" y="6245225"/>
            <a:ext cx="2895600" cy="476250"/>
          </a:xfrm>
        </p:spPr>
        <p:txBody>
          <a:bodyPr/>
          <a:lstStyle>
            <a:lvl1pPr>
              <a:defRPr/>
            </a:lvl1pPr>
          </a:lstStyle>
          <a:p>
            <a:endParaRPr lang="en-US"/>
          </a:p>
        </p:txBody>
      </p:sp>
      <p:sp>
        <p:nvSpPr>
          <p:cNvPr id="6" name="Rectangle 6"/>
          <p:cNvSpPr>
            <a:spLocks noGrp="1" noChangeArrowheads="1"/>
          </p:cNvSpPr>
          <p:nvPr>
            <p:ph type="sldNum" sz="quarter" idx="12"/>
          </p:nvPr>
        </p:nvSpPr>
        <p:spPr bwMode="black">
          <a:xfrm>
            <a:off x="6553200" y="6245225"/>
            <a:ext cx="2133600" cy="476250"/>
          </a:xfrm>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12178593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96159481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15418239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black">
          <a:xfrm>
            <a:off x="762000" y="4038600"/>
            <a:ext cx="7772400" cy="990600"/>
          </a:xfrm>
          <a:effectLst>
            <a:outerShdw dist="53882" dir="2700000" algn="ctr" rotWithShape="0">
              <a:srgbClr val="000000"/>
            </a:outerShdw>
          </a:effectLst>
        </p:spPr>
        <p:txBody>
          <a:bodyPr/>
          <a:lstStyle>
            <a:lvl1pPr>
              <a:defRPr sz="4400">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bwMode="black">
          <a:xfrm>
            <a:off x="1371600" y="5105400"/>
            <a:ext cx="6400800" cy="685800"/>
          </a:xfrm>
        </p:spPr>
        <p:txBody>
          <a:bodyPr/>
          <a:lstStyle>
            <a:lvl1pPr marL="0" indent="0" algn="ctr">
              <a:buFontTx/>
              <a:buNone/>
              <a:defRPr sz="2800">
                <a:solidFill>
                  <a:schemeClr val="tx2"/>
                </a:solidFill>
              </a:defRPr>
            </a:lvl1pPr>
          </a:lstStyle>
          <a:p>
            <a:r>
              <a:rPr lang="en-US"/>
              <a:t>Click to edit Master subtitle style</a:t>
            </a:r>
          </a:p>
        </p:txBody>
      </p:sp>
      <p:sp>
        <p:nvSpPr>
          <p:cNvPr id="4" name="Rectangle 4"/>
          <p:cNvSpPr>
            <a:spLocks noGrp="1" noChangeArrowheads="1"/>
          </p:cNvSpPr>
          <p:nvPr>
            <p:ph type="dt" sz="half" idx="10"/>
          </p:nvPr>
        </p:nvSpPr>
        <p:spPr bwMode="black">
          <a:xfrm>
            <a:off x="457200" y="6245225"/>
            <a:ext cx="2133600" cy="476250"/>
          </a:xfrm>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bwMode="black">
          <a:xfrm>
            <a:off x="3124200" y="6245225"/>
            <a:ext cx="2895600" cy="476250"/>
          </a:xfrm>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bwMode="black">
          <a:xfrm>
            <a:off x="6553200" y="6245225"/>
            <a:ext cx="2133600" cy="476250"/>
          </a:xfrm>
        </p:spPr>
        <p:txBody>
          <a:bodyPr/>
          <a:lstStyle>
            <a:lvl1pPr>
              <a:defRPr/>
            </a:lvl1pPr>
          </a:lstStyle>
          <a:p>
            <a:fld id="{E042F20D-354F-42E2-BF6F-967FBFD2B32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4588669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89C73304-550F-413B-B2F0-33F10910E2A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7205392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520A90C-8061-4B1B-BA74-0CD09D2EC8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4815338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3"/>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3"/>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1CD89A39-5D83-4F40-BA78-B35EF35BB58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4818415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B858313B-E46E-4DD7-AEEC-CF8CC7F88C6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2138116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C6424B96-F720-4F2D-9B1C-1B7D7531DD7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9607569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2B048376-235A-45AD-86DD-0264585F20D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5136428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67B975BE-C33B-412A-B103-F242A3D26D5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4359503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763791730"/>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3FDC5A8E-8569-4E81-AA0A-A88FC969855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3749787"/>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27E2761E-2DBE-4A3D-986A-85599D7BDA1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1233689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683233B-6A04-43A9-9066-0BB21C1DC82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576524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80188553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3"/>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3"/>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92146324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402886259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3921592639"/>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337377070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22393030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3881739776"/>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868362"/>
          </a:xfrm>
          <a:prstGeom prst="rect">
            <a:avLst/>
          </a:prstGeom>
          <a:noFill/>
          <a:ln>
            <a:noFill/>
          </a:ln>
          <a:effectLst>
            <a:outerShdw dist="71842"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95403"/>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77004"/>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a:p>
        </p:txBody>
      </p:sp>
      <p:sp>
        <p:nvSpPr>
          <p:cNvPr id="1029" name="Rectangle 5"/>
          <p:cNvSpPr>
            <a:spLocks noGrp="1" noChangeArrowheads="1"/>
          </p:cNvSpPr>
          <p:nvPr>
            <p:ph type="ftr" sz="quarter" idx="3"/>
          </p:nvPr>
        </p:nvSpPr>
        <p:spPr bwMode="auto">
          <a:xfrm>
            <a:off x="3124200" y="6477004"/>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477004"/>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153E37E-D171-4098-97A6-B3AE63E3517E}" type="slidenum">
              <a:rPr lang="en-US" smtClean="0"/>
              <a:t>‹#›</a:t>
            </a:fld>
            <a:endParaRPr lang="en-US"/>
          </a:p>
        </p:txBody>
      </p:sp>
    </p:spTree>
    <p:extLst>
      <p:ext uri="{BB962C8B-B14F-4D97-AF65-F5344CB8AC3E}">
        <p14:creationId xmlns:p14="http://schemas.microsoft.com/office/powerpoint/2010/main" val="93874037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hf hdr="0" ftr="0" dt="0"/>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Times New Roman" pitchFamily="18" charset="0"/>
        </a:defRPr>
      </a:lvl2pPr>
      <a:lvl3pPr algn="ctr" rtl="0" eaLnBrk="1" fontAlgn="base" hangingPunct="1">
        <a:spcBef>
          <a:spcPct val="0"/>
        </a:spcBef>
        <a:spcAft>
          <a:spcPct val="0"/>
        </a:spcAft>
        <a:defRPr sz="4000" b="1">
          <a:solidFill>
            <a:schemeClr val="tx2"/>
          </a:solidFill>
          <a:latin typeface="Times New Roman" pitchFamily="18" charset="0"/>
        </a:defRPr>
      </a:lvl3pPr>
      <a:lvl4pPr algn="ctr" rtl="0" eaLnBrk="1" fontAlgn="base" hangingPunct="1">
        <a:spcBef>
          <a:spcPct val="0"/>
        </a:spcBef>
        <a:spcAft>
          <a:spcPct val="0"/>
        </a:spcAft>
        <a:defRPr sz="4000" b="1">
          <a:solidFill>
            <a:schemeClr val="tx2"/>
          </a:solidFill>
          <a:latin typeface="Times New Roman" pitchFamily="18" charset="0"/>
        </a:defRPr>
      </a:lvl4pPr>
      <a:lvl5pPr algn="ctr" rtl="0" eaLnBrk="1" fontAlgn="base" hangingPunct="1">
        <a:spcBef>
          <a:spcPct val="0"/>
        </a:spcBef>
        <a:spcAft>
          <a:spcPct val="0"/>
        </a:spcAft>
        <a:defRPr sz="4000" b="1">
          <a:solidFill>
            <a:schemeClr val="tx2"/>
          </a:solidFill>
          <a:latin typeface="Times New Roman" pitchFamily="18" charset="0"/>
        </a:defRPr>
      </a:lvl5pPr>
      <a:lvl6pPr marL="457200" algn="ctr" rtl="0" eaLnBrk="1" fontAlgn="base" hangingPunct="1">
        <a:spcBef>
          <a:spcPct val="0"/>
        </a:spcBef>
        <a:spcAft>
          <a:spcPct val="0"/>
        </a:spcAft>
        <a:defRPr sz="4000" b="1">
          <a:solidFill>
            <a:schemeClr val="tx2"/>
          </a:solidFill>
          <a:latin typeface="Times New Roman" pitchFamily="18" charset="0"/>
        </a:defRPr>
      </a:lvl6pPr>
      <a:lvl7pPr marL="914400" algn="ctr" rtl="0" eaLnBrk="1" fontAlgn="base" hangingPunct="1">
        <a:spcBef>
          <a:spcPct val="0"/>
        </a:spcBef>
        <a:spcAft>
          <a:spcPct val="0"/>
        </a:spcAft>
        <a:defRPr sz="4000" b="1">
          <a:solidFill>
            <a:schemeClr val="tx2"/>
          </a:solidFill>
          <a:latin typeface="Times New Roman" pitchFamily="18" charset="0"/>
        </a:defRPr>
      </a:lvl7pPr>
      <a:lvl8pPr marL="1371600" algn="ctr" rtl="0" eaLnBrk="1" fontAlgn="base" hangingPunct="1">
        <a:spcBef>
          <a:spcPct val="0"/>
        </a:spcBef>
        <a:spcAft>
          <a:spcPct val="0"/>
        </a:spcAft>
        <a:defRPr sz="4000" b="1">
          <a:solidFill>
            <a:schemeClr val="tx2"/>
          </a:solidFill>
          <a:latin typeface="Times New Roman" pitchFamily="18" charset="0"/>
        </a:defRPr>
      </a:lvl8pPr>
      <a:lvl9pPr marL="1828800" algn="ctr" rtl="0" eaLnBrk="1" fontAlgn="base" hangingPunct="1">
        <a:spcBef>
          <a:spcPct val="0"/>
        </a:spcBef>
        <a:spcAft>
          <a:spcPct val="0"/>
        </a:spcAft>
        <a:defRPr sz="40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868362"/>
          </a:xfrm>
          <a:prstGeom prst="rect">
            <a:avLst/>
          </a:prstGeom>
          <a:noFill/>
          <a:ln>
            <a:noFill/>
          </a:ln>
          <a:effectLst>
            <a:outerShdw dist="71842"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95403"/>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77004"/>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477004"/>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477004"/>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6095549-4CEB-480E-824B-12A4FB9745E8}"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4135489573"/>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ciencedaily.com/releases/2013/12/131208085304.htm"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4650" y="914400"/>
            <a:ext cx="6353175" cy="990600"/>
          </a:xfrm>
        </p:spPr>
        <p:txBody>
          <a:bodyPr/>
          <a:lstStyle/>
          <a:p>
            <a:r>
              <a:rPr lang="en-US" dirty="0"/>
              <a:t>The Majesty Of God</a:t>
            </a:r>
          </a:p>
        </p:txBody>
      </p:sp>
      <p:sp>
        <p:nvSpPr>
          <p:cNvPr id="3" name="Subtitle 2"/>
          <p:cNvSpPr>
            <a:spLocks noGrp="1"/>
          </p:cNvSpPr>
          <p:nvPr>
            <p:ph type="subTitle" idx="1"/>
          </p:nvPr>
        </p:nvSpPr>
        <p:spPr>
          <a:xfrm>
            <a:off x="609600" y="4686300"/>
            <a:ext cx="7705725" cy="1076326"/>
          </a:xfrm>
          <a:solidFill>
            <a:schemeClr val="bg1">
              <a:lumMod val="50000"/>
            </a:schemeClr>
          </a:solidFill>
        </p:spPr>
        <p:txBody>
          <a:bodyPr/>
          <a:lstStyle/>
          <a:p>
            <a:pPr algn="l">
              <a:lnSpc>
                <a:spcPct val="80000"/>
              </a:lnSpc>
              <a:buClr>
                <a:srgbClr val="FFFFCC"/>
              </a:buClr>
              <a:buSzPct val="60000"/>
              <a:defRPr/>
            </a:pPr>
            <a:r>
              <a:rPr lang="en-US" sz="3200" i="1" dirty="0">
                <a:solidFill>
                  <a:schemeClr val="bg1">
                    <a:lumMod val="20000"/>
                    <a:lumOff val="80000"/>
                  </a:schemeClr>
                </a:solidFill>
              </a:rPr>
              <a:t>Psalms 14:1 </a:t>
            </a:r>
            <a:r>
              <a:rPr lang="en-US" i="1" dirty="0">
                <a:solidFill>
                  <a:schemeClr val="bg1">
                    <a:lumMod val="20000"/>
                    <a:lumOff val="80000"/>
                  </a:schemeClr>
                </a:solidFill>
              </a:rPr>
              <a:t>“The fool hath said in his heart, there is no God.” </a:t>
            </a:r>
          </a:p>
          <a:p>
            <a:r>
              <a:rPr lang="en-US" sz="3600" i="1" dirty="0"/>
              <a:t> </a:t>
            </a:r>
            <a:endParaRPr lang="en-US" sz="36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3E37E-D171-4098-97A6-B3AE63E3517E}" type="slidenum">
              <a:rPr kumimoji="0" lang="en-US" sz="1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https://www.esa.int/var/esa/storage/images/esa_multimedia/images/2003/02/hubble_s_deep_field_image_provided_the_first_clues_about_numbers_of_stars/10282107-2-eng-GB/Hubble_s_Deep_Field_Image_provided_the_first_clues_about_numbers_of_stars_medium.jpg">
            <a:extLst>
              <a:ext uri="{FF2B5EF4-FFF2-40B4-BE49-F238E27FC236}">
                <a16:creationId xmlns:a16="http://schemas.microsoft.com/office/drawing/2014/main" id="{A447ADAB-C3CA-4F71-A4C8-D67370C68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a:extLst>
              <a:ext uri="{FF2B5EF4-FFF2-40B4-BE49-F238E27FC236}">
                <a16:creationId xmlns:a16="http://schemas.microsoft.com/office/drawing/2014/main" id="{F716BCE4-6AE4-4B92-A9D3-6938B1B74BB5}"/>
              </a:ext>
            </a:extLst>
          </p:cNvPr>
          <p:cNvSpPr>
            <a:spLocks noGrp="1" noChangeArrowheads="1"/>
          </p:cNvSpPr>
          <p:nvPr>
            <p:ph type="body" idx="1"/>
          </p:nvPr>
        </p:nvSpPr>
        <p:spPr>
          <a:xfrm>
            <a:off x="266700" y="58737"/>
            <a:ext cx="8610600" cy="6477000"/>
          </a:xfrm>
        </p:spPr>
        <p:txBody>
          <a:bodyPr/>
          <a:lstStyle/>
          <a:p>
            <a:pPr eaLnBrk="1" hangingPunct="1">
              <a:lnSpc>
                <a:spcPct val="80000"/>
              </a:lnSpc>
              <a:buFont typeface="Wingdings" panose="05000000000000000000" pitchFamily="2" charset="2"/>
              <a:buNone/>
              <a:defRPr/>
            </a:pPr>
            <a:r>
              <a:rPr lang="en-US" sz="2800" dirty="0">
                <a:solidFill>
                  <a:srgbClr val="FFFF00"/>
                </a:solidFill>
              </a:rPr>
              <a:t>Number Of Stars - Genesis 15:5; 22:17; (~1400 BC); Jeremiah 33:22 (~600 BC). (cf. Isaiah 40:26; Psalms 147:4; Romans 1:20)</a:t>
            </a:r>
          </a:p>
          <a:p>
            <a:pPr eaLnBrk="1" hangingPunct="1">
              <a:lnSpc>
                <a:spcPct val="80000"/>
              </a:lnSpc>
              <a:defRPr/>
            </a:pPr>
            <a:r>
              <a:rPr lang="en-US" sz="2400" dirty="0"/>
              <a:t>150 BC: Hipparchus taught there were less than 3,000 stars. (A Greek astronomer and mathematician who discovered the precession of the equinoxes, calculated the length of the year to within 6 1/2 minutes, compiled the first known star catalog, and made an early formulation of trigonometry.)   </a:t>
            </a:r>
          </a:p>
          <a:p>
            <a:pPr eaLnBrk="1" hangingPunct="1">
              <a:lnSpc>
                <a:spcPct val="80000"/>
              </a:lnSpc>
              <a:defRPr/>
            </a:pPr>
            <a:r>
              <a:rPr lang="en-US" sz="2400" dirty="0"/>
              <a:t>150 AD: Ptolemy counted 1,056 &amp; claimed the actual number was not over 3,000.</a:t>
            </a:r>
          </a:p>
          <a:p>
            <a:pPr eaLnBrk="1" hangingPunct="1">
              <a:lnSpc>
                <a:spcPct val="80000"/>
              </a:lnSpc>
              <a:defRPr/>
            </a:pPr>
            <a:r>
              <a:rPr lang="en-US" sz="2400" dirty="0"/>
              <a:t> 1608 AD: Galileo used a telescope and announced the number of stars "innumerable.“</a:t>
            </a:r>
          </a:p>
          <a:p>
            <a:pPr eaLnBrk="1" hangingPunct="1">
              <a:lnSpc>
                <a:spcPct val="80000"/>
              </a:lnSpc>
              <a:defRPr/>
            </a:pPr>
            <a:r>
              <a:rPr lang="en-US" sz="2400" dirty="0"/>
              <a:t>Today, Astronomers estimate there are about 100 thousand million stars in the Milky Way alone. </a:t>
            </a:r>
          </a:p>
          <a:p>
            <a:pPr>
              <a:lnSpc>
                <a:spcPct val="80000"/>
              </a:lnSpc>
              <a:defRPr/>
            </a:pPr>
            <a:r>
              <a:rPr lang="en-US" sz="2400" dirty="0"/>
              <a:t>Pleiades and Orion as gravitationally bound star groups. Job 38:31</a:t>
            </a:r>
            <a:r>
              <a:rPr lang="en-US" sz="2800" dirty="0"/>
              <a:t>	</a:t>
            </a:r>
          </a:p>
          <a:p>
            <a:pPr>
              <a:lnSpc>
                <a:spcPct val="80000"/>
              </a:lnSpc>
              <a:defRPr/>
            </a:pPr>
            <a:r>
              <a:rPr lang="en-US" sz="2400" dirty="0"/>
              <a:t>Every star is different. 1 Corinthians 15:41</a:t>
            </a:r>
          </a:p>
          <a:p>
            <a:pPr>
              <a:lnSpc>
                <a:spcPct val="80000"/>
              </a:lnSpc>
              <a:defRPr/>
            </a:pPr>
            <a:r>
              <a:rPr lang="en-US" sz="2400" dirty="0"/>
              <a:t>Stars sing. Job 38:7</a:t>
            </a:r>
          </a:p>
        </p:txBody>
      </p:sp>
      <p:sp>
        <p:nvSpPr>
          <p:cNvPr id="6" name="Slide Number Placeholder 5">
            <a:extLst>
              <a:ext uri="{FF2B5EF4-FFF2-40B4-BE49-F238E27FC236}">
                <a16:creationId xmlns:a16="http://schemas.microsoft.com/office/drawing/2014/main" id="{C88E7E5F-10F6-41F4-AA3B-6046ABE5D548}"/>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B6790498-F2BE-4068-8E83-0F14BFC676CB}" type="slidenum">
              <a:rPr lang="en-US" altLang="en-US" sz="1000"/>
              <a:pPr>
                <a:spcBef>
                  <a:spcPct val="0"/>
                </a:spcBef>
                <a:buClrTx/>
                <a:buSzTx/>
                <a:buFontTx/>
                <a:buNone/>
              </a:pPr>
              <a:t>10</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 calcmode="lin" valueType="num">
                                      <p:cBhvr>
                                        <p:cTn id="7" dur="5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638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p:cTn id="13" dur="5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638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 calcmode="lin" valueType="num">
                                      <p:cBhvr>
                                        <p:cTn id="19" dur="500" fill="hold"/>
                                        <p:tgtEl>
                                          <p:spTgt spid="1638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638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 calcmode="lin" valueType="num">
                                      <p:cBhvr>
                                        <p:cTn id="25" dur="5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638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anim calcmode="lin" valueType="num">
                                      <p:cBhvr>
                                        <p:cTn id="31" dur="500" fill="hold"/>
                                        <p:tgtEl>
                                          <p:spTgt spid="16387">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1638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anim calcmode="lin" valueType="num">
                                      <p:cBhvr>
                                        <p:cTn id="37" dur="500" fill="hold"/>
                                        <p:tgtEl>
                                          <p:spTgt spid="16387">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6387">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6387">
                                            <p:txEl>
                                              <p:pRg st="7" end="7"/>
                                            </p:txEl>
                                          </p:spTgt>
                                        </p:tgtEl>
                                        <p:attrNameLst>
                                          <p:attrName>style.visibility</p:attrName>
                                        </p:attrNameLst>
                                      </p:cBhvr>
                                      <p:to>
                                        <p:strVal val="visible"/>
                                      </p:to>
                                    </p:set>
                                    <p:anim calcmode="lin" valueType="num">
                                      <p:cBhvr>
                                        <p:cTn id="43" dur="500" fill="hold"/>
                                        <p:tgtEl>
                                          <p:spTgt spid="16387">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16387">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9" descr="Related image">
            <a:extLst>
              <a:ext uri="{FF2B5EF4-FFF2-40B4-BE49-F238E27FC236}">
                <a16:creationId xmlns:a16="http://schemas.microsoft.com/office/drawing/2014/main" id="{41A45B63-D7F7-4535-8BB4-87C3D25DD0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AutoShape 7" descr="Image result for paths in the sea">
            <a:extLst>
              <a:ext uri="{FF2B5EF4-FFF2-40B4-BE49-F238E27FC236}">
                <a16:creationId xmlns:a16="http://schemas.microsoft.com/office/drawing/2014/main" id="{83B42C50-BAEC-4BD3-9DF5-21773DCD490E}"/>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9460" name="AutoShape 9" descr="Image result for paths in the sea">
            <a:extLst>
              <a:ext uri="{FF2B5EF4-FFF2-40B4-BE49-F238E27FC236}">
                <a16:creationId xmlns:a16="http://schemas.microsoft.com/office/drawing/2014/main" id="{33DB8605-85E1-4095-BE1C-BE73C3C53C9F}"/>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9461" name="AutoShape 11" descr="Image result for paths in the sea">
            <a:extLst>
              <a:ext uri="{FF2B5EF4-FFF2-40B4-BE49-F238E27FC236}">
                <a16:creationId xmlns:a16="http://schemas.microsoft.com/office/drawing/2014/main" id="{775D6823-329F-429D-AC4E-45BF605F6340}"/>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9462" name="AutoShape 13" descr="Image result for paths in the sea">
            <a:extLst>
              <a:ext uri="{FF2B5EF4-FFF2-40B4-BE49-F238E27FC236}">
                <a16:creationId xmlns:a16="http://schemas.microsoft.com/office/drawing/2014/main" id="{D5BE7C7E-D04F-4BD2-9EAE-6ED97892709B}"/>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2" name="Rectangle 3">
            <a:extLst>
              <a:ext uri="{FF2B5EF4-FFF2-40B4-BE49-F238E27FC236}">
                <a16:creationId xmlns:a16="http://schemas.microsoft.com/office/drawing/2014/main" id="{0E656688-286F-41C1-BCEA-42067D5022EE}"/>
              </a:ext>
            </a:extLst>
          </p:cNvPr>
          <p:cNvSpPr>
            <a:spLocks noGrp="1" noChangeArrowheads="1"/>
          </p:cNvSpPr>
          <p:nvPr>
            <p:ph type="body" idx="1"/>
          </p:nvPr>
        </p:nvSpPr>
        <p:spPr>
          <a:xfrm>
            <a:off x="304800" y="304800"/>
            <a:ext cx="8382000" cy="5826125"/>
          </a:xfrm>
        </p:spPr>
        <p:txBody>
          <a:bodyPr/>
          <a:lstStyle/>
          <a:p>
            <a:pPr eaLnBrk="1" hangingPunct="1">
              <a:buFont typeface="Wingdings" panose="05000000000000000000" pitchFamily="2" charset="2"/>
              <a:buNone/>
              <a:defRPr/>
            </a:pPr>
            <a:r>
              <a:rPr lang="en-US" b="1" dirty="0">
                <a:solidFill>
                  <a:schemeClr val="bg1">
                    <a:lumMod val="75000"/>
                  </a:schemeClr>
                </a:solidFill>
                <a:effectLst/>
              </a:rPr>
              <a:t>Paths Of The Seas - Psalms 8:8 </a:t>
            </a:r>
            <a:br>
              <a:rPr lang="en-US" b="1" dirty="0">
                <a:solidFill>
                  <a:schemeClr val="bg1">
                    <a:lumMod val="75000"/>
                  </a:schemeClr>
                </a:solidFill>
                <a:effectLst/>
              </a:rPr>
            </a:br>
            <a:r>
              <a:rPr lang="en-US" b="1" dirty="0">
                <a:solidFill>
                  <a:schemeClr val="bg1">
                    <a:lumMod val="75000"/>
                  </a:schemeClr>
                </a:solidFill>
                <a:effectLst/>
              </a:rPr>
              <a:t>(~1000 BC).</a:t>
            </a:r>
          </a:p>
          <a:p>
            <a:pPr eaLnBrk="1" hangingPunct="1">
              <a:defRPr/>
            </a:pPr>
            <a:endParaRPr lang="en-US" dirty="0">
              <a:solidFill>
                <a:schemeClr val="bg1">
                  <a:lumMod val="75000"/>
                </a:schemeClr>
              </a:solidFill>
              <a:effectLst/>
            </a:endParaRPr>
          </a:p>
          <a:p>
            <a:pPr>
              <a:defRPr/>
            </a:pPr>
            <a:r>
              <a:rPr lang="en-US" b="1" dirty="0">
                <a:solidFill>
                  <a:schemeClr val="bg1">
                    <a:lumMod val="75000"/>
                  </a:schemeClr>
                </a:solidFill>
                <a:effectLst/>
              </a:rPr>
              <a:t>1855 AD: Matthew Fontaine Maury</a:t>
            </a:r>
            <a:r>
              <a:rPr lang="en-US" dirty="0">
                <a:solidFill>
                  <a:srgbClr val="4D5156"/>
                </a:solidFill>
                <a:latin typeface="Roboto" panose="02000000000000000000" pitchFamily="2" charset="0"/>
              </a:rPr>
              <a:t> </a:t>
            </a:r>
            <a:r>
              <a:rPr lang="en-US" dirty="0">
                <a:solidFill>
                  <a:schemeClr val="accent2">
                    <a:lumMod val="50000"/>
                  </a:schemeClr>
                </a:solidFill>
                <a:latin typeface="Roboto" panose="02000000000000000000" pitchFamily="2" charset="0"/>
              </a:rPr>
              <a:t>an American astronomer, historian, oceanographer, meteorologist, cartographer, author, geologist, educator, and naval officer</a:t>
            </a:r>
            <a:r>
              <a:rPr lang="en-US" b="1" dirty="0">
                <a:solidFill>
                  <a:schemeClr val="bg1">
                    <a:lumMod val="75000"/>
                  </a:schemeClr>
                </a:solidFill>
                <a:effectLst/>
              </a:rPr>
              <a:t>, </a:t>
            </a:r>
            <a:r>
              <a:rPr lang="en-US" dirty="0">
                <a:solidFill>
                  <a:schemeClr val="bg1">
                    <a:lumMod val="75000"/>
                  </a:schemeClr>
                </a:solidFill>
                <a:effectLst/>
              </a:rPr>
              <a:t>upon hearing Psalm 8:8 read to him by his son, set out to discover &amp; chart the oceans' sea lanes &amp; currents. </a:t>
            </a:r>
            <a:r>
              <a:rPr lang="en-US" sz="2000" dirty="0">
                <a:solidFill>
                  <a:schemeClr val="bg1">
                    <a:lumMod val="75000"/>
                  </a:schemeClr>
                </a:solidFill>
                <a:effectLst/>
              </a:rPr>
              <a:t>(Statue of Maury in Richmond, VA</a:t>
            </a:r>
            <a:r>
              <a:rPr lang="en-US" sz="2000" dirty="0">
                <a:solidFill>
                  <a:schemeClr val="bg1">
                    <a:lumMod val="75000"/>
                  </a:schemeClr>
                </a:solidFill>
              </a:rPr>
              <a:t>).Nicknamed “the Pathfinder of Seas.”</a:t>
            </a:r>
            <a:endParaRPr lang="en-US" sz="2400" dirty="0">
              <a:solidFill>
                <a:schemeClr val="bg1">
                  <a:lumMod val="75000"/>
                </a:schemeClr>
              </a:solidFill>
              <a:effectLst/>
            </a:endParaRPr>
          </a:p>
        </p:txBody>
      </p:sp>
      <p:sp>
        <p:nvSpPr>
          <p:cNvPr id="19464" name="AutoShape 15" descr="Image result for paths in the sea">
            <a:extLst>
              <a:ext uri="{FF2B5EF4-FFF2-40B4-BE49-F238E27FC236}">
                <a16:creationId xmlns:a16="http://schemas.microsoft.com/office/drawing/2014/main" id="{77959A83-19DA-4FE0-A4B5-F375F17DC148}"/>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9465" name="AutoShape 17" descr="Image result for paths in the sea">
            <a:extLst>
              <a:ext uri="{FF2B5EF4-FFF2-40B4-BE49-F238E27FC236}">
                <a16:creationId xmlns:a16="http://schemas.microsoft.com/office/drawing/2014/main" id="{4A690977-21CF-439C-ABB5-9664E8A80FEC}"/>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3" name="Slide Number Placeholder 12">
            <a:extLst>
              <a:ext uri="{FF2B5EF4-FFF2-40B4-BE49-F238E27FC236}">
                <a16:creationId xmlns:a16="http://schemas.microsoft.com/office/drawing/2014/main" id="{06CB940D-A4DE-4819-B736-B177E78E4AFC}"/>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227B6EF2-8530-4EAF-A207-25D1C66CCB98}" type="slidenum">
              <a:rPr lang="en-US" altLang="en-US" sz="1000"/>
              <a:pPr>
                <a:spcBef>
                  <a:spcPct val="0"/>
                </a:spcBef>
                <a:buClrTx/>
                <a:buSzTx/>
                <a:buFontTx/>
                <a:buNone/>
              </a:pPr>
              <a:t>11</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Image result for images of channels in the sea">
            <a:extLst>
              <a:ext uri="{FF2B5EF4-FFF2-40B4-BE49-F238E27FC236}">
                <a16:creationId xmlns:a16="http://schemas.microsoft.com/office/drawing/2014/main" id="{DA29D78F-D403-43E5-AD41-9910798B9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8B75CE17-0822-4004-99A0-3373767295AF}"/>
              </a:ext>
            </a:extLst>
          </p:cNvPr>
          <p:cNvSpPr>
            <a:spLocks noGrp="1" noChangeArrowheads="1"/>
          </p:cNvSpPr>
          <p:nvPr>
            <p:ph type="body" idx="1"/>
          </p:nvPr>
        </p:nvSpPr>
        <p:spPr>
          <a:xfrm>
            <a:off x="304800" y="533400"/>
            <a:ext cx="8534400" cy="5597525"/>
          </a:xfrm>
        </p:spPr>
        <p:txBody>
          <a:bodyPr/>
          <a:lstStyle/>
          <a:p>
            <a:pPr eaLnBrk="1" hangingPunct="1">
              <a:buFont typeface="Wingdings" panose="05000000000000000000" pitchFamily="2" charset="2"/>
              <a:buNone/>
              <a:defRPr/>
            </a:pPr>
            <a:r>
              <a:rPr lang="en-US" sz="2800" dirty="0">
                <a:solidFill>
                  <a:srgbClr val="FFFF00"/>
                </a:solidFill>
              </a:rPr>
              <a:t>Channels In The Sea - 2 Samuel 22:16 (~1000 BC).</a:t>
            </a:r>
          </a:p>
          <a:p>
            <a:pPr eaLnBrk="1" hangingPunct="1">
              <a:defRPr/>
            </a:pPr>
            <a:r>
              <a:rPr lang="en-US" sz="2800" dirty="0"/>
              <a:t> 1504 AD: Juan de la Costa made the first ocean soundings, but did nothing to change the universal view that the ocean floors were flat, sandy beds like our deserts.</a:t>
            </a:r>
          </a:p>
          <a:p>
            <a:pPr eaLnBrk="1" hangingPunct="1">
              <a:defRPr/>
            </a:pPr>
            <a:r>
              <a:rPr lang="en-US" sz="2800" dirty="0"/>
              <a:t> 1840 AD: James Clark Rose made oceanic soundings to a depth of nearly 2,000 fathoms (12,000 ft.).</a:t>
            </a:r>
          </a:p>
          <a:p>
            <a:pPr eaLnBrk="1" hangingPunct="1">
              <a:defRPr/>
            </a:pPr>
            <a:r>
              <a:rPr lang="en-US" sz="2800" dirty="0"/>
              <a:t> 1971 AD: First complete map of the ocean floor showing the "recesses of the deep."</a:t>
            </a:r>
          </a:p>
        </p:txBody>
      </p:sp>
      <p:sp>
        <p:nvSpPr>
          <p:cNvPr id="6" name="Slide Number Placeholder 5">
            <a:extLst>
              <a:ext uri="{FF2B5EF4-FFF2-40B4-BE49-F238E27FC236}">
                <a16:creationId xmlns:a16="http://schemas.microsoft.com/office/drawing/2014/main" id="{1DACF6DC-802E-4DAC-AC9D-38B6ED3F4294}"/>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97C4E95D-E911-4DE1-A44C-D7CE1D05AF1B}" type="slidenum">
              <a:rPr lang="en-US" altLang="en-US" sz="1000"/>
              <a:pPr>
                <a:spcBef>
                  <a:spcPct val="0"/>
                </a:spcBef>
                <a:buClrTx/>
                <a:buSzTx/>
                <a:buFontTx/>
                <a:buNone/>
              </a:pPr>
              <a:t>12</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p:cTn id="7" dur="500" fill="hold"/>
                                        <p:tgtEl>
                                          <p:spTgt spid="1843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p:cTn id="13" dur="500" fill="hold"/>
                                        <p:tgtEl>
                                          <p:spTgt spid="1843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843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 calcmode="lin" valueType="num">
                                      <p:cBhvr>
                                        <p:cTn id="19" dur="500" fill="hold"/>
                                        <p:tgtEl>
                                          <p:spTgt spid="1843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843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Image result for freshwater springs in the sea">
            <a:extLst>
              <a:ext uri="{FF2B5EF4-FFF2-40B4-BE49-F238E27FC236}">
                <a16:creationId xmlns:a16="http://schemas.microsoft.com/office/drawing/2014/main" id="{EB3C26BA-AD30-417A-B58F-0DA4E6B16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A2EEBC8F-D656-40D9-A91E-837AE343A341}"/>
              </a:ext>
            </a:extLst>
          </p:cNvPr>
          <p:cNvSpPr>
            <a:spLocks noGrp="1" noChangeArrowheads="1"/>
          </p:cNvSpPr>
          <p:nvPr>
            <p:ph type="body" idx="1"/>
          </p:nvPr>
        </p:nvSpPr>
        <p:spPr>
          <a:xfrm>
            <a:off x="304800" y="457200"/>
            <a:ext cx="8839200" cy="5673725"/>
          </a:xfrm>
        </p:spPr>
        <p:txBody>
          <a:bodyPr/>
          <a:lstStyle/>
          <a:p>
            <a:pPr eaLnBrk="1" hangingPunct="1">
              <a:buFont typeface="Wingdings" panose="05000000000000000000" pitchFamily="2" charset="2"/>
              <a:buNone/>
              <a:defRPr/>
            </a:pPr>
            <a:r>
              <a:rPr lang="en-US" dirty="0">
                <a:solidFill>
                  <a:srgbClr val="FFFF00"/>
                </a:solidFill>
              </a:rPr>
              <a:t>Springs Of The Sea - Job 38:16 (~2000-1600 BC); Genesis 7:11; 8:2 (~1400 BC.)</a:t>
            </a:r>
          </a:p>
          <a:p>
            <a:pPr eaLnBrk="1" hangingPunct="1">
              <a:defRPr/>
            </a:pPr>
            <a:r>
              <a:rPr lang="en-US" dirty="0"/>
              <a:t>1930 AD: Fresh water springs on the ocean floor. </a:t>
            </a:r>
          </a:p>
          <a:p>
            <a:pPr eaLnBrk="1" hangingPunct="1">
              <a:defRPr/>
            </a:pPr>
            <a:r>
              <a:rPr lang="en-US" sz="2400" dirty="0"/>
              <a:t>Scientists have discovered huge reserves of freshwater beneath the oceans kilometers out to sea, providing new opportunities to stave off a looming global water crisis… "The volume of this water resource is a hundred times greater than the amount we've extracted from the Earth's sub-surface in the past century since 1900,“ </a:t>
            </a:r>
            <a:r>
              <a:rPr lang="en-US" sz="1800" dirty="0"/>
              <a:t>Dr Vincent Post of the National Centre for Groundwater Research and Training (NCGRT) and the School of the Environment at Flinders University. </a:t>
            </a:r>
            <a:r>
              <a:rPr lang="en-US" sz="2000" dirty="0">
                <a:hlinkClick r:id="rId3"/>
              </a:rPr>
              <a:t>https://www.sciencedaily.com/releases/2013/12/131208085304.htm</a:t>
            </a:r>
            <a:r>
              <a:rPr lang="en-US" sz="2000" dirty="0"/>
              <a:t>  December 8, 2013</a:t>
            </a:r>
            <a:endParaRPr lang="en-US" dirty="0"/>
          </a:p>
        </p:txBody>
      </p:sp>
      <p:sp>
        <p:nvSpPr>
          <p:cNvPr id="6" name="Slide Number Placeholder 5">
            <a:extLst>
              <a:ext uri="{FF2B5EF4-FFF2-40B4-BE49-F238E27FC236}">
                <a16:creationId xmlns:a16="http://schemas.microsoft.com/office/drawing/2014/main" id="{1E26796D-54AF-4DB9-BB2C-5E3522D8607B}"/>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D3B35140-61EC-4464-B2E0-CBAEE6644654}" type="slidenum">
              <a:rPr lang="en-US" altLang="en-US" sz="1000"/>
              <a:pPr>
                <a:spcBef>
                  <a:spcPct val="0"/>
                </a:spcBef>
                <a:buClrTx/>
                <a:buSzTx/>
                <a:buFontTx/>
                <a:buNone/>
              </a:pPr>
              <a:t>13</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 calcmode="lin" valueType="num">
                                      <p:cBhvr>
                                        <p:cTn id="7" dur="5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94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 calcmode="lin" valueType="num">
                                      <p:cBhvr>
                                        <p:cTn id="13" dur="5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945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result for under the ocean volcano discovered">
            <a:extLst>
              <a:ext uri="{FF2B5EF4-FFF2-40B4-BE49-F238E27FC236}">
                <a16:creationId xmlns:a16="http://schemas.microsoft.com/office/drawing/2014/main" id="{404E3390-E332-4EBC-8317-634D1705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C177A1ED-76DF-40D3-858A-EC5DD8F85BF3}"/>
              </a:ext>
            </a:extLst>
          </p:cNvPr>
          <p:cNvSpPr>
            <a:spLocks noGrp="1" noChangeArrowheads="1"/>
          </p:cNvSpPr>
          <p:nvPr>
            <p:ph type="body" idx="1"/>
          </p:nvPr>
        </p:nvSpPr>
        <p:spPr>
          <a:xfrm>
            <a:off x="0" y="0"/>
            <a:ext cx="9144000" cy="6858000"/>
          </a:xfrm>
        </p:spPr>
        <p:txBody>
          <a:bodyPr/>
          <a:lstStyle/>
          <a:p>
            <a:pPr eaLnBrk="1" hangingPunct="1">
              <a:buFont typeface="Wingdings" panose="05000000000000000000" pitchFamily="2" charset="2"/>
              <a:buNone/>
              <a:defRPr/>
            </a:pPr>
            <a:r>
              <a:rPr lang="en-US" dirty="0">
                <a:solidFill>
                  <a:srgbClr val="FFFF00"/>
                </a:solidFill>
              </a:rPr>
              <a:t>Springs Of The Sea - Job 38:16 (~2000-1600 BC); Genesis 7:11; 8:2 (~1400 BC.)</a:t>
            </a:r>
          </a:p>
          <a:p>
            <a:pPr eaLnBrk="1" hangingPunct="1">
              <a:defRPr/>
            </a:pPr>
            <a:r>
              <a:rPr lang="en-US" dirty="0"/>
              <a:t>1945 AD: Underwater volcanoes discovered.</a:t>
            </a:r>
            <a:r>
              <a:rPr lang="en-US" b="1" dirty="0"/>
              <a:t> </a:t>
            </a:r>
            <a:endParaRPr lang="en-US" sz="2000" b="1" dirty="0"/>
          </a:p>
          <a:p>
            <a:pPr eaLnBrk="1" hangingPunct="1">
              <a:defRPr/>
            </a:pPr>
            <a:endParaRPr lang="en-US" sz="2000" dirty="0"/>
          </a:p>
          <a:p>
            <a:pPr eaLnBrk="1" hangingPunct="1">
              <a:defRPr/>
            </a:pPr>
            <a:r>
              <a:rPr lang="en-US" sz="2400" dirty="0"/>
              <a:t>“Although most of the active volcanoes we see on land occur where plates collide, the greatest number of the Earth's volcanoes are hidden from view, occurring on the ocean floor along spreading ridges.”  </a:t>
            </a:r>
            <a:r>
              <a:rPr lang="en-US" sz="2000" dirty="0"/>
              <a:t>https://oceanservice.noaa.gov/facts/volcanoes.html</a:t>
            </a:r>
            <a:endParaRPr lang="en-US" sz="2000" b="1" dirty="0"/>
          </a:p>
          <a:p>
            <a:pPr eaLnBrk="1" hangingPunct="1">
              <a:defRPr/>
            </a:pPr>
            <a:endParaRPr lang="en-US" sz="2000" b="1" dirty="0"/>
          </a:p>
          <a:p>
            <a:pPr eaLnBrk="1" hangingPunct="1">
              <a:defRPr/>
            </a:pPr>
            <a:r>
              <a:rPr lang="en-US" sz="2000" b="1" dirty="0"/>
              <a:t>We All Nearly Missed The Largest Underwater Volcano Eruption Ever Recorded. </a:t>
            </a:r>
            <a:r>
              <a:rPr lang="en-US" sz="2000" b="1" dirty="0" err="1"/>
              <a:t>Wha</a:t>
            </a:r>
            <a:r>
              <a:rPr lang="en-US" sz="2000" b="1" dirty="0"/>
              <a:t>? </a:t>
            </a:r>
            <a:r>
              <a:rPr lang="en-US" sz="2000" dirty="0"/>
              <a:t>PETER DOCKRILL 15 JAN 2018</a:t>
            </a:r>
          </a:p>
        </p:txBody>
      </p:sp>
      <p:sp>
        <p:nvSpPr>
          <p:cNvPr id="4" name="Slide Number Placeholder 3">
            <a:extLst>
              <a:ext uri="{FF2B5EF4-FFF2-40B4-BE49-F238E27FC236}">
                <a16:creationId xmlns:a16="http://schemas.microsoft.com/office/drawing/2014/main" id="{53E4FE13-CA9E-47B0-A5CC-328FB80E3CBD}"/>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9E438C73-B41F-4F11-8205-CEBAAE324234}" type="slidenum">
              <a:rPr lang="en-US" altLang="en-US" sz="1000"/>
              <a:pPr>
                <a:spcBef>
                  <a:spcPct val="0"/>
                </a:spcBef>
                <a:buClrTx/>
                <a:buSzTx/>
                <a:buFontTx/>
                <a:buNone/>
              </a:pPr>
              <a:t>14</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 calcmode="lin" valueType="num">
                                      <p:cBhvr>
                                        <p:cTn id="7" dur="5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94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anim calcmode="lin" valueType="num">
                                      <p:cBhvr>
                                        <p:cTn id="13" dur="5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1945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anim calcmode="lin" valueType="num">
                                      <p:cBhvr>
                                        <p:cTn id="19" dur="500" fill="hold"/>
                                        <p:tgtEl>
                                          <p:spTgt spid="19459">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19459">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5" descr="4.8B Water Cycle Anchor Chart">
            <a:extLst>
              <a:ext uri="{FF2B5EF4-FFF2-40B4-BE49-F238E27FC236}">
                <a16:creationId xmlns:a16="http://schemas.microsoft.com/office/drawing/2014/main" id="{197A3243-3D4B-4480-BF06-92B75D26E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14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a:extLst>
              <a:ext uri="{FF2B5EF4-FFF2-40B4-BE49-F238E27FC236}">
                <a16:creationId xmlns:a16="http://schemas.microsoft.com/office/drawing/2014/main" id="{568BBFBF-4732-49F8-B78D-E9DCA6BE48FE}"/>
              </a:ext>
            </a:extLst>
          </p:cNvPr>
          <p:cNvSpPr>
            <a:spLocks noGrp="1" noChangeArrowheads="1"/>
          </p:cNvSpPr>
          <p:nvPr>
            <p:ph type="body" idx="1"/>
          </p:nvPr>
        </p:nvSpPr>
        <p:spPr>
          <a:xfrm>
            <a:off x="0" y="0"/>
            <a:ext cx="9144000" cy="3810000"/>
          </a:xfrm>
          <a:solidFill>
            <a:schemeClr val="bg1"/>
          </a:solidFill>
        </p:spPr>
        <p:txBody>
          <a:bodyPr/>
          <a:lstStyle/>
          <a:p>
            <a:pPr eaLnBrk="1" hangingPunct="1">
              <a:buFont typeface="Wingdings" panose="05000000000000000000" pitchFamily="2" charset="2"/>
              <a:buNone/>
              <a:defRPr/>
            </a:pPr>
            <a:r>
              <a:rPr lang="en-US" dirty="0">
                <a:solidFill>
                  <a:srgbClr val="FFFF00"/>
                </a:solidFill>
              </a:rPr>
              <a:t>The Water-Vapor Cycle - Job 36:27-28 (2000-1600 BC); Ecclesiastes 1:7 (~1000 BC).</a:t>
            </a:r>
          </a:p>
          <a:p>
            <a:pPr eaLnBrk="1" hangingPunct="1">
              <a:defRPr/>
            </a:pPr>
            <a:r>
              <a:rPr lang="en-US" dirty="0"/>
              <a:t> </a:t>
            </a:r>
            <a:r>
              <a:rPr lang="en-US" sz="2400" dirty="0"/>
              <a:t>Sea not full - Evaporation &amp; water cycles.</a:t>
            </a:r>
          </a:p>
          <a:p>
            <a:pPr eaLnBrk="1" hangingPunct="1">
              <a:defRPr/>
            </a:pPr>
            <a:r>
              <a:rPr lang="en-US" sz="2400" dirty="0"/>
              <a:t> 350 BC: Aristotle comprehended the water-vapor cycle &amp; published his </a:t>
            </a:r>
            <a:r>
              <a:rPr lang="en-US" sz="2400" i="1" dirty="0"/>
              <a:t>"</a:t>
            </a:r>
            <a:r>
              <a:rPr lang="en-US" sz="2400" i="1" dirty="0" err="1"/>
              <a:t>Meteorlogica</a:t>
            </a:r>
            <a:r>
              <a:rPr lang="en-US" sz="2400" i="1" dirty="0"/>
              <a:t>".</a:t>
            </a:r>
            <a:endParaRPr lang="en-US" sz="2400" dirty="0"/>
          </a:p>
          <a:p>
            <a:pPr eaLnBrk="1" hangingPunct="1">
              <a:defRPr/>
            </a:pPr>
            <a:r>
              <a:rPr lang="en-US" sz="2400" dirty="0"/>
              <a:t> 1770 AD: Benjamin Franklin observed movement of water by storms (river-to-sea-river water cycle).</a:t>
            </a:r>
          </a:p>
        </p:txBody>
      </p:sp>
      <p:sp>
        <p:nvSpPr>
          <p:cNvPr id="23556" name="AutoShape 5" descr="Image result for water cycle diagram">
            <a:extLst>
              <a:ext uri="{FF2B5EF4-FFF2-40B4-BE49-F238E27FC236}">
                <a16:creationId xmlns:a16="http://schemas.microsoft.com/office/drawing/2014/main" id="{08B19B3C-AD95-4B13-884C-275F61FFC7A9}"/>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23557" name="AutoShape 7" descr="Image result for water cycle diagram">
            <a:extLst>
              <a:ext uri="{FF2B5EF4-FFF2-40B4-BE49-F238E27FC236}">
                <a16:creationId xmlns:a16="http://schemas.microsoft.com/office/drawing/2014/main" id="{1675B5AC-A397-4EBF-A0A9-F100FAA3ED33}"/>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23558" name="AutoShape 9" descr="Image result for water cycle diagram">
            <a:extLst>
              <a:ext uri="{FF2B5EF4-FFF2-40B4-BE49-F238E27FC236}">
                <a16:creationId xmlns:a16="http://schemas.microsoft.com/office/drawing/2014/main" id="{034F7CF3-BE62-4EDE-98F9-25B658331444}"/>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23559" name="AutoShape 11" descr="Image result for water cycle diagram">
            <a:extLst>
              <a:ext uri="{FF2B5EF4-FFF2-40B4-BE49-F238E27FC236}">
                <a16:creationId xmlns:a16="http://schemas.microsoft.com/office/drawing/2014/main" id="{924C8A32-189F-4D92-86FD-F5C48BAB00B7}"/>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23560" name="AutoShape 13" descr="Image result for water cycle diagram">
            <a:extLst>
              <a:ext uri="{FF2B5EF4-FFF2-40B4-BE49-F238E27FC236}">
                <a16:creationId xmlns:a16="http://schemas.microsoft.com/office/drawing/2014/main" id="{6D4B0E3A-9C11-467B-859B-B5A7A785C299}"/>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1" name="Slide Number Placeholder 10">
            <a:extLst>
              <a:ext uri="{FF2B5EF4-FFF2-40B4-BE49-F238E27FC236}">
                <a16:creationId xmlns:a16="http://schemas.microsoft.com/office/drawing/2014/main" id="{21BECF2B-CF6F-4601-9AD3-84BD621F2C8F}"/>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848B2C0F-9C4B-4752-9C76-B2F81B889345}" type="slidenum">
              <a:rPr lang="en-US" altLang="en-US" sz="1000"/>
              <a:pPr>
                <a:spcBef>
                  <a:spcPct val="0"/>
                </a:spcBef>
                <a:buClrTx/>
                <a:buSzTx/>
                <a:buFontTx/>
                <a:buNone/>
              </a:pPr>
              <a:t>15</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B982-9F76-4AC3-8DDD-A3C02B404472}"/>
              </a:ext>
            </a:extLst>
          </p:cNvPr>
          <p:cNvSpPr>
            <a:spLocks noGrp="1"/>
          </p:cNvSpPr>
          <p:nvPr>
            <p:ph type="title"/>
          </p:nvPr>
        </p:nvSpPr>
        <p:spPr>
          <a:xfrm>
            <a:off x="40641" y="-82017"/>
            <a:ext cx="9144000" cy="1139825"/>
          </a:xfrm>
        </p:spPr>
        <p:txBody>
          <a:bodyPr/>
          <a:lstStyle/>
          <a:p>
            <a:pPr eaLnBrk="1" hangingPunct="1">
              <a:defRPr/>
            </a:pPr>
            <a:r>
              <a:rPr lang="en-US" sz="3600" dirty="0">
                <a:solidFill>
                  <a:srgbClr val="FFFF00"/>
                </a:solidFill>
              </a:rPr>
              <a:t>Life Is In The Blood - Leviticus 17:11 </a:t>
            </a:r>
            <a:br>
              <a:rPr lang="en-US" sz="3600" dirty="0">
                <a:solidFill>
                  <a:srgbClr val="FFFF00"/>
                </a:solidFill>
              </a:rPr>
            </a:br>
            <a:r>
              <a:rPr lang="en-US" sz="3600" dirty="0">
                <a:solidFill>
                  <a:srgbClr val="FFFF00"/>
                </a:solidFill>
              </a:rPr>
              <a:t>(~1400 BC)</a:t>
            </a:r>
            <a:endParaRPr lang="en-US" sz="4800" dirty="0"/>
          </a:p>
        </p:txBody>
      </p:sp>
      <p:sp>
        <p:nvSpPr>
          <p:cNvPr id="3" name="Content Placeholder 2">
            <a:extLst>
              <a:ext uri="{FF2B5EF4-FFF2-40B4-BE49-F238E27FC236}">
                <a16:creationId xmlns:a16="http://schemas.microsoft.com/office/drawing/2014/main" id="{92F8F9C4-96EC-4F4D-BBAA-7BB01C8A33C1}"/>
              </a:ext>
            </a:extLst>
          </p:cNvPr>
          <p:cNvSpPr>
            <a:spLocks noGrp="1"/>
          </p:cNvSpPr>
          <p:nvPr>
            <p:ph sz="half" idx="1"/>
          </p:nvPr>
        </p:nvSpPr>
        <p:spPr>
          <a:xfrm>
            <a:off x="228601" y="1143000"/>
            <a:ext cx="4267200" cy="4835525"/>
          </a:xfrm>
        </p:spPr>
        <p:txBody>
          <a:bodyPr/>
          <a:lstStyle/>
          <a:p>
            <a:pPr eaLnBrk="1" hangingPunct="1">
              <a:defRPr/>
            </a:pPr>
            <a:r>
              <a:rPr lang="en-US" sz="2400" dirty="0"/>
              <a:t>~350 BC: </a:t>
            </a:r>
            <a:r>
              <a:rPr lang="en-US" sz="2400" dirty="0" err="1"/>
              <a:t>Herophilos</a:t>
            </a:r>
            <a:r>
              <a:rPr lang="en-US" sz="2400" dirty="0"/>
              <a:t>, physician of the Museum of Alexandria, advocated blood letting as a means to get rid of disease. </a:t>
            </a:r>
          </a:p>
          <a:p>
            <a:pPr eaLnBrk="1" hangingPunct="1">
              <a:defRPr/>
            </a:pPr>
            <a:r>
              <a:rPr lang="en-US" sz="2400" dirty="0"/>
              <a:t>1616 AD: Dr. William Harvey, British physician, discovered blood circulates &amp; is used over &amp; over. </a:t>
            </a:r>
          </a:p>
          <a:p>
            <a:pPr eaLnBrk="1" hangingPunct="1">
              <a:defRPr/>
            </a:pPr>
            <a:endParaRPr lang="en-US" sz="2400" dirty="0"/>
          </a:p>
          <a:p>
            <a:pPr eaLnBrk="1" hangingPunct="1">
              <a:defRPr/>
            </a:pPr>
            <a:endParaRPr lang="en-US" dirty="0"/>
          </a:p>
        </p:txBody>
      </p:sp>
      <p:pic>
        <p:nvPicPr>
          <p:cNvPr id="24580" name="Picture 5" descr="Image result for circulatory system">
            <a:extLst>
              <a:ext uri="{FF2B5EF4-FFF2-40B4-BE49-F238E27FC236}">
                <a16:creationId xmlns:a16="http://schemas.microsoft.com/office/drawing/2014/main" id="{3743908F-0585-434D-ABB1-C6F6D8BBDF7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12641" y="1219200"/>
            <a:ext cx="4038600" cy="3124200"/>
          </a:xfrm>
          <a:noFill/>
          <a:extLst>
            <a:ext uri="{909E8E84-426E-40DD-AFC4-6F175D3DCCD1}">
              <a14:hiddenFill xmlns:a14="http://schemas.microsoft.com/office/drawing/2010/main">
                <a:solidFill>
                  <a:srgbClr val="FFFFFF"/>
                </a:solidFill>
              </a14:hiddenFill>
            </a:ext>
          </a:extLst>
        </p:spPr>
      </p:pic>
      <p:sp>
        <p:nvSpPr>
          <p:cNvPr id="24581" name="TextBox 5">
            <a:extLst>
              <a:ext uri="{FF2B5EF4-FFF2-40B4-BE49-F238E27FC236}">
                <a16:creationId xmlns:a16="http://schemas.microsoft.com/office/drawing/2014/main" id="{0AA6BDC0-7BEC-4836-B10E-F3241C11D3C3}"/>
              </a:ext>
            </a:extLst>
          </p:cNvPr>
          <p:cNvSpPr txBox="1">
            <a:spLocks noChangeArrowheads="1"/>
          </p:cNvSpPr>
          <p:nvPr/>
        </p:nvSpPr>
        <p:spPr bwMode="auto">
          <a:xfrm>
            <a:off x="3962400" y="4276986"/>
            <a:ext cx="5181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lvl="1">
              <a:spcBef>
                <a:spcPct val="0"/>
              </a:spcBef>
              <a:buClrTx/>
              <a:buFontTx/>
              <a:buNone/>
            </a:pPr>
            <a:r>
              <a:rPr lang="en-US" altLang="en-US" sz="2400" dirty="0"/>
              <a:t>Circulatory system involves estimated 60,000 - 80,000 miles (earth is 25,000 miles around) circulates an average of 1400 times a day. </a:t>
            </a:r>
          </a:p>
        </p:txBody>
      </p:sp>
      <p:sp>
        <p:nvSpPr>
          <p:cNvPr id="7" name="Slide Number Placeholder 6">
            <a:extLst>
              <a:ext uri="{FF2B5EF4-FFF2-40B4-BE49-F238E27FC236}">
                <a16:creationId xmlns:a16="http://schemas.microsoft.com/office/drawing/2014/main" id="{85C35723-921B-4021-9DAA-6C4DF3AA1FE1}"/>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C25F425C-89F6-40CB-8B34-338729854ACC}" type="slidenum">
              <a:rPr lang="en-US" altLang="en-US" sz="1000"/>
              <a:pPr>
                <a:spcBef>
                  <a:spcPct val="0"/>
                </a:spcBef>
                <a:buClrTx/>
                <a:buSzTx/>
                <a:buFontTx/>
                <a:buNone/>
              </a:pPr>
              <a:t>16</a:t>
            </a:fld>
            <a:endParaRPr lang="en-US" altLang="en-US" sz="1000"/>
          </a:p>
        </p:txBody>
      </p:sp>
      <p:sp>
        <p:nvSpPr>
          <p:cNvPr id="4" name="TextBox 3">
            <a:extLst>
              <a:ext uri="{FF2B5EF4-FFF2-40B4-BE49-F238E27FC236}">
                <a16:creationId xmlns:a16="http://schemas.microsoft.com/office/drawing/2014/main" id="{E33FA9D0-F14B-46C3-93FF-02890F7E084C}"/>
              </a:ext>
            </a:extLst>
          </p:cNvPr>
          <p:cNvSpPr txBox="1"/>
          <p:nvPr/>
        </p:nvSpPr>
        <p:spPr>
          <a:xfrm>
            <a:off x="0" y="6148909"/>
            <a:ext cx="9239250" cy="523220"/>
          </a:xfrm>
          <a:prstGeom prst="rect">
            <a:avLst/>
          </a:prstGeom>
          <a:noFill/>
        </p:spPr>
        <p:txBody>
          <a:bodyPr wrap="square" rtlCol="0">
            <a:spAutoFit/>
          </a:bodyPr>
          <a:lstStyle/>
          <a:p>
            <a:r>
              <a:rPr lang="en-US" sz="1400" dirty="0"/>
              <a:t>https://my.clevelandclinic.org/health/articles/17059-how-does-blood-flow-through-your-body#:~:text=This%20vast%20system%20of%20blood,through%20your%20body's%20blood%20vessels.</a:t>
            </a:r>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C1D1CEB-DEBF-4DEB-8F1D-282C89356C29}"/>
              </a:ext>
            </a:extLst>
          </p:cNvPr>
          <p:cNvSpPr>
            <a:spLocks noGrp="1" noChangeArrowheads="1"/>
          </p:cNvSpPr>
          <p:nvPr>
            <p:ph type="title"/>
          </p:nvPr>
        </p:nvSpPr>
        <p:spPr>
          <a:xfrm>
            <a:off x="304800" y="136521"/>
            <a:ext cx="8229600" cy="1139825"/>
          </a:xfrm>
          <a:noFill/>
        </p:spPr>
        <p:txBody>
          <a:bodyPr/>
          <a:lstStyle/>
          <a:p>
            <a:pPr eaLnBrk="1" hangingPunct="1">
              <a:defRPr/>
            </a:pPr>
            <a:r>
              <a:rPr lang="en-US" dirty="0">
                <a:solidFill>
                  <a:srgbClr val="FFFF00"/>
                </a:solidFill>
              </a:rPr>
              <a:t>Cosmology/Astronomy</a:t>
            </a:r>
          </a:p>
        </p:txBody>
      </p:sp>
      <p:sp>
        <p:nvSpPr>
          <p:cNvPr id="24579" name="Rectangle 3">
            <a:extLst>
              <a:ext uri="{FF2B5EF4-FFF2-40B4-BE49-F238E27FC236}">
                <a16:creationId xmlns:a16="http://schemas.microsoft.com/office/drawing/2014/main" id="{C59F9FF5-698E-4BB9-AE27-7E71D2A879E9}"/>
              </a:ext>
            </a:extLst>
          </p:cNvPr>
          <p:cNvSpPr>
            <a:spLocks noGrp="1" noChangeArrowheads="1"/>
          </p:cNvSpPr>
          <p:nvPr>
            <p:ph type="body" idx="1"/>
          </p:nvPr>
        </p:nvSpPr>
        <p:spPr>
          <a:xfrm>
            <a:off x="304800" y="1238250"/>
            <a:ext cx="8601075" cy="5619750"/>
          </a:xfrm>
        </p:spPr>
        <p:txBody>
          <a:bodyPr/>
          <a:lstStyle/>
          <a:p>
            <a:pPr eaLnBrk="1" hangingPunct="1">
              <a:lnSpc>
                <a:spcPct val="90000"/>
              </a:lnSpc>
              <a:defRPr/>
            </a:pPr>
            <a:r>
              <a:rPr lang="en-US" sz="2700" dirty="0"/>
              <a:t>Time had a beginning. </a:t>
            </a:r>
            <a:r>
              <a:rPr lang="en-US" sz="2700" dirty="0">
                <a:solidFill>
                  <a:srgbClr val="FFFF00"/>
                </a:solidFill>
              </a:rPr>
              <a:t>2 Timothy 1:9, Titus 1:2, </a:t>
            </a:r>
            <a:br>
              <a:rPr lang="en-US" sz="2700" dirty="0">
                <a:solidFill>
                  <a:srgbClr val="FFFF00"/>
                </a:solidFill>
              </a:rPr>
            </a:br>
            <a:r>
              <a:rPr lang="en-US" sz="2700" dirty="0">
                <a:solidFill>
                  <a:srgbClr val="FFFF00"/>
                </a:solidFill>
              </a:rPr>
              <a:t>1 Corinthians 2:7; Genesis 1:1, 2:4, Isaiah 42:5, etc.</a:t>
            </a:r>
          </a:p>
          <a:p>
            <a:pPr eaLnBrk="1" hangingPunct="1">
              <a:lnSpc>
                <a:spcPct val="90000"/>
              </a:lnSpc>
              <a:defRPr/>
            </a:pPr>
            <a:r>
              <a:rPr lang="en-US" sz="2700" dirty="0"/>
              <a:t>The universe was created from the invisible. </a:t>
            </a:r>
            <a:r>
              <a:rPr lang="en-US" sz="2700" dirty="0">
                <a:solidFill>
                  <a:srgbClr val="FFFF00"/>
                </a:solidFill>
              </a:rPr>
              <a:t>Hebrews 11:3</a:t>
            </a:r>
          </a:p>
          <a:p>
            <a:pPr eaLnBrk="1" hangingPunct="1">
              <a:lnSpc>
                <a:spcPct val="90000"/>
              </a:lnSpc>
              <a:defRPr/>
            </a:pPr>
            <a:r>
              <a:rPr lang="en-US" sz="2700" dirty="0"/>
              <a:t>The dimensions of the universe were created. </a:t>
            </a:r>
            <a:r>
              <a:rPr lang="en-US" sz="2700" dirty="0">
                <a:solidFill>
                  <a:srgbClr val="FFFF00"/>
                </a:solidFill>
              </a:rPr>
              <a:t>Romans 8:38-39</a:t>
            </a:r>
          </a:p>
          <a:p>
            <a:pPr>
              <a:lnSpc>
                <a:spcPct val="90000"/>
              </a:lnSpc>
              <a:defRPr/>
            </a:pPr>
            <a:r>
              <a:rPr lang="en-US" sz="2700" dirty="0"/>
              <a:t>The universe is expanding. </a:t>
            </a:r>
            <a:r>
              <a:rPr lang="en-US" sz="2700" dirty="0">
                <a:solidFill>
                  <a:srgbClr val="FFFF00"/>
                </a:solidFill>
              </a:rPr>
              <a:t>Job 9:8, Psalms 104:2, Isaiah 40:22, Isaiah 42:5, Isaiah 44:24, Isaiah 45:12, Isaiah 48:13, Isaiah 51:13, Jeremiah 10:12, Jeremiah 51:15, Zechariah 12:1</a:t>
            </a:r>
          </a:p>
          <a:p>
            <a:pPr>
              <a:lnSpc>
                <a:spcPct val="90000"/>
              </a:lnSpc>
              <a:defRPr/>
            </a:pPr>
            <a:r>
              <a:rPr lang="en-US" sz="2700" dirty="0"/>
              <a:t>The universe is winding down and will "wear out" (second law of thermodynamics ensures that the universe will run down). </a:t>
            </a:r>
            <a:r>
              <a:rPr lang="en-US" sz="2700" dirty="0">
                <a:solidFill>
                  <a:srgbClr val="FFFF00"/>
                </a:solidFill>
              </a:rPr>
              <a:t>Psalms 102:25-27</a:t>
            </a:r>
          </a:p>
        </p:txBody>
      </p:sp>
      <p:sp>
        <p:nvSpPr>
          <p:cNvPr id="6" name="Slide Number Placeholder 5">
            <a:extLst>
              <a:ext uri="{FF2B5EF4-FFF2-40B4-BE49-F238E27FC236}">
                <a16:creationId xmlns:a16="http://schemas.microsoft.com/office/drawing/2014/main" id="{059D65C5-3618-4411-AC07-233E58E4C4E6}"/>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154BB464-C47E-4288-A0D7-83C9BF2D5E73}" type="slidenum">
              <a:rPr lang="en-US" altLang="en-US" sz="1000"/>
              <a:pPr>
                <a:spcBef>
                  <a:spcPct val="0"/>
                </a:spcBef>
                <a:buClrTx/>
                <a:buSzTx/>
                <a:buFontTx/>
                <a:buNone/>
              </a:pPr>
              <a:t>17</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457200" y="1874837"/>
            <a:ext cx="8229600" cy="3230563"/>
          </a:xfrm>
          <a:solidFill>
            <a:schemeClr val="bg1">
              <a:lumMod val="75000"/>
            </a:schemeClr>
          </a:solidFill>
        </p:spPr>
        <p:txBody>
          <a:bodyPr/>
          <a:lstStyle/>
          <a:p>
            <a:r>
              <a:rPr lang="en-US" b="1" u="sng" dirty="0"/>
              <a:t>To God’s Majestic Glory</a:t>
            </a:r>
            <a:r>
              <a:rPr lang="en-US" b="1" dirty="0"/>
              <a:t>.</a:t>
            </a:r>
          </a:p>
          <a:p>
            <a:pPr lvl="1"/>
            <a:r>
              <a:rPr lang="en-US" dirty="0"/>
              <a:t>Moses hid his face. Exodus 3:6</a:t>
            </a:r>
          </a:p>
          <a:p>
            <a:pPr lvl="1"/>
            <a:r>
              <a:rPr lang="en-US" dirty="0"/>
              <a:t>Changes who you are!  Luke 5:8</a:t>
            </a:r>
          </a:p>
          <a:p>
            <a:pPr lvl="2"/>
            <a:r>
              <a:rPr lang="en-US" dirty="0"/>
              <a:t>Be holy. 1 Peter 1:14-16</a:t>
            </a:r>
          </a:p>
          <a:p>
            <a:pPr lvl="2"/>
            <a:r>
              <a:rPr lang="en-US" dirty="0"/>
              <a:t>Partakers of the divine nature. 2 Peter 1:4</a:t>
            </a:r>
          </a:p>
          <a:p>
            <a:pPr lvl="2"/>
            <a:r>
              <a:rPr lang="en-US" dirty="0"/>
              <a:t>The way you look at sin!  1 Peter 4:3</a:t>
            </a:r>
          </a:p>
        </p:txBody>
      </p:sp>
      <p:sp>
        <p:nvSpPr>
          <p:cNvPr id="6" name="Rectangle 13"/>
          <p:cNvSpPr>
            <a:spLocks noChangeArrowheads="1"/>
          </p:cNvSpPr>
          <p:nvPr/>
        </p:nvSpPr>
        <p:spPr bwMode="black">
          <a:xfrm>
            <a:off x="609600" y="76200"/>
            <a:ext cx="7924800" cy="1257300"/>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342900" indent="-342900" algn="ctr" fontAlgn="base">
              <a:lnSpc>
                <a:spcPct val="80000"/>
              </a:lnSpc>
              <a:spcBef>
                <a:spcPct val="20000"/>
              </a:spcBef>
              <a:spcAft>
                <a:spcPct val="0"/>
              </a:spcAft>
              <a:buClr>
                <a:srgbClr val="2A99EC"/>
              </a:buClr>
              <a:defRPr/>
            </a:pPr>
            <a:r>
              <a:rPr lang="en-US" sz="4400" b="1" i="1" dirty="0">
                <a:solidFill>
                  <a:srgbClr val="FFFFFF"/>
                </a:solidFill>
                <a:effectLst>
                  <a:outerShdw blurRad="38100" dist="38100" dir="2700000" algn="tl">
                    <a:srgbClr val="000000"/>
                  </a:outerShdw>
                </a:effectLst>
                <a:latin typeface="Times New Roman" pitchFamily="18" charset="0"/>
              </a:rPr>
              <a:t>Reverence Is A Response To The Majesty Of God</a:t>
            </a:r>
          </a:p>
        </p:txBody>
      </p:sp>
      <p:sp>
        <p:nvSpPr>
          <p:cNvPr id="7" name="Slide Number Placeholder 6"/>
          <p:cNvSpPr>
            <a:spLocks noGrp="1"/>
          </p:cNvSpPr>
          <p:nvPr>
            <p:ph type="sldNum" sz="quarter" idx="12"/>
          </p:nvPr>
        </p:nvSpPr>
        <p:spPr/>
        <p:txBody>
          <a:bodyPr/>
          <a:lstStyle/>
          <a:p>
            <a:fld id="{2153E37E-D171-4098-97A6-B3AE63E3517E}" type="slidenum">
              <a:rPr lang="en-US" smtClean="0"/>
              <a:t>18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p:val>
                                            <p:fltVal val="0.5"/>
                                          </p:val>
                                        </p:tav>
                                        <p:tav tm="100000">
                                          <p:val>
                                            <p:strVal val="#ppt_x"/>
                                          </p:val>
                                        </p:tav>
                                      </p:tavLst>
                                    </p:anim>
                                    <p:anim calcmode="lin" valueType="num">
                                      <p:cBhvr>
                                        <p:cTn id="10" dur="10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23" presetClass="entr" presetSubtype="16"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38" fill="hold">
                            <p:stCondLst>
                              <p:cond delay="1000"/>
                            </p:stCondLst>
                            <p:childTnLst>
                              <p:par>
                                <p:cTn id="39" presetID="23" presetClass="entr" presetSubtype="16"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43" fill="hold">
                            <p:stCondLst>
                              <p:cond delay="1500"/>
                            </p:stCondLst>
                            <p:childTnLst>
                              <p:par>
                                <p:cTn id="44" presetID="23" presetClass="entr" presetSubtype="16" fill="hold" grpId="0" nodeType="after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457200" y="1874837"/>
            <a:ext cx="8229600" cy="3611563"/>
          </a:xfrm>
          <a:solidFill>
            <a:schemeClr val="bg1">
              <a:lumMod val="75000"/>
            </a:schemeClr>
          </a:solidFill>
        </p:spPr>
        <p:txBody>
          <a:bodyPr/>
          <a:lstStyle/>
          <a:p>
            <a:r>
              <a:rPr lang="en-US" b="1" u="sng" dirty="0"/>
              <a:t>To God’s Incredible Power</a:t>
            </a:r>
            <a:r>
              <a:rPr lang="en-US" b="1" dirty="0"/>
              <a:t>.</a:t>
            </a:r>
          </a:p>
          <a:p>
            <a:pPr lvl="1"/>
            <a:r>
              <a:rPr lang="en-US" dirty="0"/>
              <a:t>Noah moved with godly fear. Hebrews 11:7; </a:t>
            </a:r>
            <a:br>
              <a:rPr lang="en-US" dirty="0"/>
            </a:br>
            <a:r>
              <a:rPr lang="en-US" dirty="0"/>
              <a:t>cf. 2 Peter 3:5ff</a:t>
            </a:r>
          </a:p>
          <a:p>
            <a:pPr lvl="1"/>
            <a:r>
              <a:rPr lang="en-US" dirty="0"/>
              <a:t>Abraham offered up Isaac. Hebrews 11:17; </a:t>
            </a:r>
            <a:br>
              <a:rPr lang="en-US" dirty="0"/>
            </a:br>
            <a:r>
              <a:rPr lang="en-US" dirty="0"/>
              <a:t>cf. Genesis 22:11</a:t>
            </a:r>
          </a:p>
          <a:p>
            <a:pPr lvl="1"/>
            <a:r>
              <a:rPr lang="en-US" dirty="0"/>
              <a:t>Ninevites repented. Jonah 3:4-5</a:t>
            </a:r>
          </a:p>
          <a:p>
            <a:pPr lvl="1"/>
            <a:r>
              <a:rPr lang="en-US" dirty="0"/>
              <a:t>Believed God!!!  Cf. Acts 27:22-25</a:t>
            </a:r>
          </a:p>
        </p:txBody>
      </p:sp>
      <p:sp>
        <p:nvSpPr>
          <p:cNvPr id="6" name="Rectangle 13"/>
          <p:cNvSpPr>
            <a:spLocks noChangeArrowheads="1"/>
          </p:cNvSpPr>
          <p:nvPr/>
        </p:nvSpPr>
        <p:spPr bwMode="black">
          <a:xfrm>
            <a:off x="609600" y="76199"/>
            <a:ext cx="7924800" cy="1228725"/>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342900" indent="-342900" algn="ctr" fontAlgn="base">
              <a:lnSpc>
                <a:spcPct val="80000"/>
              </a:lnSpc>
              <a:spcBef>
                <a:spcPct val="20000"/>
              </a:spcBef>
              <a:spcAft>
                <a:spcPct val="0"/>
              </a:spcAft>
              <a:buClr>
                <a:srgbClr val="2A99EC"/>
              </a:buClr>
              <a:defRPr/>
            </a:pPr>
            <a:r>
              <a:rPr lang="en-US" sz="4400" b="1" i="1" dirty="0">
                <a:solidFill>
                  <a:srgbClr val="FFFFFF"/>
                </a:solidFill>
                <a:effectLst>
                  <a:outerShdw blurRad="38100" dist="38100" dir="2700000" algn="tl">
                    <a:srgbClr val="000000"/>
                  </a:outerShdw>
                </a:effectLst>
                <a:latin typeface="Times New Roman" pitchFamily="18" charset="0"/>
              </a:rPr>
              <a:t>Reverence Is A Response To The Majesty Of God</a:t>
            </a:r>
          </a:p>
        </p:txBody>
      </p:sp>
      <p:sp>
        <p:nvSpPr>
          <p:cNvPr id="5" name="Slide Number Placeholder 4"/>
          <p:cNvSpPr>
            <a:spLocks noGrp="1"/>
          </p:cNvSpPr>
          <p:nvPr>
            <p:ph type="sldNum" sz="quarter" idx="12"/>
          </p:nvPr>
        </p:nvSpPr>
        <p:spPr/>
        <p:txBody>
          <a:bodyPr/>
          <a:lstStyle/>
          <a:p>
            <a:fld id="{2153E37E-D171-4098-97A6-B3AE63E3517E}" type="slidenum">
              <a:rPr lang="en-US" smtClean="0"/>
              <a:t>19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p:val>
                                            <p:fltVal val="0.5"/>
                                          </p:val>
                                        </p:tav>
                                        <p:tav tm="100000">
                                          <p:val>
                                            <p:strVal val="#ppt_x"/>
                                          </p:val>
                                        </p:tav>
                                      </p:tavLst>
                                    </p:anim>
                                    <p:anim calcmode="lin" valueType="num">
                                      <p:cBhvr>
                                        <p:cTn id="10" dur="10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285750" y="455622"/>
            <a:ext cx="8572500" cy="4939814"/>
          </a:xfrm>
          <a:prstGeom prst="rect">
            <a:avLst/>
          </a:prstGeom>
          <a:solidFill>
            <a:srgbClr val="2A99EC">
              <a:alpha val="40392"/>
            </a:srgbClr>
          </a:solidFill>
          <a:ln w="57150">
            <a:solidFill>
              <a:srgbClr val="000000"/>
            </a:solidFill>
            <a:miter lim="800000"/>
            <a:headEnd/>
            <a:tailEnd/>
          </a:ln>
          <a:effectLst>
            <a:glow rad="762000">
              <a:srgbClr val="003366">
                <a:alpha val="2000"/>
              </a:srgbClr>
            </a:glow>
          </a:effectLst>
        </p:spPr>
        <p:txBody>
          <a:bodyPr wrap="square">
            <a:spAutoFit/>
          </a:bodyPr>
          <a:lstStyle/>
          <a:p>
            <a:pPr marL="0" marR="0" lvl="0" indent="0" algn="ctr" defTabSz="914400" rtl="0" eaLnBrk="1" fontAlgn="base" latinLnBrk="0" hangingPunct="1">
              <a:lnSpc>
                <a:spcPct val="105000"/>
              </a:lnSpc>
              <a:spcBef>
                <a:spcPct val="0"/>
              </a:spcBef>
              <a:spcAft>
                <a:spcPct val="0"/>
              </a:spcAft>
              <a:buClrTx/>
              <a:buSzTx/>
              <a:buFontTx/>
              <a:buNone/>
              <a:tabLst/>
              <a:defRPr/>
            </a:pPr>
            <a:r>
              <a:rPr kumimoji="0" lang="en-US" sz="4800" b="1" i="1" u="none" strike="noStrike" kern="1200" cap="none" spc="0" normalizeH="0" baseline="0" noProof="0" dirty="0">
                <a:ln>
                  <a:noFill/>
                </a:ln>
                <a:solidFill>
                  <a:srgbClr val="FFFFFF"/>
                </a:solidFill>
                <a:effectLst>
                  <a:outerShdw blurRad="38100" dist="38100" dir="2700000" algn="tl">
                    <a:srgbClr val="0000C0"/>
                  </a:outerShdw>
                </a:effectLst>
                <a:uLnTx/>
                <a:uFillTx/>
                <a:latin typeface="Arial"/>
                <a:ea typeface="+mn-ea"/>
                <a:cs typeface="+mn-cs"/>
              </a:rPr>
              <a:t>Genesis 1:1-2</a:t>
            </a:r>
          </a:p>
          <a:p>
            <a:pPr marL="0" marR="0" lvl="0" indent="0" algn="ctr" defTabSz="914400" rtl="0" eaLnBrk="1" fontAlgn="base" latinLnBrk="0" hangingPunct="1">
              <a:lnSpc>
                <a:spcPct val="105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FFFFFF"/>
                </a:solidFill>
                <a:effectLst>
                  <a:outerShdw blurRad="38100" dist="38100" dir="2700000" algn="tl">
                    <a:srgbClr val="0000C0"/>
                  </a:outerShdw>
                </a:effectLst>
                <a:uLnTx/>
                <a:uFillTx/>
                <a:latin typeface="Arial"/>
                <a:ea typeface="+mn-ea"/>
                <a:cs typeface="+mn-cs"/>
              </a:rPr>
              <a:t> “In the beginning God created the heavens and the earth. And the earth was waste and void; and darkness was upon the face of the deep: and the Spirit of God moved upon the face of the waters.”  </a:t>
            </a:r>
          </a:p>
          <a:p>
            <a:pPr marL="0" marR="0" lvl="0" indent="0" algn="ctr" defTabSz="914400" rtl="0" eaLnBrk="1" fontAlgn="base" latinLnBrk="0" hangingPunct="1">
              <a:lnSpc>
                <a:spcPct val="105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outerShdw blurRad="38100" dist="38100" dir="2700000" algn="tl">
                  <a:srgbClr val="0000C0"/>
                </a:outerShdw>
              </a:effectLst>
              <a:uLnTx/>
              <a:uFillTx/>
              <a:latin typeface="Arial"/>
              <a:ea typeface="+mn-ea"/>
              <a:cs typeface="+mn-cs"/>
            </a:endParaRPr>
          </a:p>
        </p:txBody>
      </p:sp>
      <p:sp>
        <p:nvSpPr>
          <p:cNvPr id="3" name="Text Box 6"/>
          <p:cNvSpPr txBox="1">
            <a:spLocks noChangeArrowheads="1"/>
          </p:cNvSpPr>
          <p:nvPr/>
        </p:nvSpPr>
        <p:spPr bwMode="auto">
          <a:xfrm>
            <a:off x="304800" y="5674846"/>
            <a:ext cx="8572500" cy="1090620"/>
          </a:xfrm>
          <a:prstGeom prst="rect">
            <a:avLst/>
          </a:prstGeom>
          <a:solidFill>
            <a:srgbClr val="2A99EC">
              <a:alpha val="40392"/>
            </a:srgbClr>
          </a:solidFill>
          <a:ln w="57150">
            <a:solidFill>
              <a:srgbClr val="000000"/>
            </a:solidFill>
            <a:miter lim="800000"/>
            <a:headEnd/>
            <a:tailEnd/>
          </a:ln>
          <a:effectLst>
            <a:glow rad="762000">
              <a:srgbClr val="003366">
                <a:alpha val="2000"/>
              </a:srgbClr>
            </a:glow>
          </a:effectLst>
        </p:spPr>
        <p:txBody>
          <a:bodyPr wrap="square">
            <a:spAutoFit/>
          </a:bodyPr>
          <a:lstStyle/>
          <a:p>
            <a:pPr marL="0" marR="0" lvl="0" indent="0" algn="ctr" defTabSz="914400" rtl="0" eaLnBrk="1" fontAlgn="base" latinLnBrk="0" hangingPunct="1">
              <a:lnSpc>
                <a:spcPct val="10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C0"/>
                  </a:outerShdw>
                </a:effectLst>
                <a:uLnTx/>
                <a:uFillTx/>
                <a:latin typeface="Arial"/>
                <a:ea typeface="+mn-ea"/>
                <a:cs typeface="+mn-cs"/>
              </a:rPr>
              <a:t>Man has often been a fool!  </a:t>
            </a:r>
            <a:br>
              <a:rPr kumimoji="0" lang="en-US" sz="3200" b="1" i="0" u="none" strike="noStrike" kern="1200" cap="none" spc="0" normalizeH="0" baseline="0" noProof="0" dirty="0">
                <a:ln>
                  <a:noFill/>
                </a:ln>
                <a:solidFill>
                  <a:srgbClr val="FFFFFF"/>
                </a:solidFill>
                <a:effectLst>
                  <a:outerShdw blurRad="38100" dist="38100" dir="2700000" algn="tl">
                    <a:srgbClr val="0000C0"/>
                  </a:outerShdw>
                </a:effectLst>
                <a:uLnTx/>
                <a:uFillTx/>
                <a:latin typeface="Arial"/>
                <a:ea typeface="+mn-ea"/>
                <a:cs typeface="+mn-cs"/>
              </a:rPr>
            </a:br>
            <a:r>
              <a:rPr kumimoji="0" lang="en-US" sz="3200" b="1" i="0" u="none" strike="noStrike" kern="1200" cap="none" spc="0" normalizeH="0" baseline="0" noProof="0" dirty="0">
                <a:ln>
                  <a:noFill/>
                </a:ln>
                <a:solidFill>
                  <a:srgbClr val="FFFFFF"/>
                </a:solidFill>
                <a:effectLst>
                  <a:outerShdw blurRad="38100" dist="38100" dir="2700000" algn="tl">
                    <a:srgbClr val="0000C0"/>
                  </a:outerShdw>
                </a:effectLst>
                <a:uLnTx/>
                <a:uFillTx/>
                <a:latin typeface="Arial"/>
                <a:ea typeface="+mn-ea"/>
                <a:cs typeface="+mn-cs"/>
              </a:rPr>
              <a:t>Cf. Romans 1:20ff</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42F20D-354F-42E2-BF6F-967FBFD2B320}" type="slidenum">
              <a:rPr kumimoji="0" lang="en-US" sz="1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301270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457200" y="1874837"/>
            <a:ext cx="8229600" cy="2487613"/>
          </a:xfrm>
          <a:solidFill>
            <a:schemeClr val="bg1">
              <a:lumMod val="75000"/>
            </a:schemeClr>
          </a:solidFill>
        </p:spPr>
        <p:txBody>
          <a:bodyPr/>
          <a:lstStyle/>
          <a:p>
            <a:r>
              <a:rPr lang="en-US" b="1" u="sng" dirty="0"/>
              <a:t>To God’s Amazing Grace And Mercy</a:t>
            </a:r>
            <a:r>
              <a:rPr lang="en-US" b="1" dirty="0"/>
              <a:t>.  </a:t>
            </a:r>
            <a:r>
              <a:rPr lang="en-US" dirty="0"/>
              <a:t>Ephesus 2:8-9; cf. Romans 3:22-26</a:t>
            </a:r>
          </a:p>
          <a:p>
            <a:pPr lvl="1"/>
            <a:r>
              <a:rPr lang="en-US" dirty="0"/>
              <a:t>Will transform who you are. Romans 11:30-32; 12:1-2</a:t>
            </a:r>
          </a:p>
        </p:txBody>
      </p:sp>
      <p:sp>
        <p:nvSpPr>
          <p:cNvPr id="6" name="Rectangle 13"/>
          <p:cNvSpPr>
            <a:spLocks noChangeArrowheads="1"/>
          </p:cNvSpPr>
          <p:nvPr/>
        </p:nvSpPr>
        <p:spPr bwMode="black">
          <a:xfrm>
            <a:off x="609600" y="76200"/>
            <a:ext cx="7924800" cy="1333500"/>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342900" indent="-342900" algn="ctr" fontAlgn="base">
              <a:lnSpc>
                <a:spcPct val="80000"/>
              </a:lnSpc>
              <a:spcBef>
                <a:spcPct val="20000"/>
              </a:spcBef>
              <a:spcAft>
                <a:spcPct val="0"/>
              </a:spcAft>
              <a:buClr>
                <a:srgbClr val="2A99EC"/>
              </a:buClr>
              <a:defRPr/>
            </a:pPr>
            <a:r>
              <a:rPr lang="en-US" sz="4400" b="1" i="1" dirty="0">
                <a:solidFill>
                  <a:srgbClr val="FFFFFF"/>
                </a:solidFill>
                <a:effectLst>
                  <a:outerShdw blurRad="38100" dist="38100" dir="2700000" algn="tl">
                    <a:srgbClr val="000000"/>
                  </a:outerShdw>
                </a:effectLst>
                <a:latin typeface="Times New Roman" pitchFamily="18" charset="0"/>
              </a:rPr>
              <a:t>Reverence Is A Response To The Majesty Of God</a:t>
            </a:r>
          </a:p>
        </p:txBody>
      </p:sp>
      <p:sp>
        <p:nvSpPr>
          <p:cNvPr id="5" name="Slide Number Placeholder 4"/>
          <p:cNvSpPr>
            <a:spLocks noGrp="1"/>
          </p:cNvSpPr>
          <p:nvPr>
            <p:ph type="sldNum" sz="quarter" idx="12"/>
          </p:nvPr>
        </p:nvSpPr>
        <p:spPr/>
        <p:txBody>
          <a:bodyPr/>
          <a:lstStyle/>
          <a:p>
            <a:fld id="{2153E37E-D171-4098-97A6-B3AE63E3517E}" type="slidenum">
              <a:rPr lang="en-US" smtClean="0"/>
              <a:t>20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p:val>
                                            <p:fltVal val="0.5"/>
                                          </p:val>
                                        </p:tav>
                                        <p:tav tm="100000">
                                          <p:val>
                                            <p:strVal val="#ppt_x"/>
                                          </p:val>
                                        </p:tav>
                                      </p:tavLst>
                                    </p:anim>
                                    <p:anim calcmode="lin" valueType="num">
                                      <p:cBhvr>
                                        <p:cTn id="10" dur="10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51037"/>
            <a:ext cx="8229600" cy="4830763"/>
          </a:xfrm>
        </p:spPr>
        <p:txBody>
          <a:bodyPr/>
          <a:lstStyle/>
          <a:p>
            <a:r>
              <a:rPr lang="en-US" i="1" dirty="0"/>
              <a:t>“…. There is no fear of God before their eyes.” Romans 3:10-18</a:t>
            </a:r>
          </a:p>
          <a:p>
            <a:endParaRPr lang="en-US" i="1" dirty="0"/>
          </a:p>
          <a:p>
            <a:r>
              <a:rPr lang="en-US" i="1" dirty="0"/>
              <a:t>When we stand in AWE of God, we will change. </a:t>
            </a:r>
            <a:r>
              <a:rPr lang="en-US" sz="2400" i="1" dirty="0">
                <a:solidFill>
                  <a:srgbClr val="FFFF00"/>
                </a:solidFill>
              </a:rPr>
              <a:t>Ps 139:6 “(Such) knowledge is too wonderful for me; it is high, I cannot attain unto it.”</a:t>
            </a:r>
            <a:endParaRPr lang="en-US" i="1" dirty="0">
              <a:solidFill>
                <a:srgbClr val="FFFF00"/>
              </a:solidFill>
            </a:endParaRPr>
          </a:p>
          <a:p>
            <a:pPr lvl="1"/>
            <a:r>
              <a:rPr lang="en-US" i="1" dirty="0"/>
              <a:t>Dress.  1 Timothy 2:9-10</a:t>
            </a:r>
          </a:p>
          <a:p>
            <a:pPr lvl="1"/>
            <a:r>
              <a:rPr lang="en-US" i="1" dirty="0"/>
              <a:t>Speech. Matthew 6:9</a:t>
            </a:r>
          </a:p>
          <a:p>
            <a:pPr lvl="1"/>
            <a:r>
              <a:rPr lang="en-US" i="1" dirty="0"/>
              <a:t>Lives.	</a:t>
            </a:r>
            <a:r>
              <a:rPr lang="en-US" i="1"/>
              <a:t>1 Corinthians </a:t>
            </a:r>
            <a:r>
              <a:rPr lang="en-US" i="1" dirty="0"/>
              <a:t>6:9-11</a:t>
            </a:r>
          </a:p>
        </p:txBody>
      </p:sp>
      <p:sp>
        <p:nvSpPr>
          <p:cNvPr id="4" name="Rectangle 13"/>
          <p:cNvSpPr>
            <a:spLocks noChangeArrowheads="1"/>
          </p:cNvSpPr>
          <p:nvPr/>
        </p:nvSpPr>
        <p:spPr bwMode="black">
          <a:xfrm>
            <a:off x="609600" y="76200"/>
            <a:ext cx="7696200" cy="1814516"/>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342900" indent="-342900" algn="ctr" fontAlgn="base">
              <a:lnSpc>
                <a:spcPct val="80000"/>
              </a:lnSpc>
              <a:spcBef>
                <a:spcPct val="20000"/>
              </a:spcBef>
              <a:spcAft>
                <a:spcPct val="0"/>
              </a:spcAft>
              <a:buClr>
                <a:srgbClr val="2A99EC"/>
              </a:buClr>
              <a:defRPr/>
            </a:pPr>
            <a:r>
              <a:rPr lang="en-US" sz="4400" b="1" i="1" dirty="0">
                <a:solidFill>
                  <a:srgbClr val="FFFFFF"/>
                </a:solidFill>
                <a:effectLst>
                  <a:outerShdw blurRad="38100" dist="38100" dir="2700000" algn="tl">
                    <a:srgbClr val="000000"/>
                  </a:outerShdw>
                </a:effectLst>
                <a:latin typeface="Times New Roman" pitchFamily="18" charset="0"/>
              </a:rPr>
              <a:t>Without Reverence for the Majesty of God</a:t>
            </a:r>
            <a:br>
              <a:rPr lang="en-US" sz="4400" b="1" i="1" dirty="0">
                <a:solidFill>
                  <a:srgbClr val="FFFFFF"/>
                </a:solidFill>
                <a:effectLst>
                  <a:outerShdw blurRad="38100" dist="38100" dir="2700000" algn="tl">
                    <a:srgbClr val="000000"/>
                  </a:outerShdw>
                </a:effectLst>
                <a:latin typeface="Times New Roman" pitchFamily="18" charset="0"/>
              </a:rPr>
            </a:br>
            <a:r>
              <a:rPr lang="en-US" sz="4400" b="1" i="1" dirty="0">
                <a:solidFill>
                  <a:srgbClr val="FFFFFF"/>
                </a:solidFill>
                <a:effectLst>
                  <a:outerShdw blurRad="38100" dist="38100" dir="2700000" algn="tl">
                    <a:srgbClr val="000000"/>
                  </a:outerShdw>
                </a:effectLst>
                <a:latin typeface="Times New Roman" pitchFamily="18" charset="0"/>
              </a:rPr>
              <a:t>There Is No Change</a:t>
            </a:r>
          </a:p>
        </p:txBody>
      </p:sp>
      <p:sp>
        <p:nvSpPr>
          <p:cNvPr id="6" name="Slide Number Placeholder 5"/>
          <p:cNvSpPr>
            <a:spLocks noGrp="1"/>
          </p:cNvSpPr>
          <p:nvPr>
            <p:ph type="sldNum" sz="quarter" idx="12"/>
          </p:nvPr>
        </p:nvSpPr>
        <p:spPr/>
        <p:txBody>
          <a:bodyPr/>
          <a:lstStyle/>
          <a:p>
            <a:fld id="{2153E37E-D171-4098-97A6-B3AE63E3517E}" type="slidenum">
              <a:rPr lang="en-US" smtClean="0"/>
              <a:t>21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2"/>
            <a:ext cx="8686800" cy="5105398"/>
          </a:xfrm>
          <a:solidFill>
            <a:schemeClr val="bg1">
              <a:lumMod val="75000"/>
            </a:schemeClr>
          </a:solidFill>
        </p:spPr>
        <p:style>
          <a:lnRef idx="2">
            <a:schemeClr val="dk1">
              <a:shade val="50000"/>
            </a:schemeClr>
          </a:lnRef>
          <a:fillRef idx="1003">
            <a:schemeClr val="dk2"/>
          </a:fillRef>
          <a:effectRef idx="0">
            <a:schemeClr val="dk1"/>
          </a:effectRef>
          <a:fontRef idx="minor">
            <a:schemeClr val="lt1"/>
          </a:fontRef>
        </p:style>
        <p:txBody>
          <a:bodyPr/>
          <a:lstStyle/>
          <a:p>
            <a:r>
              <a:rPr lang="en-US" dirty="0"/>
              <a:t>Angel said,</a:t>
            </a:r>
            <a:r>
              <a:rPr lang="en-US" i="1" dirty="0"/>
              <a:t> “... with a great voice, </a:t>
            </a:r>
            <a:r>
              <a:rPr lang="en-US" b="1" i="1" dirty="0">
                <a:solidFill>
                  <a:srgbClr val="FFFF00"/>
                </a:solidFill>
              </a:rPr>
              <a:t>Fear God</a:t>
            </a:r>
            <a:r>
              <a:rPr lang="en-US" b="1" i="1" dirty="0"/>
              <a:t>, </a:t>
            </a:r>
            <a:r>
              <a:rPr lang="en-US" i="1" dirty="0"/>
              <a:t>and give him glory; for the hour of his judgment is come: and worship him that made the heaven and the earth and sea and fountains of waters.” Revelation 14:7</a:t>
            </a:r>
          </a:p>
          <a:p>
            <a:pPr lvl="1"/>
            <a:r>
              <a:rPr lang="en-US" b="1" i="1" dirty="0"/>
              <a:t> </a:t>
            </a:r>
            <a:r>
              <a:rPr lang="en-US" i="1" dirty="0"/>
              <a:t>“</a:t>
            </a:r>
            <a:r>
              <a:rPr lang="en-US" i="1" dirty="0" err="1"/>
              <a:t>phoberós</a:t>
            </a:r>
            <a:r>
              <a:rPr lang="en-US" dirty="0"/>
              <a:t>: to fear, be afraid; absolutely to be struck with fear, to be seized with alarm... to reverence, venerate, to treat with deference or reverential obedience” (Thayer) </a:t>
            </a:r>
            <a:br>
              <a:rPr lang="en-US" dirty="0"/>
            </a:br>
            <a:r>
              <a:rPr lang="en-US" dirty="0"/>
              <a:t>Cf. Revelation 1:13-17</a:t>
            </a:r>
          </a:p>
          <a:p>
            <a:pPr lvl="1">
              <a:buNone/>
            </a:pPr>
            <a:endParaRPr lang="en-US" dirty="0"/>
          </a:p>
          <a:p>
            <a:endParaRPr lang="en-US" b="1" i="1" dirty="0"/>
          </a:p>
          <a:p>
            <a:endParaRPr lang="en-US" dirty="0"/>
          </a:p>
        </p:txBody>
      </p:sp>
      <p:sp>
        <p:nvSpPr>
          <p:cNvPr id="5" name="Rectangle 13"/>
          <p:cNvSpPr>
            <a:spLocks noChangeArrowheads="1"/>
          </p:cNvSpPr>
          <p:nvPr/>
        </p:nvSpPr>
        <p:spPr bwMode="black">
          <a:xfrm>
            <a:off x="609600" y="76200"/>
            <a:ext cx="7924800" cy="914400"/>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342900" marR="0" lvl="0" indent="-342900" algn="ctr" defTabSz="914400" rtl="0" eaLnBrk="1" fontAlgn="base" latinLnBrk="0" hangingPunct="1">
              <a:lnSpc>
                <a:spcPct val="80000"/>
              </a:lnSpc>
              <a:spcBef>
                <a:spcPct val="20000"/>
              </a:spcBef>
              <a:spcAft>
                <a:spcPct val="0"/>
              </a:spcAft>
              <a:buClr>
                <a:srgbClr val="2A99EC"/>
              </a:buClr>
              <a:buSzTx/>
              <a:buFontTx/>
              <a:buNone/>
              <a:tabLst/>
              <a:defRPr/>
            </a:pPr>
            <a:r>
              <a:rPr kumimoji="0" lang="en-US" sz="4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mn-cs"/>
              </a:rPr>
              <a:t>Commanded To FEAR God</a:t>
            </a:r>
          </a:p>
        </p:txBody>
      </p:sp>
      <p:cxnSp>
        <p:nvCxnSpPr>
          <p:cNvPr id="7" name="Straight Arrow Connector 6"/>
          <p:cNvCxnSpPr/>
          <p:nvPr/>
        </p:nvCxnSpPr>
        <p:spPr>
          <a:xfrm flipH="1">
            <a:off x="2667000" y="1828800"/>
            <a:ext cx="4191000" cy="2133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3E37E-D171-4098-97A6-B3AE63E3517E}" type="slidenum">
              <a:rPr kumimoji="0" lang="en-US" sz="1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p:val>
                                            <p:fltVal val="0.5"/>
                                          </p:val>
                                        </p:tav>
                                        <p:tav tm="100000">
                                          <p:val>
                                            <p:strVal val="#ppt_x"/>
                                          </p:val>
                                        </p:tav>
                                      </p:tavLst>
                                    </p:anim>
                                    <p:anim calcmode="lin" valueType="num">
                                      <p:cBhvr>
                                        <p:cTn id="10" dur="10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171451" y="1874837"/>
            <a:ext cx="8867774" cy="4983163"/>
          </a:xfrm>
          <a:solidFill>
            <a:schemeClr val="bg1">
              <a:lumMod val="75000"/>
            </a:schemeClr>
          </a:solidFill>
        </p:spPr>
        <p:txBody>
          <a:bodyPr/>
          <a:lstStyle/>
          <a:p>
            <a:pPr lvl="0">
              <a:buClr>
                <a:srgbClr val="2A99EC"/>
              </a:buClr>
            </a:pPr>
            <a:r>
              <a:rPr lang="en-US" sz="2800" i="1" dirty="0"/>
              <a:t>Psalms 99:1-3 “Jehovah </a:t>
            </a:r>
            <a:r>
              <a:rPr lang="en-US" sz="2800" i="1" dirty="0" err="1"/>
              <a:t>reigneth</a:t>
            </a:r>
            <a:r>
              <a:rPr lang="en-US" sz="2800" i="1" dirty="0"/>
              <a:t>; let the peoples tremble: He </a:t>
            </a:r>
            <a:r>
              <a:rPr lang="en-US" sz="2800" i="1" dirty="0" err="1"/>
              <a:t>sitteth</a:t>
            </a:r>
            <a:r>
              <a:rPr lang="en-US" sz="2800" i="1" dirty="0"/>
              <a:t> (above) the cherubim; let the earth be moved. Jehovah is great in Zion; and he is high above all the peoples. Let them praise thy great and terrible name: </a:t>
            </a:r>
            <a:r>
              <a:rPr lang="en-US" sz="2800" b="1" i="1" dirty="0">
                <a:solidFill>
                  <a:srgbClr val="FFFF00"/>
                </a:solidFill>
              </a:rPr>
              <a:t>Holy is he</a:t>
            </a:r>
            <a:r>
              <a:rPr lang="en-US" sz="2800" i="1" dirty="0"/>
              <a:t>.” </a:t>
            </a:r>
          </a:p>
          <a:p>
            <a:pPr lvl="0">
              <a:buClr>
                <a:srgbClr val="2A99EC"/>
              </a:buClr>
            </a:pPr>
            <a:r>
              <a:rPr lang="en-US" sz="2800" i="1" dirty="0">
                <a:solidFill>
                  <a:srgbClr val="FFFFFF"/>
                </a:solidFill>
              </a:rPr>
              <a:t>Psalms 111:9 “He has sent redemption to His people; He has commanded His covenant forever: </a:t>
            </a:r>
            <a:r>
              <a:rPr lang="en-US" sz="2800" b="1" i="1" dirty="0">
                <a:solidFill>
                  <a:srgbClr val="FFFF00"/>
                </a:solidFill>
              </a:rPr>
              <a:t>Holy and awesome is His name</a:t>
            </a:r>
            <a:r>
              <a:rPr lang="en-US" sz="2800" i="1" dirty="0">
                <a:solidFill>
                  <a:srgbClr val="FFFFFF"/>
                </a:solidFill>
              </a:rPr>
              <a:t>.” NKJV  </a:t>
            </a:r>
          </a:p>
          <a:p>
            <a:pPr lvl="0">
              <a:buClr>
                <a:srgbClr val="2A99EC"/>
              </a:buClr>
            </a:pPr>
            <a:r>
              <a:rPr lang="en-US" sz="2800" i="1" dirty="0">
                <a:solidFill>
                  <a:srgbClr val="FFFFFF"/>
                </a:solidFill>
              </a:rPr>
              <a:t>Nehemiah 1:5 “I beseech thee, O Jehovah, the God of heaven, the </a:t>
            </a:r>
            <a:r>
              <a:rPr lang="en-US" sz="2800" b="1" i="1" dirty="0">
                <a:solidFill>
                  <a:srgbClr val="FFFF00"/>
                </a:solidFill>
              </a:rPr>
              <a:t>great and terrible </a:t>
            </a:r>
            <a:r>
              <a:rPr lang="en-US" sz="2400" i="1" dirty="0">
                <a:solidFill>
                  <a:srgbClr val="FFFF00"/>
                </a:solidFill>
              </a:rPr>
              <a:t>(Awesome NASV) </a:t>
            </a:r>
            <a:r>
              <a:rPr lang="en-US" sz="2800" i="1" dirty="0">
                <a:solidFill>
                  <a:srgbClr val="FFFFFF"/>
                </a:solidFill>
              </a:rPr>
              <a:t>God…”</a:t>
            </a:r>
            <a:endParaRPr lang="en-US" sz="2800" dirty="0">
              <a:solidFill>
                <a:srgbClr val="FFFFFF"/>
              </a:solidFill>
            </a:endParaRPr>
          </a:p>
          <a:p>
            <a:endParaRPr lang="en-US" sz="2800" dirty="0"/>
          </a:p>
        </p:txBody>
      </p:sp>
      <p:sp>
        <p:nvSpPr>
          <p:cNvPr id="4" name="Rectangle 13"/>
          <p:cNvSpPr>
            <a:spLocks noChangeArrowheads="1"/>
          </p:cNvSpPr>
          <p:nvPr/>
        </p:nvSpPr>
        <p:spPr bwMode="black">
          <a:xfrm>
            <a:off x="609600" y="76200"/>
            <a:ext cx="8153400" cy="1143000"/>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342900" marR="0" lvl="0" indent="-342900" algn="ctr" defTabSz="914400" rtl="0" eaLnBrk="1" fontAlgn="base" latinLnBrk="0" hangingPunct="1">
              <a:lnSpc>
                <a:spcPct val="80000"/>
              </a:lnSpc>
              <a:spcBef>
                <a:spcPct val="20000"/>
              </a:spcBef>
              <a:spcAft>
                <a:spcPct val="0"/>
              </a:spcAft>
              <a:buClr>
                <a:srgbClr val="2A99EC"/>
              </a:buClr>
              <a:buSzTx/>
              <a:buFontTx/>
              <a:buNone/>
              <a:tabLst/>
              <a:defRPr/>
            </a:pPr>
            <a:r>
              <a:rPr kumimoji="0" 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mn-cs"/>
              </a:rPr>
              <a:t>Revelation 14:7</a:t>
            </a:r>
          </a:p>
          <a:p>
            <a:pPr marL="342900" marR="0" lvl="0" indent="-342900" algn="ctr" defTabSz="914400" rtl="0" eaLnBrk="1" fontAlgn="base" latinLnBrk="0" hangingPunct="1">
              <a:lnSpc>
                <a:spcPct val="80000"/>
              </a:lnSpc>
              <a:spcBef>
                <a:spcPct val="20000"/>
              </a:spcBef>
              <a:spcAft>
                <a:spcPct val="0"/>
              </a:spcAft>
              <a:buClr>
                <a:srgbClr val="2A99EC"/>
              </a:buClr>
              <a:buSzTx/>
              <a:buFontTx/>
              <a:buNone/>
              <a:tabLst/>
              <a:defRPr/>
            </a:pPr>
            <a:r>
              <a:rPr kumimoji="0" lang="en-US" sz="36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mn-cs"/>
              </a:rPr>
              <a:t>“Fear  God  and  give  glory  to  Him  . . .”</a:t>
            </a:r>
          </a:p>
        </p:txBody>
      </p:sp>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3E37E-D171-4098-97A6-B3AE63E3517E}" type="slidenum">
              <a:rPr kumimoji="0" lang="en-US" sz="1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457200" y="1874837"/>
            <a:ext cx="8229600" cy="2544763"/>
          </a:xfrm>
          <a:solidFill>
            <a:schemeClr val="bg1">
              <a:lumMod val="75000"/>
            </a:schemeClr>
          </a:solidFill>
        </p:spPr>
        <p:txBody>
          <a:bodyPr/>
          <a:lstStyle/>
          <a:p>
            <a:r>
              <a:rPr lang="en-US" i="1" dirty="0"/>
              <a:t>Hebrews 12:28-29 “Wherefore, receiving a kingdom that cannot be shaken, let us have grace, whereby we may offer service well-pleasing to </a:t>
            </a:r>
            <a:r>
              <a:rPr lang="en-US" b="1" i="1" dirty="0">
                <a:solidFill>
                  <a:srgbClr val="FFFF00"/>
                </a:solidFill>
              </a:rPr>
              <a:t>God with </a:t>
            </a:r>
            <a:r>
              <a:rPr lang="en-US" b="1" i="1" u="sng" dirty="0">
                <a:solidFill>
                  <a:srgbClr val="FFFF00"/>
                </a:solidFill>
              </a:rPr>
              <a:t>reverence and awe</a:t>
            </a:r>
            <a:r>
              <a:rPr lang="en-US" b="1" i="1" dirty="0">
                <a:solidFill>
                  <a:srgbClr val="FFFF00"/>
                </a:solidFill>
              </a:rPr>
              <a:t>: for our God is a consuming fire</a:t>
            </a:r>
            <a:r>
              <a:rPr lang="en-US" i="1" dirty="0"/>
              <a:t>.” </a:t>
            </a:r>
            <a:endParaRPr lang="en-US" dirty="0"/>
          </a:p>
        </p:txBody>
      </p:sp>
      <p:sp>
        <p:nvSpPr>
          <p:cNvPr id="4" name="Rectangle 13"/>
          <p:cNvSpPr>
            <a:spLocks noChangeArrowheads="1"/>
          </p:cNvSpPr>
          <p:nvPr/>
        </p:nvSpPr>
        <p:spPr bwMode="black">
          <a:xfrm>
            <a:off x="609600" y="76200"/>
            <a:ext cx="8229600" cy="1143000"/>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342900" marR="0" lvl="0" indent="-342900" algn="ctr" defTabSz="914400" rtl="0" eaLnBrk="1" fontAlgn="base" latinLnBrk="0" hangingPunct="1">
              <a:lnSpc>
                <a:spcPct val="80000"/>
              </a:lnSpc>
              <a:spcBef>
                <a:spcPct val="20000"/>
              </a:spcBef>
              <a:spcAft>
                <a:spcPct val="0"/>
              </a:spcAft>
              <a:buClr>
                <a:srgbClr val="2A99EC"/>
              </a:buClr>
              <a:buSzTx/>
              <a:buFontTx/>
              <a:buNone/>
              <a:tabLst/>
              <a:defRPr/>
            </a:pPr>
            <a:r>
              <a:rPr kumimoji="0" 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mn-cs"/>
              </a:rPr>
              <a:t>Revelation 14:7</a:t>
            </a:r>
          </a:p>
          <a:p>
            <a:pPr marL="342900" marR="0" lvl="0" indent="-342900" algn="ctr" defTabSz="914400" rtl="0" eaLnBrk="1" fontAlgn="base" latinLnBrk="0" hangingPunct="1">
              <a:lnSpc>
                <a:spcPct val="80000"/>
              </a:lnSpc>
              <a:spcBef>
                <a:spcPct val="20000"/>
              </a:spcBef>
              <a:spcAft>
                <a:spcPct val="0"/>
              </a:spcAft>
              <a:buClr>
                <a:srgbClr val="2A99EC"/>
              </a:buClr>
              <a:buSzTx/>
              <a:buFontTx/>
              <a:buNone/>
              <a:tabLst/>
              <a:defRPr/>
            </a:pPr>
            <a:r>
              <a:rPr kumimoji="0" lang="en-US" sz="36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mn-cs"/>
              </a:rPr>
              <a:t>“Fear  God  and  give  glory  to  Him  . .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3E37E-D171-4098-97A6-B3AE63E3517E}" type="slidenum">
              <a:rPr kumimoji="0" lang="en-US" sz="1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457200" y="1874837"/>
            <a:ext cx="8229600" cy="3916363"/>
          </a:xfrm>
          <a:solidFill>
            <a:schemeClr val="bg1">
              <a:lumMod val="75000"/>
            </a:schemeClr>
          </a:solidFill>
        </p:spPr>
        <p:txBody>
          <a:bodyPr/>
          <a:lstStyle/>
          <a:p>
            <a:r>
              <a:rPr lang="en-US" sz="2800" i="1" dirty="0"/>
              <a:t>Isaiah 6:1-3 “In the year that king Uzziah died I saw the Lord sitting upon a throne, high and lifted up; and his train filled the temple. Above him stood the seraphim: each one had six wings; with twain he covered his face, and with twain he covered his feet, and with twain he did fly. And one cried unto another, and said, </a:t>
            </a:r>
            <a:r>
              <a:rPr lang="en-US" sz="2800" b="1" i="1" dirty="0">
                <a:solidFill>
                  <a:srgbClr val="FFFF00"/>
                </a:solidFill>
              </a:rPr>
              <a:t>Holy, holy, holy, is Jehovah of hosts:</a:t>
            </a:r>
            <a:r>
              <a:rPr lang="en-US" sz="2800" i="1" dirty="0"/>
              <a:t> the whole earth is full of his glory. “</a:t>
            </a:r>
            <a:r>
              <a:rPr lang="en-US" sz="2800" dirty="0"/>
              <a:t>	Cf. Revelation 4:8-11</a:t>
            </a:r>
            <a:endParaRPr lang="en-US" dirty="0"/>
          </a:p>
        </p:txBody>
      </p:sp>
      <p:sp>
        <p:nvSpPr>
          <p:cNvPr id="4" name="Rectangle 13"/>
          <p:cNvSpPr>
            <a:spLocks noChangeArrowheads="1"/>
          </p:cNvSpPr>
          <p:nvPr/>
        </p:nvSpPr>
        <p:spPr bwMode="black">
          <a:xfrm>
            <a:off x="609600" y="76200"/>
            <a:ext cx="8153400" cy="1143000"/>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342900" marR="0" lvl="0" indent="-342900" algn="ctr" defTabSz="914400" rtl="0" eaLnBrk="1" fontAlgn="base" latinLnBrk="0" hangingPunct="1">
              <a:lnSpc>
                <a:spcPct val="80000"/>
              </a:lnSpc>
              <a:spcBef>
                <a:spcPct val="20000"/>
              </a:spcBef>
              <a:spcAft>
                <a:spcPct val="0"/>
              </a:spcAft>
              <a:buClr>
                <a:srgbClr val="2A99EC"/>
              </a:buClr>
              <a:buSzTx/>
              <a:buFontTx/>
              <a:buNone/>
              <a:tabLst/>
              <a:defRPr/>
            </a:pPr>
            <a:r>
              <a:rPr kumimoji="0" 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mn-cs"/>
              </a:rPr>
              <a:t>Revelation 14:7</a:t>
            </a:r>
          </a:p>
          <a:p>
            <a:pPr marL="342900" marR="0" lvl="0" indent="-342900" algn="ctr" defTabSz="914400" rtl="0" eaLnBrk="1" fontAlgn="base" latinLnBrk="0" hangingPunct="1">
              <a:lnSpc>
                <a:spcPct val="80000"/>
              </a:lnSpc>
              <a:spcBef>
                <a:spcPct val="20000"/>
              </a:spcBef>
              <a:spcAft>
                <a:spcPct val="0"/>
              </a:spcAft>
              <a:buClr>
                <a:srgbClr val="2A99EC"/>
              </a:buClr>
              <a:buSzTx/>
              <a:buFontTx/>
              <a:buNone/>
              <a:tabLst/>
              <a:defRPr/>
            </a:pPr>
            <a:r>
              <a:rPr kumimoji="0" lang="en-US" sz="36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mn-cs"/>
              </a:rPr>
              <a:t>“Fear  God  and  give  glory  to  Him  . . .”</a:t>
            </a:r>
          </a:p>
        </p:txBody>
      </p:sp>
      <p:sp>
        <p:nvSpPr>
          <p:cNvPr id="5" name="Rectangular Callout 4"/>
          <p:cNvSpPr/>
          <p:nvPr/>
        </p:nvSpPr>
        <p:spPr>
          <a:xfrm>
            <a:off x="914400" y="5867400"/>
            <a:ext cx="2133600" cy="612648"/>
          </a:xfrm>
          <a:prstGeom prst="wedgeRectCallout">
            <a:avLst>
              <a:gd name="adj1" fmla="val 203523"/>
              <a:gd name="adj2" fmla="val -2090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n-ea"/>
                <a:cs typeface="+mn-cs"/>
              </a:rPr>
              <a:t>Sacred</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3E37E-D171-4098-97A6-B3AE63E3517E}" type="slidenum">
              <a:rPr kumimoji="0" lang="en-US" sz="1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79575DA-481A-4F32-BEF6-5D6DE5BA8B8C}"/>
              </a:ext>
            </a:extLst>
          </p:cNvPr>
          <p:cNvSpPr>
            <a:spLocks noGrp="1" noChangeArrowheads="1"/>
          </p:cNvSpPr>
          <p:nvPr>
            <p:ph type="ctrTitle"/>
          </p:nvPr>
        </p:nvSpPr>
        <p:spPr>
          <a:xfrm>
            <a:off x="685800" y="533400"/>
            <a:ext cx="7772400" cy="1736725"/>
          </a:xfrm>
        </p:spPr>
        <p:txBody>
          <a:bodyPr/>
          <a:lstStyle/>
          <a:p>
            <a:pPr eaLnBrk="1" hangingPunct="1">
              <a:defRPr/>
            </a:pPr>
            <a:r>
              <a:rPr lang="en-US" dirty="0"/>
              <a:t>The Majesty Of God Revealed --Harmony Of Science And The Bible</a:t>
            </a:r>
          </a:p>
        </p:txBody>
      </p:sp>
      <p:sp>
        <p:nvSpPr>
          <p:cNvPr id="13315" name="Rectangle 3">
            <a:extLst>
              <a:ext uri="{FF2B5EF4-FFF2-40B4-BE49-F238E27FC236}">
                <a16:creationId xmlns:a16="http://schemas.microsoft.com/office/drawing/2014/main" id="{CE5A4B24-F2E2-405B-8FBC-3FE96F2F1F08}"/>
              </a:ext>
            </a:extLst>
          </p:cNvPr>
          <p:cNvSpPr>
            <a:spLocks noGrp="1" noChangeArrowheads="1"/>
          </p:cNvSpPr>
          <p:nvPr>
            <p:ph type="subTitle" idx="1"/>
          </p:nvPr>
        </p:nvSpPr>
        <p:spPr>
          <a:xfrm>
            <a:off x="447675" y="2857500"/>
            <a:ext cx="8458200" cy="3143250"/>
          </a:xfrm>
          <a:solidFill>
            <a:schemeClr val="bg1"/>
          </a:solidFill>
        </p:spPr>
        <p:txBody>
          <a:bodyPr/>
          <a:lstStyle/>
          <a:p>
            <a:pPr algn="l" eaLnBrk="1" hangingPunct="1">
              <a:defRPr/>
            </a:pPr>
            <a:r>
              <a:rPr lang="en-US" sz="2800" i="1" dirty="0">
                <a:solidFill>
                  <a:srgbClr val="FFFF00"/>
                </a:solidFill>
              </a:rPr>
              <a:t>Psalms 19:1-4 “The heavens declare the glory of God; and the firmament </a:t>
            </a:r>
            <a:r>
              <a:rPr lang="en-US" sz="2800" i="1" dirty="0" err="1">
                <a:solidFill>
                  <a:srgbClr val="FFFF00"/>
                </a:solidFill>
              </a:rPr>
              <a:t>showeth</a:t>
            </a:r>
            <a:r>
              <a:rPr lang="en-US" sz="2800" i="1" dirty="0">
                <a:solidFill>
                  <a:srgbClr val="FFFF00"/>
                </a:solidFill>
              </a:rPr>
              <a:t> his handiwork. Day unto day </a:t>
            </a:r>
            <a:r>
              <a:rPr lang="en-US" sz="2800" i="1" dirty="0" err="1">
                <a:solidFill>
                  <a:srgbClr val="FFFF00"/>
                </a:solidFill>
              </a:rPr>
              <a:t>uttereth</a:t>
            </a:r>
            <a:r>
              <a:rPr lang="en-US" sz="2800" i="1" dirty="0">
                <a:solidFill>
                  <a:srgbClr val="FFFF00"/>
                </a:solidFill>
              </a:rPr>
              <a:t> speech, and night unto night </a:t>
            </a:r>
            <a:r>
              <a:rPr lang="en-US" sz="2800" i="1" dirty="0" err="1">
                <a:solidFill>
                  <a:srgbClr val="FFFF00"/>
                </a:solidFill>
              </a:rPr>
              <a:t>showeth</a:t>
            </a:r>
            <a:r>
              <a:rPr lang="en-US" sz="2800" i="1" dirty="0">
                <a:solidFill>
                  <a:srgbClr val="FFFF00"/>
                </a:solidFill>
              </a:rPr>
              <a:t> knowledge. There is no speech nor language; their voice is not heard. Their line is gone out through all the earth, and their words to the end of the world.”</a:t>
            </a:r>
          </a:p>
        </p:txBody>
      </p:sp>
      <p:sp>
        <p:nvSpPr>
          <p:cNvPr id="6" name="Slide Number Placeholder 5">
            <a:extLst>
              <a:ext uri="{FF2B5EF4-FFF2-40B4-BE49-F238E27FC236}">
                <a16:creationId xmlns:a16="http://schemas.microsoft.com/office/drawing/2014/main" id="{03B2D2F4-C938-48E6-8453-645B814CB190}"/>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1078E1E2-3D64-4824-8656-AAA6577C05FE}" type="slidenum">
              <a:rPr lang="en-US" altLang="en-US" sz="1000"/>
              <a:pPr>
                <a:spcBef>
                  <a:spcPct val="0"/>
                </a:spcBef>
                <a:buClrTx/>
                <a:buSzTx/>
                <a:buFontTx/>
                <a:buNone/>
              </a:pPr>
              <a:t>7</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13366F90-E8CF-484A-90EE-D903D2A57ED1}"/>
              </a:ext>
            </a:extLst>
          </p:cNvPr>
          <p:cNvSpPr>
            <a:spLocks noGrp="1" noChangeArrowheads="1"/>
          </p:cNvSpPr>
          <p:nvPr>
            <p:ph type="body" idx="1"/>
          </p:nvPr>
        </p:nvSpPr>
        <p:spPr>
          <a:xfrm>
            <a:off x="228600" y="381000"/>
            <a:ext cx="8610600" cy="5943600"/>
          </a:xfrm>
        </p:spPr>
        <p:txBody>
          <a:bodyPr/>
          <a:lstStyle/>
          <a:p>
            <a:pPr algn="ctr" eaLnBrk="1" hangingPunct="1">
              <a:buFont typeface="Wingdings" panose="05000000000000000000" pitchFamily="2" charset="2"/>
              <a:buNone/>
              <a:defRPr/>
            </a:pPr>
            <a:r>
              <a:rPr lang="en-US" dirty="0">
                <a:solidFill>
                  <a:srgbClr val="FFFF00"/>
                </a:solidFill>
              </a:rPr>
              <a:t>A Round Earth - Proverbs 8:27 (~1000 BC); </a:t>
            </a:r>
            <a:br>
              <a:rPr lang="en-US" dirty="0">
                <a:solidFill>
                  <a:srgbClr val="FFFF00"/>
                </a:solidFill>
              </a:rPr>
            </a:br>
            <a:r>
              <a:rPr lang="en-US" dirty="0">
                <a:solidFill>
                  <a:srgbClr val="FFFF00"/>
                </a:solidFill>
              </a:rPr>
              <a:t>Isaiah 40:22 (740-690 BC).</a:t>
            </a:r>
          </a:p>
          <a:p>
            <a:pPr eaLnBrk="1" hangingPunct="1">
              <a:defRPr/>
            </a:pPr>
            <a:r>
              <a:rPr lang="en-US" dirty="0"/>
              <a:t>384-322 BC: Aristotle </a:t>
            </a:r>
            <a:r>
              <a:rPr lang="en-US" sz="2400" dirty="0"/>
              <a:t>(ancient Greek philosopher and scientist, one of the greatest intellectual figures of Western history </a:t>
            </a:r>
            <a:r>
              <a:rPr lang="en-US" sz="2400" i="1" dirty="0"/>
              <a:t>britannica.com</a:t>
            </a:r>
            <a:r>
              <a:rPr lang="en-US" sz="2400" dirty="0"/>
              <a:t>).</a:t>
            </a:r>
            <a:r>
              <a:rPr lang="en-US" dirty="0"/>
              <a:t> .. argued for a spherical earth, but few were convinced.</a:t>
            </a:r>
          </a:p>
          <a:p>
            <a:pPr eaLnBrk="1" hangingPunct="1">
              <a:buFont typeface="Wingdings" panose="05000000000000000000" pitchFamily="2" charset="2"/>
              <a:buNone/>
              <a:defRPr/>
            </a:pPr>
            <a:endParaRPr lang="en-US" dirty="0"/>
          </a:p>
          <a:p>
            <a:pPr eaLnBrk="1" hangingPunct="1">
              <a:defRPr/>
            </a:pPr>
            <a:r>
              <a:rPr lang="en-US" dirty="0"/>
              <a:t>1520 AD: Introduction of the compass &amp; voyages of Columbus &amp; Magellan finally brought general acceptance that the earth is round.</a:t>
            </a:r>
          </a:p>
          <a:p>
            <a:pPr eaLnBrk="1" hangingPunct="1">
              <a:buFont typeface="Wingdings" panose="05000000000000000000" pitchFamily="2" charset="2"/>
              <a:buNone/>
              <a:defRPr/>
            </a:pPr>
            <a:endParaRPr lang="en-US" dirty="0"/>
          </a:p>
        </p:txBody>
      </p:sp>
      <p:sp>
        <p:nvSpPr>
          <p:cNvPr id="5" name="Slide Number Placeholder 4">
            <a:extLst>
              <a:ext uri="{FF2B5EF4-FFF2-40B4-BE49-F238E27FC236}">
                <a16:creationId xmlns:a16="http://schemas.microsoft.com/office/drawing/2014/main" id="{4E9A08BC-93AB-4AF7-969B-29BC756E526F}"/>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3EEA5555-18F9-48E8-BF6C-8D6F738D58BA}" type="slidenum">
              <a:rPr lang="en-US" altLang="en-US" sz="1000"/>
              <a:pPr>
                <a:spcBef>
                  <a:spcPct val="0"/>
                </a:spcBef>
                <a:buClrTx/>
                <a:buSzTx/>
                <a:buFontTx/>
                <a:buNone/>
              </a:pPr>
              <a:t>8</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https://qph.fs.quoracdn.net/main-qimg-6bbb7af0c57b047486f451a1b2678afd">
            <a:extLst>
              <a:ext uri="{FF2B5EF4-FFF2-40B4-BE49-F238E27FC236}">
                <a16:creationId xmlns:a16="http://schemas.microsoft.com/office/drawing/2014/main" id="{C0FEB90E-5861-4ADA-AD87-94041E4208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431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a:extLst>
              <a:ext uri="{FF2B5EF4-FFF2-40B4-BE49-F238E27FC236}">
                <a16:creationId xmlns:a16="http://schemas.microsoft.com/office/drawing/2014/main" id="{21C12C47-039B-4F0B-89C5-2459584F11F8}"/>
              </a:ext>
            </a:extLst>
          </p:cNvPr>
          <p:cNvSpPr>
            <a:spLocks noGrp="1" noChangeArrowheads="1"/>
          </p:cNvSpPr>
          <p:nvPr>
            <p:ph type="body" idx="1"/>
          </p:nvPr>
        </p:nvSpPr>
        <p:spPr>
          <a:xfrm>
            <a:off x="304800" y="457200"/>
            <a:ext cx="8458200" cy="6172200"/>
          </a:xfrm>
        </p:spPr>
        <p:txBody>
          <a:bodyPr/>
          <a:lstStyle/>
          <a:p>
            <a:pPr algn="ctr" eaLnBrk="1" hangingPunct="1">
              <a:lnSpc>
                <a:spcPct val="90000"/>
              </a:lnSpc>
              <a:buFont typeface="Wingdings" panose="05000000000000000000" pitchFamily="2" charset="2"/>
              <a:buNone/>
              <a:defRPr/>
            </a:pPr>
            <a:r>
              <a:rPr lang="en-US" sz="2800" dirty="0">
                <a:solidFill>
                  <a:srgbClr val="FFFF00"/>
                </a:solidFill>
              </a:rPr>
              <a:t>			Suspension Of Earth In Space – </a:t>
            </a:r>
            <a:br>
              <a:rPr lang="en-US" sz="2800" dirty="0">
                <a:solidFill>
                  <a:srgbClr val="FFFF00"/>
                </a:solidFill>
              </a:rPr>
            </a:br>
            <a:r>
              <a:rPr lang="en-US" sz="2800" dirty="0">
                <a:solidFill>
                  <a:srgbClr val="FFFF00"/>
                </a:solidFill>
              </a:rPr>
              <a:t>		Job 26:7 (2000-1600 BC). 				(Clear, in unscientific terms.)</a:t>
            </a:r>
            <a:br>
              <a:rPr lang="en-US" sz="2800" dirty="0">
                <a:solidFill>
                  <a:srgbClr val="FFFF00"/>
                </a:solidFill>
              </a:rPr>
            </a:br>
            <a:r>
              <a:rPr lang="en-US" sz="2800" dirty="0">
                <a:solidFill>
                  <a:srgbClr val="FFFF00"/>
                </a:solidFill>
              </a:rPr>
              <a:t>		</a:t>
            </a:r>
            <a:r>
              <a:rPr lang="en-US" sz="2800" dirty="0">
                <a:effectLst>
                  <a:outerShdw blurRad="38100" dist="38100" dir="2700000" algn="tl">
                    <a:srgbClr val="000000">
                      <a:alpha val="43137"/>
                    </a:srgbClr>
                  </a:outerShdw>
                </a:effectLst>
              </a:rPr>
              <a:t>When men thought earth flat &amp; 	supported.</a:t>
            </a:r>
            <a:endParaRPr lang="en-US" dirty="0">
              <a:effectLst>
                <a:outerShdw blurRad="38100" dist="38100" dir="2700000" algn="tl">
                  <a:srgbClr val="000000">
                    <a:alpha val="43137"/>
                  </a:srgbClr>
                </a:outerShdw>
              </a:effectLst>
            </a:endParaRPr>
          </a:p>
          <a:p>
            <a:pPr eaLnBrk="1" hangingPunct="1">
              <a:lnSpc>
                <a:spcPct val="90000"/>
              </a:lnSpc>
              <a:buFont typeface="Wingdings" panose="05000000000000000000" pitchFamily="2" charset="2"/>
              <a:buNone/>
              <a:defRPr/>
            </a:pPr>
            <a:endParaRPr lang="en-US" dirty="0"/>
          </a:p>
          <a:p>
            <a:pPr eaLnBrk="1" hangingPunct="1">
              <a:lnSpc>
                <a:spcPct val="90000"/>
              </a:lnSpc>
              <a:defRPr/>
            </a:pPr>
            <a:r>
              <a:rPr lang="en-US" sz="2400" dirty="0"/>
              <a:t>1608 AD: Invention of the telescope by a Dutch optician, Hans </a:t>
            </a:r>
            <a:r>
              <a:rPr lang="en-US" sz="2400" dirty="0" err="1"/>
              <a:t>Lippershey</a:t>
            </a:r>
            <a:r>
              <a:rPr lang="en-US" sz="2400" dirty="0"/>
              <a:t>.</a:t>
            </a:r>
          </a:p>
          <a:p>
            <a:pPr eaLnBrk="1" hangingPunct="1">
              <a:lnSpc>
                <a:spcPct val="90000"/>
              </a:lnSpc>
              <a:defRPr/>
            </a:pPr>
            <a:r>
              <a:rPr lang="en-US" sz="2400" dirty="0"/>
              <a:t>1687 AD: Sir Isaac Newton &amp; his "Law of Universal Gravitation" (</a:t>
            </a:r>
            <a:r>
              <a:rPr lang="en-US" sz="2400" i="1" dirty="0"/>
              <a:t>Principia</a:t>
            </a:r>
            <a:r>
              <a:rPr lang="en-US" sz="2400" dirty="0"/>
              <a:t>). The earth is suspended in its orbit by the attraction of the sun.</a:t>
            </a:r>
          </a:p>
          <a:p>
            <a:pPr eaLnBrk="1" hangingPunct="1">
              <a:lnSpc>
                <a:spcPct val="90000"/>
              </a:lnSpc>
              <a:defRPr/>
            </a:pPr>
            <a:r>
              <a:rPr lang="en-US" sz="2400" dirty="0"/>
              <a:t>Earth weighs six billion trillion (6 x 1021) tons. To replace the gravitational pull of the sun it would take the strength of a steel cable 8,000 miles in diameter!</a:t>
            </a:r>
          </a:p>
          <a:p>
            <a:pPr eaLnBrk="1" hangingPunct="1">
              <a:lnSpc>
                <a:spcPct val="90000"/>
              </a:lnSpc>
              <a:defRPr/>
            </a:pPr>
            <a:endParaRPr lang="en-US" sz="2800" dirty="0"/>
          </a:p>
        </p:txBody>
      </p:sp>
      <p:sp>
        <p:nvSpPr>
          <p:cNvPr id="6" name="Slide Number Placeholder 5">
            <a:extLst>
              <a:ext uri="{FF2B5EF4-FFF2-40B4-BE49-F238E27FC236}">
                <a16:creationId xmlns:a16="http://schemas.microsoft.com/office/drawing/2014/main" id="{98CE7BFB-6CDF-47DE-A00F-341C16E7A2A5}"/>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E8AEDA39-5982-4E65-8AF8-4C55014FD540}" type="slidenum">
              <a:rPr lang="en-US" altLang="en-US" sz="1000"/>
              <a:pPr>
                <a:spcBef>
                  <a:spcPct val="0"/>
                </a:spcBef>
                <a:buClrTx/>
                <a:buSzTx/>
                <a:buFontTx/>
                <a:buNone/>
              </a:pPr>
              <a:t>9</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theme/theme1.xml><?xml version="1.0" encoding="utf-8"?>
<a:theme xmlns:a="http://schemas.openxmlformats.org/drawingml/2006/main" name="Theme23">
  <a:themeElements>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Sample presentation slide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Sample presentation slides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ample presentation slides">
  <a:themeElements>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Sample presentation slide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Sample presentation slides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192</TotalTime>
  <Words>1808</Words>
  <Application>Microsoft Office PowerPoint</Application>
  <PresentationFormat>On-screen Show (4:3)</PresentationFormat>
  <Paragraphs>122</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Roboto</vt:lpstr>
      <vt:lpstr>Times New Roman</vt:lpstr>
      <vt:lpstr>Verdana</vt:lpstr>
      <vt:lpstr>Wingdings</vt:lpstr>
      <vt:lpstr>Theme23</vt:lpstr>
      <vt:lpstr>Sample presentation slides</vt:lpstr>
      <vt:lpstr>The Majesty Of God</vt:lpstr>
      <vt:lpstr>PowerPoint Presentation</vt:lpstr>
      <vt:lpstr>PowerPoint Presentation</vt:lpstr>
      <vt:lpstr> </vt:lpstr>
      <vt:lpstr> </vt:lpstr>
      <vt:lpstr> </vt:lpstr>
      <vt:lpstr>The Majesty Of God Revealed --Harmony Of Science And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Life Is In The Blood - Leviticus 17:11  (~1400 BC)</vt:lpstr>
      <vt:lpstr>Cosmology/Astronomy</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Majesty Of God</dc:title>
  <dc:creator>mgalloway2715@gmail.com</dc:creator>
  <cp:lastModifiedBy>Stan Cox</cp:lastModifiedBy>
  <cp:revision>8</cp:revision>
  <dcterms:created xsi:type="dcterms:W3CDTF">2022-02-17T20:00:32Z</dcterms:created>
  <dcterms:modified xsi:type="dcterms:W3CDTF">2022-05-07T21:02:33Z</dcterms:modified>
</cp:coreProperties>
</file>