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handoutMasterIdLst>
    <p:handoutMasterId r:id="rId28"/>
  </p:handoutMasterIdLst>
  <p:sldIdLst>
    <p:sldId id="256" r:id="rId2"/>
    <p:sldId id="257" r:id="rId3"/>
    <p:sldId id="258" r:id="rId4"/>
    <p:sldId id="259" r:id="rId5"/>
    <p:sldId id="283" r:id="rId6"/>
    <p:sldId id="284" r:id="rId7"/>
    <p:sldId id="261" r:id="rId8"/>
    <p:sldId id="263" r:id="rId9"/>
    <p:sldId id="262" r:id="rId10"/>
    <p:sldId id="264" r:id="rId11"/>
    <p:sldId id="28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7" r:id="rId20"/>
    <p:sldId id="274" r:id="rId21"/>
    <p:sldId id="278" r:id="rId22"/>
    <p:sldId id="279" r:id="rId23"/>
    <p:sldId id="280" r:id="rId24"/>
    <p:sldId id="282" r:id="rId25"/>
    <p:sldId id="281" r:id="rId26"/>
    <p:sldId id="285" r:id="rId2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594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08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r>
              <a:rPr lang="en-US" dirty="0"/>
              <a:t>1-20-12am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9F2AE04-4CF4-4BDE-AC01-6C202023E0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9219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9220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221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922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40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E6A56B75-29AA-48BB-A6EF-0F4FBF2E8448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9225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9100E73-D694-4DA3-8B27-2C2DBA6521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396990"/>
      </p:ext>
    </p:extLst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A56B75-29AA-48BB-A6EF-0F4FBF2E8448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00E73-D694-4DA3-8B27-2C2DBA6521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45918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A56B75-29AA-48BB-A6EF-0F4FBF2E8448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00E73-D694-4DA3-8B27-2C2DBA6521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322171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A56B75-29AA-48BB-A6EF-0F4FBF2E8448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00E73-D694-4DA3-8B27-2C2DBA6521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88822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A56B75-29AA-48BB-A6EF-0F4FBF2E8448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00E73-D694-4DA3-8B27-2C2DBA6521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58062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4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A56B75-29AA-48BB-A6EF-0F4FBF2E8448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00E73-D694-4DA3-8B27-2C2DBA6521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867694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A56B75-29AA-48BB-A6EF-0F4FBF2E8448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00E73-D694-4DA3-8B27-2C2DBA6521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340766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A56B75-29AA-48BB-A6EF-0F4FBF2E8448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00E73-D694-4DA3-8B27-2C2DBA6521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648954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A56B75-29AA-48BB-A6EF-0F4FBF2E8448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00E73-D694-4DA3-8B27-2C2DBA6521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08933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A56B75-29AA-48BB-A6EF-0F4FBF2E8448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00E73-D694-4DA3-8B27-2C2DBA6521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36473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A56B75-29AA-48BB-A6EF-0F4FBF2E8448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00E73-D694-4DA3-8B27-2C2DBA6521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10096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8195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196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197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4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4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E6A56B75-29AA-48BB-A6EF-0F4FBF2E8448}" type="datetimeFigureOut">
              <a:rPr lang="en-US" smtClean="0"/>
              <a:pPr/>
              <a:t>5/7/2022</a:t>
            </a:fld>
            <a:endParaRPr lang="en-US"/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9100E73-D694-4DA3-8B27-2C2DBA6521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317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 spd="med"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Dangers For Every Generation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baseline="0" dirty="0"/>
              <a:t>The Loss Of Hunger For Righteousness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7213"/>
            <a:ext cx="7845426" cy="41148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b="1" u="sng" dirty="0">
                <a:solidFill>
                  <a:srgbClr val="FF0000"/>
                </a:solidFill>
              </a:rPr>
              <a:t>What will the next generation be</a:t>
            </a:r>
            <a:r>
              <a:rPr lang="en-US" b="1" dirty="0">
                <a:solidFill>
                  <a:srgbClr val="FF0000"/>
                </a:solidFill>
              </a:rPr>
              <a:t>? Judges 2:10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Fear of losing our young people turns the church into a social club.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Perverted the mission of the church.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Documents and Settings\Owner\My Documents\My Pictures\MP Navigator\2012_06_08\I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450851" y="-1384300"/>
            <a:ext cx="7766050" cy="962025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baseline="0" dirty="0"/>
              <a:t>The Loss Of Hunger For Righteousness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7213"/>
            <a:ext cx="7845426" cy="4114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baseline="0" dirty="0"/>
              <a:t>The reason people remain faithful is godly teaching and spiritual training.  </a:t>
            </a:r>
            <a:br>
              <a:rPr lang="en-US" baseline="0" dirty="0"/>
            </a:br>
            <a:r>
              <a:rPr lang="en-US" baseline="0" dirty="0"/>
              <a:t>(Cf. Titus 2:11-14)</a:t>
            </a:r>
          </a:p>
          <a:p>
            <a:pPr>
              <a:buFont typeface="Wingdings" pitchFamily="2" charset="2"/>
              <a:buChar char="Ø"/>
            </a:pPr>
            <a:r>
              <a:rPr lang="en-US" baseline="0" dirty="0"/>
              <a:t>Motivated to greater evangelism </a:t>
            </a:r>
          </a:p>
          <a:p>
            <a:pPr lvl="1">
              <a:buFont typeface="Wingdings" pitchFamily="2" charset="2"/>
              <a:buChar char="Ø"/>
            </a:pPr>
            <a:r>
              <a:rPr lang="en-US" baseline="0" dirty="0"/>
              <a:t>If viewed the people from - spiritual condition. (Ephesians 2:1-2)</a:t>
            </a:r>
          </a:p>
          <a:p>
            <a:pPr lvl="1">
              <a:buFont typeface="Wingdings" pitchFamily="2" charset="2"/>
              <a:buChar char="Ø"/>
            </a:pPr>
            <a:r>
              <a:rPr lang="en-US" baseline="0" dirty="0"/>
              <a:t>If view them without hope. </a:t>
            </a:r>
            <a:br>
              <a:rPr lang="en-US" baseline="0" dirty="0"/>
            </a:br>
            <a:r>
              <a:rPr lang="en-US" baseline="0" dirty="0"/>
              <a:t>(Ephesians 2:12)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baseline="0" dirty="0"/>
              <a:t>The Loss Of The Sacred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827213"/>
            <a:ext cx="7693026" cy="4114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Sacred -- “to be devoutly revered.” (Thayer)</a:t>
            </a:r>
          </a:p>
          <a:p>
            <a:pPr>
              <a:buNone/>
            </a:pPr>
            <a:endParaRPr lang="en-US" baseline="0" dirty="0"/>
          </a:p>
          <a:p>
            <a:pPr>
              <a:buNone/>
            </a:pPr>
            <a:r>
              <a:rPr lang="en-US" i="1" baseline="0" dirty="0"/>
              <a:t>2 Timothy 3:15 “And that from a babe thou hast known the </a:t>
            </a:r>
            <a:r>
              <a:rPr lang="en-US" i="1" u="sng" baseline="0" dirty="0"/>
              <a:t>sacred</a:t>
            </a:r>
            <a:r>
              <a:rPr lang="en-US" i="1" baseline="0" dirty="0"/>
              <a:t> writings which are able to make thee wise unto salvation through faith which is in Christ Jesus</a:t>
            </a:r>
            <a:r>
              <a:rPr lang="en-US" i="1" dirty="0"/>
              <a:t>.”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baseline="0" dirty="0"/>
              <a:t>The Loss Of The Sacred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27213"/>
            <a:ext cx="7616826" cy="4114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baseline="0" dirty="0">
                <a:solidFill>
                  <a:srgbClr val="FF0000"/>
                </a:solidFill>
              </a:rPr>
              <a:t>Profane - </a:t>
            </a:r>
            <a:r>
              <a:rPr lang="en-US" baseline="0" dirty="0"/>
              <a:t>“...always with reference to the distance of persons or their actions from salvation: </a:t>
            </a:r>
            <a:br>
              <a:rPr lang="en-US" baseline="0" dirty="0"/>
            </a:br>
            <a:r>
              <a:rPr lang="en-US" baseline="0" dirty="0"/>
              <a:t>1 Timothy 1:9: </a:t>
            </a:r>
            <a:r>
              <a:rPr lang="en-US" u="sng" baseline="0" dirty="0"/>
              <a:t>ungodly, godless</a:t>
            </a:r>
            <a:r>
              <a:rPr lang="en-US" baseline="0" dirty="0"/>
              <a:t> in a vice list.. elsewhere with reference to </a:t>
            </a:r>
            <a:r>
              <a:rPr lang="en-US" u="sng" baseline="0" dirty="0"/>
              <a:t>human speech</a:t>
            </a:r>
            <a:r>
              <a:rPr lang="en-US" baseline="0" dirty="0"/>
              <a:t>:</a:t>
            </a:r>
            <a:br>
              <a:rPr lang="en-US" baseline="0" dirty="0"/>
            </a:br>
            <a:r>
              <a:rPr lang="en-US" baseline="0" dirty="0"/>
              <a:t> (1 Timothy 4:7)” </a:t>
            </a:r>
            <a:r>
              <a:rPr lang="en-US" sz="2400" baseline="0" dirty="0"/>
              <a:t>(from Exegetical Dictionary of the New Testament © 1990 by William B. </a:t>
            </a:r>
            <a:r>
              <a:rPr lang="en-US" sz="2400" baseline="0" dirty="0" err="1"/>
              <a:t>Eerdmans</a:t>
            </a:r>
            <a:r>
              <a:rPr lang="en-US" sz="2400" baseline="0" dirty="0"/>
              <a:t> Publishing Company.)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baseline="0" dirty="0"/>
              <a:t>Note the use of our word “profanities.”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baseline="0" dirty="0"/>
              <a:t>The Loss Of The Sacred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27213"/>
            <a:ext cx="7616826" cy="4114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Profane – </a:t>
            </a:r>
          </a:p>
          <a:p>
            <a:pPr>
              <a:buNone/>
            </a:pPr>
            <a:r>
              <a:rPr lang="en-US" i="1" baseline="0" dirty="0"/>
              <a:t>1 Timothy 1:9 “...as knowing this, that law is not made for a righteous man, but for the lawless and unruly, for the ungodly and sinners, for the unholy and </a:t>
            </a:r>
            <a:r>
              <a:rPr lang="en-US" i="1" u="sng" baseline="0" dirty="0"/>
              <a:t>profane</a:t>
            </a:r>
            <a:r>
              <a:rPr lang="en-US" i="1" baseline="0" dirty="0"/>
              <a:t>, for murderers of fathers and murderers of mothers, for manslayers,...”</a:t>
            </a:r>
            <a:endParaRPr lang="en-US" i="1" dirty="0"/>
          </a:p>
        </p:txBody>
      </p:sp>
    </p:spTree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baseline="0" dirty="0"/>
              <a:t>The Loss Of The Sacred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694" y="1475105"/>
            <a:ext cx="8686800" cy="548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u="sng" baseline="0" dirty="0">
                <a:solidFill>
                  <a:srgbClr val="FF0000"/>
                </a:solidFill>
              </a:rPr>
              <a:t>Illustrations of the Sacred</a:t>
            </a:r>
            <a:r>
              <a:rPr lang="en-US" b="1" baseline="0" dirty="0">
                <a:solidFill>
                  <a:srgbClr val="FF0000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u="sng" baseline="0" dirty="0"/>
              <a:t>Sabbath day</a:t>
            </a:r>
            <a:r>
              <a:rPr lang="en-US" baseline="0" dirty="0"/>
              <a:t>.  (Exodus 20:8; </a:t>
            </a:r>
            <a:br>
              <a:rPr lang="en-US" baseline="0" dirty="0"/>
            </a:br>
            <a:r>
              <a:rPr lang="en-US" baseline="0" dirty="0"/>
              <a:t>cf. Numbers 15:32-36) </a:t>
            </a:r>
          </a:p>
          <a:p>
            <a:pPr>
              <a:buFont typeface="Wingdings" pitchFamily="2" charset="2"/>
              <a:buChar char="Ø"/>
            </a:pPr>
            <a:r>
              <a:rPr lang="en-US" u="sng" baseline="0" dirty="0"/>
              <a:t>Moses</a:t>
            </a:r>
            <a:r>
              <a:rPr lang="en-US" baseline="0" dirty="0"/>
              <a:t> drew near the burning bush in the wilderness, God said, </a:t>
            </a:r>
            <a:br>
              <a:rPr lang="en-US" baseline="0" dirty="0"/>
            </a:br>
            <a:r>
              <a:rPr lang="en-US" i="1" baseline="0" dirty="0"/>
              <a:t>“Draw not nigh hither: put off thy shoes from off thy feet, for the place whereon thou </a:t>
            </a:r>
            <a:r>
              <a:rPr lang="en-US" i="1" baseline="0" dirty="0" err="1"/>
              <a:t>standest</a:t>
            </a:r>
            <a:r>
              <a:rPr lang="en-US" i="1" baseline="0" dirty="0"/>
              <a:t> is </a:t>
            </a:r>
            <a:r>
              <a:rPr lang="en-US" i="1" baseline="0" dirty="0">
                <a:highlight>
                  <a:srgbClr val="FFFF00"/>
                </a:highlight>
              </a:rPr>
              <a:t>holy ground</a:t>
            </a:r>
            <a:r>
              <a:rPr lang="en-US" i="1" baseline="0" dirty="0"/>
              <a:t>” (Exodus 3:5)</a:t>
            </a:r>
          </a:p>
          <a:p>
            <a:pPr>
              <a:buFont typeface="Wingdings" pitchFamily="2" charset="2"/>
              <a:buChar char="Ø"/>
            </a:pPr>
            <a:r>
              <a:rPr lang="en-US" u="sng" baseline="0" dirty="0" err="1"/>
              <a:t>Nadab</a:t>
            </a:r>
            <a:r>
              <a:rPr lang="en-US" u="sng" baseline="0" dirty="0"/>
              <a:t> and </a:t>
            </a:r>
            <a:r>
              <a:rPr lang="en-US" u="sng" baseline="0" dirty="0" err="1"/>
              <a:t>Abihu</a:t>
            </a:r>
            <a:r>
              <a:rPr lang="en-US" b="1" i="1" baseline="0" dirty="0"/>
              <a:t>.   </a:t>
            </a:r>
            <a:r>
              <a:rPr lang="en-US" i="1" baseline="0" dirty="0"/>
              <a:t>“I will be sanctified in them that come nigh me, and before all the people </a:t>
            </a:r>
            <a:r>
              <a:rPr lang="en-US" i="1" baseline="0" dirty="0">
                <a:highlight>
                  <a:srgbClr val="FFFF00"/>
                </a:highlight>
              </a:rPr>
              <a:t>I will be glorified</a:t>
            </a:r>
            <a:r>
              <a:rPr lang="en-US" i="1" baseline="0" dirty="0"/>
              <a:t>” (Leviticus 10:3).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baseline="0" dirty="0"/>
              <a:t>The Loss Of The Sacred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548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u="sng" baseline="0" dirty="0">
                <a:solidFill>
                  <a:srgbClr val="FF0000"/>
                </a:solidFill>
              </a:rPr>
              <a:t>Illustrations of the Sacred</a:t>
            </a:r>
            <a:r>
              <a:rPr lang="en-US" b="1" baseline="0" dirty="0">
                <a:solidFill>
                  <a:srgbClr val="FF0000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u="sng" baseline="0" dirty="0"/>
              <a:t>The </a:t>
            </a:r>
            <a:r>
              <a:rPr lang="en-US" u="sng" dirty="0"/>
              <a:t>Scriptures</a:t>
            </a:r>
            <a:r>
              <a:rPr lang="en-US" dirty="0"/>
              <a:t>.  </a:t>
            </a:r>
            <a:r>
              <a:rPr lang="en-US" baseline="0" dirty="0"/>
              <a:t>Jews in Nehemiah’s day, when the law was read.  (Nehemiah 8:5)</a:t>
            </a:r>
          </a:p>
          <a:p>
            <a:pPr>
              <a:buFont typeface="Wingdings" pitchFamily="2" charset="2"/>
              <a:buChar char="Ø"/>
            </a:pPr>
            <a:r>
              <a:rPr lang="en-US" u="sng" baseline="0" dirty="0"/>
              <a:t>Worship</a:t>
            </a:r>
            <a:r>
              <a:rPr lang="en-US" b="1" i="1" baseline="0" dirty="0"/>
              <a:t>.    </a:t>
            </a:r>
            <a:r>
              <a:rPr lang="en-US" i="1" baseline="0" dirty="0"/>
              <a:t>“Let us have grace, whereby we may offer service well-pleasing to God with reverence and awe: for our God is a consuming fire” (Hebrews 12:28-29).</a:t>
            </a:r>
          </a:p>
          <a:p>
            <a:pPr>
              <a:buFont typeface="Wingdings" pitchFamily="2" charset="2"/>
              <a:buChar char="Ø"/>
            </a:pPr>
            <a:r>
              <a:rPr lang="en-US" u="sng" baseline="0" dirty="0"/>
              <a:t>NOTE: To treat what is holy, “sacred” as if it were common profanes it</a:t>
            </a:r>
            <a:r>
              <a:rPr lang="en-US" baseline="0" dirty="0"/>
              <a:t>. </a:t>
            </a:r>
            <a:br>
              <a:rPr lang="en-US" baseline="0" dirty="0"/>
            </a:br>
            <a:r>
              <a:rPr lang="en-US" dirty="0"/>
              <a:t>(Cf. 2 Samuel 6; 1 Chronicles 15:2, 12ff)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baseline="0" dirty="0"/>
              <a:t>The Loss Of Distinctiveness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7213"/>
            <a:ext cx="8153400" cy="4114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u="sng" dirty="0">
                <a:solidFill>
                  <a:srgbClr val="FF0000"/>
                </a:solidFill>
              </a:rPr>
              <a:t>Distinctions in Scripture</a:t>
            </a:r>
            <a:r>
              <a:rPr lang="en-US" b="1" dirty="0">
                <a:solidFill>
                  <a:srgbClr val="FF0000"/>
                </a:solidFill>
              </a:rPr>
              <a:t>.  1 Peter 2:9</a:t>
            </a:r>
          </a:p>
          <a:p>
            <a:pPr>
              <a:buFont typeface="Wingdings" pitchFamily="2" charset="2"/>
              <a:buChar char="Ø"/>
            </a:pPr>
            <a:r>
              <a:rPr lang="en-US" baseline="0" dirty="0"/>
              <a:t>Wide way from the narrow way.  (Matthew 7:13-14)</a:t>
            </a:r>
          </a:p>
          <a:p>
            <a:pPr>
              <a:buFont typeface="Wingdings" pitchFamily="2" charset="2"/>
              <a:buChar char="Ø"/>
            </a:pPr>
            <a:r>
              <a:rPr lang="en-US" baseline="0" dirty="0"/>
              <a:t>Wise from the foolish. (Matthew 7:24-27)</a:t>
            </a:r>
          </a:p>
          <a:p>
            <a:pPr>
              <a:buFont typeface="Wingdings" pitchFamily="2" charset="2"/>
              <a:buChar char="Ø"/>
            </a:pPr>
            <a:r>
              <a:rPr lang="en-US" baseline="0" dirty="0"/>
              <a:t>Kingdom of darkness from the Kingdom of Christ. (Colossians 1:13-14)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baseline="0" dirty="0"/>
              <a:t>The Loss Of Distinctiveness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7213"/>
            <a:ext cx="8153400" cy="4114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u="sng" baseline="0" dirty="0">
                <a:solidFill>
                  <a:srgbClr val="FF0000"/>
                </a:solidFill>
              </a:rPr>
              <a:t>Distinctions In Scripture</a:t>
            </a:r>
            <a:r>
              <a:rPr lang="en-US" b="1" baseline="0" dirty="0">
                <a:solidFill>
                  <a:srgbClr val="FF0000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baseline="0" dirty="0"/>
              <a:t>One way from all others. (John 14:6)</a:t>
            </a:r>
          </a:p>
          <a:p>
            <a:pPr>
              <a:buFont typeface="Wingdings" pitchFamily="2" charset="2"/>
              <a:buChar char="Ø"/>
            </a:pPr>
            <a:r>
              <a:rPr lang="en-US" baseline="0" dirty="0"/>
              <a:t>The one gospel from all others. </a:t>
            </a:r>
            <a:br>
              <a:rPr lang="en-US" baseline="0" dirty="0"/>
            </a:br>
            <a:r>
              <a:rPr lang="en-US" baseline="0" dirty="0"/>
              <a:t>(Galatians 1:6-9)</a:t>
            </a:r>
          </a:p>
          <a:p>
            <a:pPr>
              <a:buFont typeface="Wingdings" pitchFamily="2" charset="2"/>
              <a:buChar char="Ø"/>
            </a:pPr>
            <a:r>
              <a:rPr lang="en-US" baseline="0" dirty="0"/>
              <a:t>One body from all others.  </a:t>
            </a:r>
            <a:br>
              <a:rPr lang="en-US" baseline="0" dirty="0"/>
            </a:br>
            <a:r>
              <a:rPr lang="en-US" baseline="0" dirty="0"/>
              <a:t>(Ephesians 1:22-23; 4:4)</a:t>
            </a:r>
          </a:p>
          <a:p>
            <a:pPr>
              <a:buFont typeface="Wingdings" pitchFamily="2" charset="2"/>
              <a:buChar char="Ø"/>
            </a:pPr>
            <a:r>
              <a:rPr lang="en-US" baseline="0" dirty="0"/>
              <a:t>One baptism from all others. </a:t>
            </a:r>
            <a:br>
              <a:rPr lang="en-US" baseline="0" dirty="0"/>
            </a:br>
            <a:r>
              <a:rPr lang="en-US" baseline="0" dirty="0"/>
              <a:t>(Ephesians 4:5)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7212"/>
            <a:ext cx="8077200" cy="4802187"/>
          </a:xfrm>
        </p:spPr>
        <p:txBody>
          <a:bodyPr/>
          <a:lstStyle/>
          <a:p>
            <a:r>
              <a:rPr lang="en-US" b="1" i="1" baseline="0" dirty="0"/>
              <a:t>Joshua 24:15 “And if it seem evil unto you to serve Jehovah, </a:t>
            </a:r>
            <a:r>
              <a:rPr lang="en-US" b="1" i="1" u="sng" baseline="0" dirty="0"/>
              <a:t>choose you this day whom ye will serve</a:t>
            </a:r>
            <a:r>
              <a:rPr lang="en-US" b="1" i="1" baseline="0" dirty="0"/>
              <a:t>; whether the gods which your fathers served that were beyond the River, or the gods of the Amorites, in whose land ye dwell: but as for me and my house, we will serve Jehovah.”</a:t>
            </a:r>
          </a:p>
          <a:p>
            <a:r>
              <a:rPr lang="en-US" dirty="0"/>
              <a:t>We all make choices. (Romans 6:16-18)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97DBECD-B99E-4C4E-8D8B-53E29D51EF02}"/>
              </a:ext>
            </a:extLst>
          </p:cNvPr>
          <p:cNvSpPr txBox="1">
            <a:spLocks/>
          </p:cNvSpPr>
          <p:nvPr/>
        </p:nvSpPr>
        <p:spPr bwMode="auto">
          <a:xfrm>
            <a:off x="1444626" y="441324"/>
            <a:ext cx="7239000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/>
              <a:t>Dangers For Every Generation</a:t>
            </a:r>
            <a:endParaRPr lang="en-US" kern="0" dirty="0"/>
          </a:p>
        </p:txBody>
      </p:sp>
    </p:spTree>
  </p:cSld>
  <p:clrMapOvr>
    <a:masterClrMapping/>
  </p:clrMapOvr>
  <p:transition spd="med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baseline="0" dirty="0"/>
              <a:t>The Loss Of Distinctiveness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827213"/>
            <a:ext cx="7693026" cy="41148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b="1" dirty="0">
                <a:solidFill>
                  <a:srgbClr val="FF0000"/>
                </a:solidFill>
              </a:rPr>
              <a:t>We cannot </a:t>
            </a:r>
            <a:r>
              <a:rPr lang="en-US" b="1" baseline="0" dirty="0">
                <a:solidFill>
                  <a:srgbClr val="FF0000"/>
                </a:solidFill>
              </a:rPr>
              <a:t>blend God’s way with man’s way. (Proverbs 14:12) </a:t>
            </a:r>
          </a:p>
          <a:p>
            <a:pPr lvl="1">
              <a:buFont typeface="Wingdings" pitchFamily="2" charset="2"/>
              <a:buChar char="Ø"/>
            </a:pPr>
            <a:r>
              <a:rPr lang="en-US" sz="3200" baseline="0" dirty="0"/>
              <a:t>Desire of the people for a king.</a:t>
            </a:r>
            <a:r>
              <a:rPr lang="en-US" sz="3200" dirty="0"/>
              <a:t> (1 Samuel 8; Deuteronomy 17)</a:t>
            </a:r>
            <a:endParaRPr lang="en-US" sz="3200" baseline="0" dirty="0"/>
          </a:p>
          <a:p>
            <a:pPr lvl="1">
              <a:buFont typeface="Wingdings" pitchFamily="2" charset="2"/>
              <a:buChar char="Ø"/>
            </a:pPr>
            <a:r>
              <a:rPr lang="en-US" sz="3200" baseline="0" dirty="0"/>
              <a:t>Peter’s desire to build three tabernacles. (Matthew 17:1-5)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baseline="0" dirty="0"/>
              <a:t>The Loss Of Confrontation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baseline="0" dirty="0"/>
              <a:t>Immodest attire, filthy language, fornication, adulterous remarriages, homosexuality…</a:t>
            </a:r>
          </a:p>
          <a:p>
            <a:pPr>
              <a:buFont typeface="Wingdings" pitchFamily="2" charset="2"/>
              <a:buChar char="Ø"/>
            </a:pPr>
            <a:r>
              <a:rPr lang="en-US" baseline="0" dirty="0"/>
              <a:t>Must preach the whole counsel of God. (Acts 20:27)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baseline="0" dirty="0"/>
              <a:t>The Loss Of Confrontation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u="sng" dirty="0">
                <a:solidFill>
                  <a:srgbClr val="FF0000"/>
                </a:solidFill>
              </a:rPr>
              <a:t>God Despises Sin</a:t>
            </a:r>
          </a:p>
          <a:p>
            <a:pPr>
              <a:buNone/>
            </a:pPr>
            <a:r>
              <a:rPr lang="en-US" i="1" baseline="0" dirty="0"/>
              <a:t>Proverbs 15:9 “The way of the wicked is an abomination to Jehovah”</a:t>
            </a:r>
          </a:p>
          <a:p>
            <a:pPr>
              <a:buNone/>
            </a:pPr>
            <a:r>
              <a:rPr lang="en-US" i="1" baseline="0" dirty="0"/>
              <a:t>Proverbs 28:9 “He that </a:t>
            </a:r>
            <a:r>
              <a:rPr lang="en-US" i="1" baseline="0" dirty="0" err="1"/>
              <a:t>turneth</a:t>
            </a:r>
            <a:r>
              <a:rPr lang="en-US" i="1" baseline="0" dirty="0"/>
              <a:t> away his ear from hearing the law, Even his prayer is an abomination.”</a:t>
            </a:r>
            <a:endParaRPr lang="en-US" i="1" u="sng" dirty="0"/>
          </a:p>
        </p:txBody>
      </p:sp>
    </p:spTree>
  </p:cSld>
  <p:clrMapOvr>
    <a:masterClrMapping/>
  </p:clrMapOvr>
  <p:transition spd="med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baseline="0" dirty="0"/>
              <a:t>The Loss Of Confrontation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610600" cy="5029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b="1" u="sng" dirty="0">
                <a:solidFill>
                  <a:srgbClr val="FF0000"/>
                </a:solidFill>
              </a:rPr>
              <a:t>The Gospel Is Confrontational</a:t>
            </a:r>
          </a:p>
          <a:p>
            <a:pPr>
              <a:buFont typeface="Wingdings" pitchFamily="2" charset="2"/>
              <a:buChar char="Ø"/>
            </a:pPr>
            <a:r>
              <a:rPr lang="en-US" baseline="0" dirty="0"/>
              <a:t>Evangelism is not possible without confrontation.  (Cf. Acts 2:36; 3:12-15; 4:8-10)</a:t>
            </a:r>
          </a:p>
          <a:p>
            <a:pPr>
              <a:buFont typeface="Wingdings" pitchFamily="2" charset="2"/>
              <a:buChar char="Ø"/>
            </a:pPr>
            <a:r>
              <a:rPr lang="en-US" baseline="0" dirty="0"/>
              <a:t>Demands accountability for sin. </a:t>
            </a:r>
            <a:br>
              <a:rPr lang="en-US" baseline="0" dirty="0"/>
            </a:br>
            <a:r>
              <a:rPr lang="en-US" baseline="0" dirty="0"/>
              <a:t>(Romans 14:12; 2 Corinthians 5:10)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Repentance commanded. (</a:t>
            </a:r>
            <a:r>
              <a:rPr lang="en-US" baseline="0" dirty="0"/>
              <a:t>Acts 17:30-31)</a:t>
            </a:r>
          </a:p>
          <a:p>
            <a:pPr>
              <a:buFont typeface="Wingdings" pitchFamily="2" charset="2"/>
              <a:buChar char="Ø"/>
            </a:pPr>
            <a:r>
              <a:rPr lang="en-US" baseline="0" dirty="0"/>
              <a:t>Paul called on churches to put to death the deeds of the body. (Colossians 3:5-11)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Dangers For Every Generation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7213"/>
            <a:ext cx="8001000" cy="4114800"/>
          </a:xfrm>
        </p:spPr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</a:rPr>
              <a:t>The Loss Of The Godly Home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The Loss Of Hunger For Righteousness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The Loss Of The Sacred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The Loss Of Distinctiveness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The Loss Of Confrontation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Dangers For Every Generation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827213"/>
            <a:ext cx="7693026" cy="4114800"/>
          </a:xfrm>
        </p:spPr>
        <p:txBody>
          <a:bodyPr/>
          <a:lstStyle/>
          <a:p>
            <a:pPr>
              <a:buNone/>
            </a:pPr>
            <a:r>
              <a:rPr lang="en-US" i="1" dirty="0"/>
              <a:t>Joshua 24:15 “… </a:t>
            </a:r>
            <a:r>
              <a:rPr lang="en-US" i="1" u="sng" dirty="0"/>
              <a:t>choose you this day whom ye will serve</a:t>
            </a:r>
            <a:r>
              <a:rPr lang="en-US" i="1" dirty="0"/>
              <a:t>; whether the gods which your fathers served that were beyond the River, or the gods of the Amorites, in whose land ye dwell: </a:t>
            </a:r>
            <a:r>
              <a:rPr lang="en-US" i="1" u="sng" dirty="0">
                <a:highlight>
                  <a:srgbClr val="FFFF00"/>
                </a:highlight>
              </a:rPr>
              <a:t>but as for me and my house, we will serve Jehovah</a:t>
            </a:r>
            <a:r>
              <a:rPr lang="en-US" i="1" dirty="0">
                <a:highlight>
                  <a:srgbClr val="FFFF00"/>
                </a:highlight>
              </a:rPr>
              <a:t>.”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Dangers For Every Generation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827213"/>
            <a:ext cx="7540626" cy="4114800"/>
          </a:xfrm>
        </p:spPr>
        <p:txBody>
          <a:bodyPr/>
          <a:lstStyle/>
          <a:p>
            <a:pPr>
              <a:buNone/>
            </a:pPr>
            <a:r>
              <a:rPr lang="en-US" i="1" dirty="0"/>
              <a:t>Judges 2:10 “And also all that generation were gathered unto their fathers: and </a:t>
            </a:r>
            <a:r>
              <a:rPr lang="en-US" i="1" u="sng" dirty="0">
                <a:highlight>
                  <a:srgbClr val="FFFF00"/>
                </a:highlight>
              </a:rPr>
              <a:t>there arose another generation</a:t>
            </a:r>
            <a:r>
              <a:rPr lang="en-US" i="1" dirty="0">
                <a:highlight>
                  <a:srgbClr val="FFFF00"/>
                </a:highlight>
              </a:rPr>
              <a:t> </a:t>
            </a:r>
            <a:r>
              <a:rPr lang="en-US" i="1" dirty="0"/>
              <a:t>after them, that knew not Jehovah, nor yet the work which he had wrought for Israel.”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baseline="0" dirty="0"/>
              <a:t>The Loss Of The Godly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u="sng" baseline="0" dirty="0">
                <a:solidFill>
                  <a:srgbClr val="FF0000"/>
                </a:solidFill>
              </a:rPr>
              <a:t>Man’s role</a:t>
            </a:r>
            <a:r>
              <a:rPr lang="en-US" b="1" baseline="0" dirty="0">
                <a:solidFill>
                  <a:srgbClr val="FF0000"/>
                </a:solidFill>
              </a:rPr>
              <a:t>… </a:t>
            </a:r>
            <a:r>
              <a:rPr lang="en-US" baseline="0" dirty="0"/>
              <a:t>is to provide leadership for his wife and love her </a:t>
            </a:r>
            <a:r>
              <a:rPr lang="en-US" u="sng" baseline="0" dirty="0"/>
              <a:t>as Christ also loved the church</a:t>
            </a:r>
            <a:r>
              <a:rPr lang="en-US" baseline="0" dirty="0"/>
              <a:t>.</a:t>
            </a:r>
            <a:br>
              <a:rPr lang="en-US" baseline="0" dirty="0"/>
            </a:br>
            <a:r>
              <a:rPr lang="en-US" baseline="0" dirty="0"/>
              <a:t>Ephesians 5:22-33; </a:t>
            </a:r>
            <a:br>
              <a:rPr lang="en-US" baseline="0" dirty="0"/>
            </a:br>
            <a:r>
              <a:rPr lang="en-US" baseline="0" dirty="0"/>
              <a:t>Cf. 1 Corinthians 13:4-8.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Leave and cleave.  Genesis 2:24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Dwell with her. 1 Peter 3:7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Provide spiritually. Ephesians 6:4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baseline="0" dirty="0"/>
              <a:t>The Loss Of The Godly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305800" cy="5029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u="sng" baseline="0" dirty="0">
                <a:solidFill>
                  <a:srgbClr val="FF0000"/>
                </a:solidFill>
              </a:rPr>
              <a:t>Woman's role</a:t>
            </a:r>
            <a:r>
              <a:rPr lang="en-US" b="1" baseline="0" dirty="0">
                <a:solidFill>
                  <a:srgbClr val="FF0000"/>
                </a:solidFill>
              </a:rPr>
              <a:t>… </a:t>
            </a:r>
            <a:r>
              <a:rPr lang="en-US" baseline="0" dirty="0"/>
              <a:t>is a role of quiet subjection.</a:t>
            </a:r>
          </a:p>
          <a:p>
            <a:pPr>
              <a:buFont typeface="Wingdings" pitchFamily="2" charset="2"/>
              <a:buChar char="Ø"/>
            </a:pPr>
            <a:r>
              <a:rPr lang="en-US" baseline="0" dirty="0"/>
              <a:t>Ephesians 5:22-24, 33. </a:t>
            </a:r>
            <a:r>
              <a:rPr lang="en-US" i="1" baseline="0" dirty="0"/>
              <a:t>(</a:t>
            </a:r>
            <a:r>
              <a:rPr lang="en-US" i="1" dirty="0" err="1"/>
              <a:t>Fobeoo</a:t>
            </a:r>
            <a:r>
              <a:rPr lang="en-US" i="1" dirty="0"/>
              <a:t>, Gk.)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“To have such awe or respect for a person as to involve a measure of fear - 'to fear, to show great reverence for, to show great respect for.’ </a:t>
            </a:r>
            <a:r>
              <a:rPr lang="en-US" sz="2400" dirty="0"/>
              <a:t>(from Greek-English Lexicon Based on Semantic Domain)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To reverence, venerate, to treat with deference or reverential obedience:  </a:t>
            </a:r>
            <a:r>
              <a:rPr lang="en-US" sz="2400" dirty="0"/>
              <a:t>(Thayer's Greek Lexicon)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To love her husband, to love her children. Titus 2:4-5</a:t>
            </a:r>
            <a:endParaRPr lang="en-US" sz="3600" dirty="0"/>
          </a:p>
          <a:p>
            <a:pPr lvl="1">
              <a:buFont typeface="Wingdings" pitchFamily="2" charset="2"/>
              <a:buChar char="Ø"/>
            </a:pPr>
            <a:endParaRPr lang="en-US" baseline="0" dirty="0"/>
          </a:p>
        </p:txBody>
      </p:sp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baseline="0" dirty="0"/>
              <a:t>The Loss Of The Godly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baseline="0" dirty="0"/>
          </a:p>
          <a:p>
            <a:pPr>
              <a:buNone/>
            </a:pPr>
            <a:r>
              <a:rPr lang="en-US" b="1" u="sng" dirty="0">
                <a:solidFill>
                  <a:srgbClr val="FF0000"/>
                </a:solidFill>
              </a:rPr>
              <a:t>Woman's role</a:t>
            </a:r>
            <a:r>
              <a:rPr lang="en-US" b="1" dirty="0">
                <a:solidFill>
                  <a:srgbClr val="FF0000"/>
                </a:solidFill>
              </a:rPr>
              <a:t>… </a:t>
            </a:r>
            <a:r>
              <a:rPr lang="en-US" dirty="0"/>
              <a:t>Place of importance.</a:t>
            </a:r>
            <a:r>
              <a:rPr lang="en-US" i="1" baseline="0" dirty="0"/>
              <a:t> </a:t>
            </a:r>
          </a:p>
          <a:p>
            <a:pPr>
              <a:buNone/>
            </a:pPr>
            <a:br>
              <a:rPr lang="en-US" i="1" baseline="0" dirty="0"/>
            </a:br>
            <a:r>
              <a:rPr lang="en-US" i="1" baseline="0" dirty="0"/>
              <a:t>Proverbs 18:22 </a:t>
            </a:r>
            <a:r>
              <a:rPr lang="en-US" i="1" dirty="0"/>
              <a:t>“W</a:t>
            </a:r>
            <a:r>
              <a:rPr lang="en-US" i="1" baseline="0" dirty="0"/>
              <a:t>hoso </a:t>
            </a:r>
            <a:r>
              <a:rPr lang="en-US" i="1" baseline="0" dirty="0" err="1"/>
              <a:t>findeth</a:t>
            </a:r>
            <a:r>
              <a:rPr lang="en-US" i="1" baseline="0" dirty="0"/>
              <a:t> a wife </a:t>
            </a:r>
            <a:r>
              <a:rPr lang="en-US" i="1" baseline="0" dirty="0" err="1"/>
              <a:t>findeth</a:t>
            </a:r>
            <a:r>
              <a:rPr lang="en-US" i="1" baseline="0" dirty="0"/>
              <a:t> a good thing, and </a:t>
            </a:r>
            <a:r>
              <a:rPr lang="en-US" i="1" baseline="0" dirty="0" err="1"/>
              <a:t>obtaineth</a:t>
            </a:r>
            <a:r>
              <a:rPr lang="en-US" i="1" baseline="0" dirty="0"/>
              <a:t> favor of the Lord.”</a:t>
            </a:r>
          </a:p>
          <a:p>
            <a:pPr>
              <a:buNone/>
            </a:pPr>
            <a:r>
              <a:rPr lang="en-US" i="1" dirty="0"/>
              <a:t>	Genesis 2:18 “Not good for man to be alone…”</a:t>
            </a:r>
            <a:r>
              <a:rPr lang="en-US" dirty="0"/>
              <a:t>	   </a:t>
            </a:r>
            <a:r>
              <a:rPr lang="en-US" i="1" dirty="0"/>
              <a:t>“help meet..”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baseline="0" dirty="0"/>
              <a:t>The Loss Of The Godly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baseline="0" dirty="0"/>
          </a:p>
          <a:p>
            <a:pPr>
              <a:buNone/>
            </a:pPr>
            <a:r>
              <a:rPr lang="en-US" b="1" u="sng" dirty="0">
                <a:solidFill>
                  <a:srgbClr val="FF0000"/>
                </a:solidFill>
              </a:rPr>
              <a:t>Woman's role</a:t>
            </a:r>
            <a:r>
              <a:rPr lang="en-US" b="1" dirty="0">
                <a:solidFill>
                  <a:srgbClr val="FF0000"/>
                </a:solidFill>
              </a:rPr>
              <a:t>… </a:t>
            </a:r>
            <a:r>
              <a:rPr lang="en-US" dirty="0"/>
              <a:t>Place of importance.</a:t>
            </a:r>
          </a:p>
          <a:p>
            <a:pPr>
              <a:buNone/>
            </a:pPr>
            <a:r>
              <a:rPr lang="en-US" i="1" baseline="0" dirty="0"/>
              <a:t> </a:t>
            </a:r>
            <a:br>
              <a:rPr lang="en-US" i="1" baseline="0" dirty="0"/>
            </a:br>
            <a:r>
              <a:rPr lang="en-US" i="1" dirty="0"/>
              <a:t>Proverbs 31:26-29 “She </a:t>
            </a:r>
            <a:r>
              <a:rPr lang="en-US" i="1" dirty="0" err="1"/>
              <a:t>openeth</a:t>
            </a:r>
            <a:r>
              <a:rPr lang="en-US" i="1" dirty="0"/>
              <a:t> her mouth with wisdom; And the law of kindness is on her tongue. She </a:t>
            </a:r>
            <a:r>
              <a:rPr lang="en-US" i="1" dirty="0" err="1"/>
              <a:t>looketh</a:t>
            </a:r>
            <a:r>
              <a:rPr lang="en-US" i="1" dirty="0"/>
              <a:t> well to the ways of her household, And </a:t>
            </a:r>
            <a:r>
              <a:rPr lang="en-US" i="1" dirty="0" err="1"/>
              <a:t>eateth</a:t>
            </a:r>
            <a:r>
              <a:rPr lang="en-US" i="1" dirty="0"/>
              <a:t> not the bread of idleness. Her children rise up, and call her blessed; Her husband (also), and he </a:t>
            </a:r>
            <a:r>
              <a:rPr lang="en-US" i="1" dirty="0" err="1"/>
              <a:t>praiseth</a:t>
            </a:r>
            <a:r>
              <a:rPr lang="en-US" i="1" dirty="0"/>
              <a:t> her, (saying): </a:t>
            </a:r>
            <a:r>
              <a:rPr lang="en-US" i="1" u="sng" dirty="0">
                <a:highlight>
                  <a:srgbClr val="FFFF00"/>
                </a:highlight>
              </a:rPr>
              <a:t>Many daughters have done worthily, But thou </a:t>
            </a:r>
            <a:r>
              <a:rPr lang="en-US" i="1" u="sng" dirty="0" err="1">
                <a:highlight>
                  <a:srgbClr val="FFFF00"/>
                </a:highlight>
              </a:rPr>
              <a:t>excellest</a:t>
            </a:r>
            <a:r>
              <a:rPr lang="en-US" i="1" u="sng" dirty="0">
                <a:highlight>
                  <a:srgbClr val="FFFF00"/>
                </a:highlight>
              </a:rPr>
              <a:t> them all</a:t>
            </a:r>
            <a:r>
              <a:rPr lang="en-US" i="1" dirty="0">
                <a:highlight>
                  <a:srgbClr val="FFFF00"/>
                </a:highlight>
              </a:rPr>
              <a:t>.”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baseline="0" dirty="0"/>
              <a:t>The Loss Of The Godly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8229600" cy="50292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3800" b="1" u="sng" dirty="0">
                <a:solidFill>
                  <a:srgbClr val="FF0000"/>
                </a:solidFill>
              </a:rPr>
              <a:t>Evidence of change.</a:t>
            </a:r>
            <a:r>
              <a:rPr lang="en-US" sz="3800" b="1" u="sng" baseline="0" dirty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en-US" baseline="0" dirty="0"/>
              <a:t>1.	A Pew Forum </a:t>
            </a:r>
            <a:r>
              <a:rPr lang="en-US" sz="2300" baseline="0" dirty="0"/>
              <a:t>(JANUARY 6, 2011) </a:t>
            </a:r>
            <a:r>
              <a:rPr lang="en-US" baseline="0" dirty="0"/>
              <a:t>survey said 39 percent of Americans believe marriage is obsolete.</a:t>
            </a:r>
          </a:p>
          <a:p>
            <a:pPr>
              <a:buNone/>
            </a:pPr>
            <a:r>
              <a:rPr lang="en-US" baseline="0" dirty="0"/>
              <a:t>2. More than </a:t>
            </a:r>
            <a:r>
              <a:rPr lang="en-US" baseline="0"/>
              <a:t>half (54%) of </a:t>
            </a:r>
            <a:r>
              <a:rPr lang="en-US" baseline="0" dirty="0"/>
              <a:t>Americans say marriage is important but not essential to leading a fulfilling life. </a:t>
            </a:r>
            <a:r>
              <a:rPr lang="en-US" sz="2300" baseline="0" dirty="0"/>
              <a:t>(</a:t>
            </a:r>
            <a:r>
              <a:rPr lang="en-US" sz="2300" dirty="0"/>
              <a:t>FEBRUARY 14, 2020)</a:t>
            </a:r>
            <a:endParaRPr lang="en-US" sz="2300" baseline="0" dirty="0"/>
          </a:p>
          <a:p>
            <a:pPr>
              <a:buNone/>
            </a:pPr>
            <a:r>
              <a:rPr lang="en-US" dirty="0"/>
              <a:t>3. </a:t>
            </a:r>
            <a:r>
              <a:rPr lang="en-US" baseline="0" dirty="0"/>
              <a:t>The U.S. Census reports that 41 percent of births in America are to parents who are unmarried. </a:t>
            </a:r>
          </a:p>
          <a:p>
            <a:pPr>
              <a:buNone/>
            </a:pPr>
            <a:r>
              <a:rPr lang="en-US" dirty="0"/>
              <a:t>4</a:t>
            </a:r>
            <a:r>
              <a:rPr lang="en-US" baseline="0" dirty="0"/>
              <a:t>.	In 2021, </a:t>
            </a:r>
            <a:r>
              <a:rPr lang="en-US" baseline="0" dirty="0">
                <a:solidFill>
                  <a:srgbClr val="FF0000"/>
                </a:solidFill>
              </a:rPr>
              <a:t>seventy-two percent, </a:t>
            </a:r>
            <a:r>
              <a:rPr lang="en-US" baseline="0" dirty="0"/>
              <a:t>up from 53% in 2001, consider sex between an unmarried man and woman morally acceptable.” </a:t>
            </a:r>
            <a:r>
              <a:rPr lang="en-US" sz="2300" baseline="0" dirty="0"/>
              <a:t>(https://news.gallup.com/poll/316223/fewer-say-important-parents-married.aspx)</a:t>
            </a:r>
          </a:p>
          <a:p>
            <a:pPr marL="514350" indent="-514350">
              <a:buNone/>
            </a:pPr>
            <a:r>
              <a:rPr lang="en-US" dirty="0"/>
              <a:t>5. </a:t>
            </a:r>
            <a:r>
              <a:rPr lang="en-US" sz="3200" dirty="0"/>
              <a:t>(KNX 1070 NEWS RADIO, 9-27-12)</a:t>
            </a:r>
            <a:r>
              <a:rPr lang="en-US" dirty="0"/>
              <a:t>By next year, same sex marriage will be before the Supreme Court of the United States.  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baseline="0" dirty="0"/>
              <a:t>The Loss Of The Godly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500" b="1" u="sng" dirty="0">
                <a:solidFill>
                  <a:srgbClr val="FF0000"/>
                </a:solidFill>
              </a:rPr>
              <a:t>Effect upon children.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Little chance of survival. Cf. Deuteronomy 4:6; Judges 2:10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No example. Ephesians 6:4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Unresolved sin develops the “I’m through” attitude.  Cf. Ephesians 4:31-32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Moral values decline.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Even in the church. 1 Corinthians 5:6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No ability to blush. Jeremiah 6:15; Shame. Ephesians 5:12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Believe we have freedom without consequence. </a:t>
            </a:r>
            <a:br>
              <a:rPr lang="en-US" dirty="0"/>
            </a:br>
            <a:r>
              <a:rPr lang="en-US" dirty="0"/>
              <a:t>Jeremiah 23:17; Cf. Galatians 6:7-8</a:t>
            </a:r>
          </a:p>
          <a:p>
            <a:pPr lvl="2">
              <a:buFont typeface="Wingdings" pitchFamily="2" charset="2"/>
              <a:buChar char="Ø"/>
            </a:pP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baseline="0" dirty="0"/>
              <a:t>The Loss Of Hunger For Righteousness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5257800"/>
          </a:xfrm>
        </p:spPr>
        <p:txBody>
          <a:bodyPr/>
          <a:lstStyle/>
          <a:p>
            <a:r>
              <a:rPr lang="en-US" i="1" dirty="0"/>
              <a:t>“Prophesy not unto us right things, speak unto us smooth things, prophesy deceits” (Isaiah 30:10)</a:t>
            </a:r>
          </a:p>
          <a:p>
            <a:r>
              <a:rPr lang="en-US" i="1" baseline="0" dirty="0"/>
              <a:t>“Blessed are those who hunger and thirst for righteousness, for they shall be satisfied.” (Matthew 5:6; Note 1 Peter 2:1) </a:t>
            </a:r>
          </a:p>
          <a:p>
            <a:r>
              <a:rPr lang="en-US" baseline="0" dirty="0"/>
              <a:t>The Lord is the RIGHTEOUS JUDGE </a:t>
            </a:r>
            <a:br>
              <a:rPr lang="en-US" baseline="0" dirty="0"/>
            </a:br>
            <a:r>
              <a:rPr lang="en-US" baseline="0" dirty="0"/>
              <a:t>(2 Timothy 4:8).</a:t>
            </a:r>
          </a:p>
          <a:p>
            <a:r>
              <a:rPr lang="en-US" dirty="0"/>
              <a:t>We will be judged by a righteous standard.  </a:t>
            </a:r>
            <a:br>
              <a:rPr lang="en-US" dirty="0"/>
            </a:br>
            <a:r>
              <a:rPr lang="en-US" dirty="0"/>
              <a:t>(John 12:48)</a:t>
            </a:r>
            <a:r>
              <a:rPr lang="en-US" baseline="0" dirty="0"/>
              <a:t>  </a:t>
            </a:r>
          </a:p>
        </p:txBody>
      </p:sp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Theme12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2" id="{36C0F4FE-0B84-4C4B-AE26-AC5E32C63F98}" vid="{8E979A5B-2251-4516-9B13-0DC95807AC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Theme12</Template>
  <TotalTime>5175</TotalTime>
  <Words>1550</Words>
  <Application>Microsoft Office PowerPoint</Application>
  <PresentationFormat>On-screen Show (4:3)</PresentationFormat>
  <Paragraphs>113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Times New Roman</vt:lpstr>
      <vt:lpstr>Verdana</vt:lpstr>
      <vt:lpstr>Wingdings</vt:lpstr>
      <vt:lpstr>Theme12</vt:lpstr>
      <vt:lpstr>Dangers For Every Generation</vt:lpstr>
      <vt:lpstr>PowerPoint Presentation</vt:lpstr>
      <vt:lpstr>The Loss Of The Godly Home</vt:lpstr>
      <vt:lpstr>The Loss Of The Godly Home</vt:lpstr>
      <vt:lpstr>The Loss Of The Godly Home</vt:lpstr>
      <vt:lpstr>The Loss Of The Godly Home</vt:lpstr>
      <vt:lpstr>The Loss Of The Godly Home</vt:lpstr>
      <vt:lpstr>The Loss Of The Godly Home</vt:lpstr>
      <vt:lpstr>The Loss Of Hunger For Righteousness</vt:lpstr>
      <vt:lpstr>The Loss Of Hunger For Righteousness</vt:lpstr>
      <vt:lpstr>PowerPoint Presentation</vt:lpstr>
      <vt:lpstr>The Loss Of Hunger For Righteousness</vt:lpstr>
      <vt:lpstr>The Loss Of The Sacred</vt:lpstr>
      <vt:lpstr>The Loss Of The Sacred</vt:lpstr>
      <vt:lpstr>The Loss Of The Sacred</vt:lpstr>
      <vt:lpstr>The Loss Of The Sacred</vt:lpstr>
      <vt:lpstr>The Loss Of The Sacred</vt:lpstr>
      <vt:lpstr>The Loss Of Distinctiveness</vt:lpstr>
      <vt:lpstr>The Loss Of Distinctiveness</vt:lpstr>
      <vt:lpstr>The Loss Of Distinctiveness</vt:lpstr>
      <vt:lpstr>The Loss Of Confrontation</vt:lpstr>
      <vt:lpstr>The Loss Of Confrontation</vt:lpstr>
      <vt:lpstr>The Loss Of Confrontation</vt:lpstr>
      <vt:lpstr>Dangers For Every Generation </vt:lpstr>
      <vt:lpstr>Dangers For Every Generation</vt:lpstr>
      <vt:lpstr>Dangers For Every Generation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Dangers For Every Generation</dc:title>
  <dc:creator>Micky Galloway</dc:creator>
  <cp:lastModifiedBy>Stan Cox</cp:lastModifiedBy>
  <cp:revision>35</cp:revision>
  <dcterms:created xsi:type="dcterms:W3CDTF">2012-01-14T20:31:02Z</dcterms:created>
  <dcterms:modified xsi:type="dcterms:W3CDTF">2022-05-07T21:08:03Z</dcterms:modified>
</cp:coreProperties>
</file>