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5"/>
  </p:notesMasterIdLst>
  <p:handoutMasterIdLst>
    <p:handoutMasterId r:id="rId6"/>
  </p:handoutMasterIdLst>
  <p:sldIdLst>
    <p:sldId id="256" r:id="rId2"/>
    <p:sldId id="257" r:id="rId3"/>
    <p:sldId id="258" r:id="rId4"/>
  </p:sldIdLst>
  <p:sldSz cx="12192000" cy="6858000"/>
  <p:notesSz cx="6858000" cy="9144000"/>
  <p:embeddedFontLst>
    <p:embeddedFont>
      <p:font typeface="Calibri" panose="020F0502020204030204" pitchFamily="34" charset="0"/>
      <p:regular r:id="rId7"/>
      <p:bold r:id="rId8"/>
      <p:italic r:id="rId9"/>
      <p:boldItalic r:id="rId10"/>
    </p:embeddedFont>
    <p:embeddedFont>
      <p:font typeface="Calibri Light" panose="020F0302020204030204" pitchFamily="34" charset="0"/>
      <p:regular r:id="rId11"/>
      <p:italic r:id="rId12"/>
    </p:embeddedFont>
    <p:embeddedFont>
      <p:font typeface="Eras Bold ITC" panose="020B0907030504020204" pitchFamily="34" charset="0"/>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07" autoAdjust="0"/>
    <p:restoredTop sz="46272" autoAdjust="0"/>
  </p:normalViewPr>
  <p:slideViewPr>
    <p:cSldViewPr snapToGrid="0">
      <p:cViewPr varScale="1">
        <p:scale>
          <a:sx n="36" d="100"/>
          <a:sy n="36" d="100"/>
        </p:scale>
        <p:origin x="1214" y="19"/>
      </p:cViewPr>
      <p:guideLst/>
    </p:cSldViewPr>
  </p:slideViewPr>
  <p:notesTextViewPr>
    <p:cViewPr>
      <p:scale>
        <a:sx n="1" d="1"/>
        <a:sy n="1" d="1"/>
      </p:scale>
      <p:origin x="0" y="0"/>
    </p:cViewPr>
  </p:notesTextViewPr>
  <p:notesViewPr>
    <p:cSldViewPr snapToGrid="0">
      <p:cViewPr varScale="1">
        <p:scale>
          <a:sx n="62" d="100"/>
          <a:sy n="62" d="100"/>
        </p:scale>
        <p:origin x="190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font" Target="fonts/font5.fntdata"/><Relationship Id="rId5" Type="http://schemas.openxmlformats.org/officeDocument/2006/relationships/notesMaster" Target="notesMasters/notesMaster1.xml"/><Relationship Id="rId15" Type="http://schemas.openxmlformats.org/officeDocument/2006/relationships/viewProps" Target="viewProps.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78BD8A2-BB85-4A0C-8E33-983D065A97E5}"/>
              </a:ext>
            </a:extLst>
          </p:cNvPr>
          <p:cNvSpPr>
            <a:spLocks noGrp="1"/>
          </p:cNvSpPr>
          <p:nvPr>
            <p:ph type="hdr" sz="quarter"/>
          </p:nvPr>
        </p:nvSpPr>
        <p:spPr>
          <a:xfrm>
            <a:off x="0" y="-1"/>
            <a:ext cx="3262184" cy="704335"/>
          </a:xfrm>
          <a:prstGeom prst="rect">
            <a:avLst/>
          </a:prstGeom>
        </p:spPr>
        <p:txBody>
          <a:bodyPr vert="horz" lIns="91440" tIns="45720" rIns="91440" bIns="45720" rtlCol="0"/>
          <a:lstStyle>
            <a:lvl1pPr algn="l">
              <a:defRPr sz="1200"/>
            </a:lvl1pPr>
          </a:lstStyle>
          <a:p>
            <a:r>
              <a:rPr lang="en-US" sz="2000" dirty="0">
                <a:latin typeface="Eras Bold ITC" panose="020B0907030504020204" pitchFamily="34" charset="0"/>
              </a:rPr>
              <a:t>More Than Enough</a:t>
            </a:r>
          </a:p>
          <a:p>
            <a:r>
              <a:rPr lang="en-US" dirty="0"/>
              <a:t>(Exodus 36)</a:t>
            </a:r>
          </a:p>
        </p:txBody>
      </p:sp>
      <p:sp>
        <p:nvSpPr>
          <p:cNvPr id="3" name="Date Placeholder 2">
            <a:extLst>
              <a:ext uri="{FF2B5EF4-FFF2-40B4-BE49-F238E27FC236}">
                <a16:creationId xmlns:a16="http://schemas.microsoft.com/office/drawing/2014/main" id="{4DC21144-84B3-4490-993E-944FF0F6E4C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April 21, 2019 am</a:t>
            </a:r>
          </a:p>
        </p:txBody>
      </p:sp>
      <p:sp>
        <p:nvSpPr>
          <p:cNvPr id="4" name="Footer Placeholder 3">
            <a:extLst>
              <a:ext uri="{FF2B5EF4-FFF2-40B4-BE49-F238E27FC236}">
                <a16:creationId xmlns:a16="http://schemas.microsoft.com/office/drawing/2014/main" id="{67787260-785D-4162-89A9-015986CB81B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4F129BD8-90A0-45CC-B865-1145D0138A0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7380A6EA-F3C7-4397-AFAA-1931EBE335B8}" type="slidenum">
              <a:rPr lang="en-US" smtClean="0"/>
              <a:t>‹#›</a:t>
            </a:fld>
            <a:endParaRPr lang="en-US" dirty="0"/>
          </a:p>
        </p:txBody>
      </p:sp>
    </p:spTree>
    <p:extLst>
      <p:ext uri="{BB962C8B-B14F-4D97-AF65-F5344CB8AC3E}">
        <p14:creationId xmlns:p14="http://schemas.microsoft.com/office/powerpoint/2010/main" val="21501783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B69884-0D69-4732-A61B-A009ADDCB981}" type="datetimeFigureOut">
              <a:rPr lang="en-US" smtClean="0"/>
              <a:t>4/20/2019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73D752-BB48-4D70-A712-38F51082B1FD}" type="slidenum">
              <a:rPr lang="en-US" smtClean="0"/>
              <a:t>‹#›</a:t>
            </a:fld>
            <a:endParaRPr lang="en-US"/>
          </a:p>
        </p:txBody>
      </p:sp>
    </p:spTree>
    <p:extLst>
      <p:ext uri="{BB962C8B-B14F-4D97-AF65-F5344CB8AC3E}">
        <p14:creationId xmlns:p14="http://schemas.microsoft.com/office/powerpoint/2010/main" val="3892125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often we </a:t>
            </a:r>
            <a:r>
              <a:rPr lang="en-US" b="1" dirty="0"/>
              <a:t>HAVE</a:t>
            </a:r>
            <a:r>
              <a:rPr lang="en-US" dirty="0"/>
              <a:t> to deal with the problem of </a:t>
            </a:r>
            <a:r>
              <a:rPr lang="en-US" dirty="0" err="1"/>
              <a:t>lukewarmness</a:t>
            </a:r>
            <a:r>
              <a:rPr lang="en-US" dirty="0"/>
              <a:t>, and a lack of diligence among the people of God</a:t>
            </a:r>
          </a:p>
          <a:p>
            <a:endParaRPr lang="en-US" dirty="0"/>
          </a:p>
          <a:p>
            <a:r>
              <a:rPr lang="en-US" b="1" dirty="0"/>
              <a:t>(Revelation 3:15-16) [Laodicea], </a:t>
            </a:r>
            <a:r>
              <a:rPr lang="en-US" i="1" dirty="0"/>
              <a:t>“I know your works, that you are neither cold nor hot. I could wish you were cold or hot.</a:t>
            </a:r>
            <a:r>
              <a:rPr lang="en-US" i="1" baseline="30000" dirty="0"/>
              <a:t> 16</a:t>
            </a:r>
            <a:r>
              <a:rPr lang="en-US" i="1" dirty="0"/>
              <a:t> So then, because you are lukewarm, and neither cold nor hot, I will vomit you out of My mouth.”</a:t>
            </a:r>
          </a:p>
          <a:p>
            <a:endParaRPr lang="en-US" i="1" dirty="0"/>
          </a:p>
          <a:p>
            <a:r>
              <a:rPr lang="en-US" b="1" i="0" dirty="0"/>
              <a:t>The exhortations are important</a:t>
            </a:r>
          </a:p>
          <a:p>
            <a:endParaRPr lang="en-US" b="1" i="0" dirty="0"/>
          </a:p>
          <a:p>
            <a:r>
              <a:rPr lang="en-US" b="1" i="0" dirty="0"/>
              <a:t>(Hebrews 3:7-19) READ</a:t>
            </a:r>
          </a:p>
          <a:p>
            <a:pPr marL="171450" indent="-171450">
              <a:buFont typeface="Arial" panose="020B0604020202020204" pitchFamily="34" charset="0"/>
              <a:buChar char="•"/>
            </a:pPr>
            <a:r>
              <a:rPr lang="en-US" b="1" i="0" dirty="0"/>
              <a:t>Israel, in the midst of the wilderness wanderings (did not obey/unbelief)</a:t>
            </a:r>
          </a:p>
          <a:p>
            <a:pPr marL="171450" indent="-171450">
              <a:buFont typeface="Arial" panose="020B0604020202020204" pitchFamily="34" charset="0"/>
              <a:buChar char="•"/>
            </a:pPr>
            <a:r>
              <a:rPr lang="en-US" b="1" i="0" dirty="0"/>
              <a:t>We should learn from their example</a:t>
            </a:r>
          </a:p>
          <a:p>
            <a:pPr marL="628650" lvl="1" indent="-171450">
              <a:buFont typeface="Arial" panose="020B0604020202020204" pitchFamily="34" charset="0"/>
              <a:buChar char="•"/>
            </a:pPr>
            <a:r>
              <a:rPr lang="en-US" b="0" i="0" dirty="0"/>
              <a:t>(vs. 12-14)</a:t>
            </a:r>
          </a:p>
          <a:p>
            <a:pPr marL="628650" lvl="1" indent="-171450">
              <a:buFont typeface="Arial" panose="020B0604020202020204" pitchFamily="34" charset="0"/>
              <a:buChar char="•"/>
            </a:pPr>
            <a:r>
              <a:rPr lang="en-US" b="0" i="0" dirty="0"/>
              <a:t>Unbelief is associated with sin, and an unwillingness to remain steadfast in our practice</a:t>
            </a:r>
          </a:p>
          <a:p>
            <a:pPr marL="628650" lvl="1" indent="-171450">
              <a:buFont typeface="Arial" panose="020B0604020202020204" pitchFamily="34" charset="0"/>
              <a:buChar char="•"/>
            </a:pPr>
            <a:endParaRPr lang="en-US" b="0" i="0" dirty="0"/>
          </a:p>
          <a:p>
            <a:pPr marL="0" lvl="0" indent="0">
              <a:buFont typeface="Arial" panose="020B0604020202020204" pitchFamily="34" charset="0"/>
              <a:buNone/>
            </a:pPr>
            <a:r>
              <a:rPr lang="en-US" b="0" i="0" dirty="0"/>
              <a:t>However, let us examine a time early in the wilderness, when the children of Israel were new in their rededication to the Lord (after their departure from Egypt.</a:t>
            </a:r>
          </a:p>
          <a:p>
            <a:pPr marL="628650" lvl="1" indent="-171450">
              <a:buFont typeface="Arial" panose="020B0604020202020204" pitchFamily="34" charset="0"/>
              <a:buChar char="•"/>
            </a:pPr>
            <a:r>
              <a:rPr lang="en-US" b="0" i="0" dirty="0"/>
              <a:t>The call to build a tabernacle when Moses came down from Sinai, and God’s covenant with Israel was renewed.</a:t>
            </a:r>
          </a:p>
          <a:p>
            <a:pPr marL="0" lvl="0" indent="0">
              <a:buFont typeface="Arial" panose="020B0604020202020204" pitchFamily="34" charset="0"/>
              <a:buNone/>
            </a:pPr>
            <a:r>
              <a:rPr lang="en-US" b="1" i="0" dirty="0"/>
              <a:t>(Exodus 35:4-9), </a:t>
            </a:r>
            <a:r>
              <a:rPr lang="en-US" b="0" i="1" dirty="0"/>
              <a:t>“</a:t>
            </a:r>
            <a:r>
              <a:rPr lang="en-US" i="1" dirty="0"/>
              <a:t>And Moses spoke to all the congregation of the children of Israel, saying, “This is the thing which the Lord commanded, saying:</a:t>
            </a:r>
            <a:r>
              <a:rPr lang="en-US" i="1" baseline="30000" dirty="0"/>
              <a:t> 5</a:t>
            </a:r>
            <a:r>
              <a:rPr lang="en-US" i="1" dirty="0"/>
              <a:t> “Take from among you an offering to the Lord. </a:t>
            </a:r>
            <a:r>
              <a:rPr lang="en-US" b="1" i="1" dirty="0"/>
              <a:t>Whoever is of a willing heart</a:t>
            </a:r>
            <a:r>
              <a:rPr lang="en-US" i="1" dirty="0"/>
              <a:t>, let him bring it as an offering to the Lord: gold, silver, and bronze;</a:t>
            </a:r>
            <a:r>
              <a:rPr lang="en-US" i="1" baseline="30000" dirty="0"/>
              <a:t> 6</a:t>
            </a:r>
            <a:r>
              <a:rPr lang="en-US" i="1" dirty="0"/>
              <a:t> blue, purple, and scarlet thread, fine linen, and goats’ hair;</a:t>
            </a:r>
            <a:r>
              <a:rPr lang="en-US" i="1" baseline="30000" dirty="0"/>
              <a:t> 7</a:t>
            </a:r>
            <a:r>
              <a:rPr lang="en-US" i="1" dirty="0"/>
              <a:t> ram skins dyed red, badger skins, and acacia wood;</a:t>
            </a:r>
            <a:r>
              <a:rPr lang="en-US" i="1" baseline="30000" dirty="0"/>
              <a:t> 8</a:t>
            </a:r>
            <a:r>
              <a:rPr lang="en-US" i="1" dirty="0"/>
              <a:t> oil for the light, and spices for the anointing oil and for the sweet incense;</a:t>
            </a:r>
            <a:r>
              <a:rPr lang="en-US" i="1" baseline="30000" dirty="0"/>
              <a:t> 9</a:t>
            </a:r>
            <a:r>
              <a:rPr lang="en-US" i="1" dirty="0"/>
              <a:t> onyx stones, and stones to be set in the ephod and in the breastplate.”</a:t>
            </a:r>
          </a:p>
          <a:p>
            <a:pPr marL="628650" lvl="1" indent="-171450">
              <a:buFont typeface="Arial" panose="020B0604020202020204" pitchFamily="34" charset="0"/>
              <a:buChar char="•"/>
            </a:pPr>
            <a:r>
              <a:rPr lang="en-US" b="0" i="0" dirty="0"/>
              <a:t>Gifted artisans were chosen to make the tabernacle, the mercy seat, and all of the furnishings</a:t>
            </a:r>
          </a:p>
          <a:p>
            <a:pPr marL="0" lvl="0" indent="0">
              <a:buFont typeface="Arial" panose="020B0604020202020204" pitchFamily="34" charset="0"/>
              <a:buNone/>
            </a:pPr>
            <a:r>
              <a:rPr lang="en-US" b="1" i="0" dirty="0"/>
              <a:t>(Exodus 35:21), </a:t>
            </a:r>
            <a:r>
              <a:rPr lang="en-US" b="0" i="1" dirty="0"/>
              <a:t>“</a:t>
            </a:r>
            <a:r>
              <a:rPr lang="en-US" i="1" dirty="0"/>
              <a:t>Then everyone came whose heart was stirred, and everyone whose spirit was willing, and they brought the Lord's offering for the work of the tabernacle of meeting, for all its service, and for the holy garments.”</a:t>
            </a:r>
          </a:p>
          <a:p>
            <a:pPr marL="0" lvl="0" indent="0">
              <a:buFont typeface="Arial" panose="020B0604020202020204" pitchFamily="34" charset="0"/>
              <a:buNone/>
            </a:pPr>
            <a:r>
              <a:rPr lang="en-US" b="1" i="0" dirty="0"/>
              <a:t>(Exodus 35:29</a:t>
            </a:r>
            <a:r>
              <a:rPr lang="en-US" b="1" i="1" dirty="0"/>
              <a:t>), </a:t>
            </a:r>
            <a:r>
              <a:rPr lang="en-US" b="0" i="1" dirty="0"/>
              <a:t>“</a:t>
            </a:r>
            <a:r>
              <a:rPr lang="en-US" i="1" dirty="0"/>
              <a:t>The children of Israel brought </a:t>
            </a:r>
            <a:r>
              <a:rPr lang="en-US" b="1" i="1" dirty="0"/>
              <a:t>a freewill offering </a:t>
            </a:r>
            <a:r>
              <a:rPr lang="en-US" i="1" dirty="0"/>
              <a:t>to the Lord, all the men and women whose </a:t>
            </a:r>
            <a:r>
              <a:rPr lang="en-US" b="1" i="1" dirty="0"/>
              <a:t>hearts were willing </a:t>
            </a:r>
            <a:r>
              <a:rPr lang="en-US" i="1" dirty="0"/>
              <a:t>to bring material for all kinds of work which the Lord, by the hand of Moses, </a:t>
            </a:r>
            <a:r>
              <a:rPr lang="en-US" b="1" i="1" dirty="0"/>
              <a:t>had commanded to be done</a:t>
            </a:r>
            <a:r>
              <a:rPr lang="en-US" i="1" dirty="0"/>
              <a:t>.”</a:t>
            </a:r>
          </a:p>
          <a:p>
            <a:pPr marL="628650" lvl="1" indent="-171450">
              <a:buFont typeface="Arial" panose="020B0604020202020204" pitchFamily="34" charset="0"/>
              <a:buChar char="•"/>
            </a:pPr>
            <a:r>
              <a:rPr lang="en-US" b="0" i="0" dirty="0"/>
              <a:t>Free will regarding the amount.  But, a command had been given for the work to be done.</a:t>
            </a:r>
          </a:p>
          <a:p>
            <a:pPr marL="628650" lvl="1" indent="-171450">
              <a:buFont typeface="Arial" panose="020B0604020202020204" pitchFamily="34" charset="0"/>
              <a:buChar char="•"/>
            </a:pPr>
            <a:r>
              <a:rPr lang="en-US" b="0" i="0" dirty="0"/>
              <a:t>Consider the Israelites response</a:t>
            </a:r>
          </a:p>
          <a:p>
            <a:pPr marL="0" lvl="0" indent="0">
              <a:buFont typeface="Arial" panose="020B0604020202020204" pitchFamily="34" charset="0"/>
              <a:buNone/>
            </a:pPr>
            <a:r>
              <a:rPr lang="en-US" b="1" i="0" dirty="0"/>
              <a:t>(Exodus 36:2-7), </a:t>
            </a:r>
            <a:r>
              <a:rPr lang="en-US" b="0" i="1" dirty="0"/>
              <a:t>“</a:t>
            </a:r>
            <a:r>
              <a:rPr lang="en-US" i="1" dirty="0"/>
              <a:t>Then Moses called Bezalel and </a:t>
            </a:r>
            <a:r>
              <a:rPr lang="en-US" i="1" dirty="0" err="1"/>
              <a:t>Aholiab</a:t>
            </a:r>
            <a:r>
              <a:rPr lang="en-US" i="1" dirty="0"/>
              <a:t>, and every gifted artisan in whose heart the Lord had put wisdom, everyone whose heart was stirred, to come and do the work.</a:t>
            </a:r>
            <a:r>
              <a:rPr lang="en-US" i="1" baseline="30000" dirty="0"/>
              <a:t> 3</a:t>
            </a:r>
            <a:r>
              <a:rPr lang="en-US" i="1" dirty="0"/>
              <a:t> And they received from Moses all the offering which the children of Israel had brought for the work of the service of making the sanctuary. So they continued bringing to him freewill offerings every morning.</a:t>
            </a:r>
            <a:r>
              <a:rPr lang="en-US" i="1" baseline="30000" dirty="0"/>
              <a:t> 4</a:t>
            </a:r>
            <a:r>
              <a:rPr lang="en-US" i="1" dirty="0"/>
              <a:t> Then all the craftsmen who were doing all the work of the sanctuary came, each from the work he was doing,</a:t>
            </a:r>
            <a:r>
              <a:rPr lang="en-US" i="1" baseline="30000" dirty="0"/>
              <a:t> 5</a:t>
            </a:r>
            <a:r>
              <a:rPr lang="en-US" i="1" dirty="0"/>
              <a:t> and they spoke to Moses, saying, “</a:t>
            </a:r>
            <a:r>
              <a:rPr lang="en-US" b="1" i="1" dirty="0"/>
              <a:t>The people bring much more than enough </a:t>
            </a:r>
            <a:r>
              <a:rPr lang="en-US" i="1" dirty="0"/>
              <a:t>for the service of the work which the Lord commanded us to do.” </a:t>
            </a:r>
            <a:r>
              <a:rPr lang="en-US" i="1" baseline="30000" dirty="0"/>
              <a:t>6</a:t>
            </a:r>
            <a:r>
              <a:rPr lang="en-US" i="1" dirty="0"/>
              <a:t> So Moses gave a commandment, and they caused it to be proclaimed throughout the camp, saying, “Let neither man nor woman do any more work for the offering of the sanctuary.” And the people were restrained from bringing,</a:t>
            </a:r>
            <a:r>
              <a:rPr lang="en-US" i="1" baseline="30000" dirty="0"/>
              <a:t> 7</a:t>
            </a:r>
            <a:r>
              <a:rPr lang="en-US" i="1" dirty="0"/>
              <a:t> </a:t>
            </a:r>
            <a:r>
              <a:rPr lang="en-US" b="1" i="1" dirty="0"/>
              <a:t>for the material they had was sufficient for all the work to be done</a:t>
            </a:r>
            <a:r>
              <a:rPr lang="en-US" i="1" dirty="0"/>
              <a:t>—indeed too much.”</a:t>
            </a:r>
          </a:p>
          <a:p>
            <a:pPr marL="628650" lvl="1" indent="-171450">
              <a:buFont typeface="Arial" panose="020B0604020202020204" pitchFamily="34" charset="0"/>
              <a:buChar char="•"/>
            </a:pPr>
            <a:r>
              <a:rPr lang="en-US" b="1" i="0" dirty="0"/>
              <a:t>There are lessons about ZEAL to be learned from this narrative!</a:t>
            </a:r>
          </a:p>
        </p:txBody>
      </p:sp>
      <p:sp>
        <p:nvSpPr>
          <p:cNvPr id="4" name="Slide Number Placeholder 3"/>
          <p:cNvSpPr>
            <a:spLocks noGrp="1"/>
          </p:cNvSpPr>
          <p:nvPr>
            <p:ph type="sldNum" sz="quarter" idx="5"/>
          </p:nvPr>
        </p:nvSpPr>
        <p:spPr/>
        <p:txBody>
          <a:bodyPr/>
          <a:lstStyle/>
          <a:p>
            <a:fld id="{0F73D752-BB48-4D70-A712-38F51082B1FD}" type="slidenum">
              <a:rPr lang="en-US" smtClean="0"/>
              <a:t>1</a:t>
            </a:fld>
            <a:endParaRPr lang="en-US"/>
          </a:p>
        </p:txBody>
      </p:sp>
    </p:spTree>
    <p:extLst>
      <p:ext uri="{BB962C8B-B14F-4D97-AF65-F5344CB8AC3E}">
        <p14:creationId xmlns:p14="http://schemas.microsoft.com/office/powerpoint/2010/main" val="166217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Zeal Must be Maintained!</a:t>
            </a:r>
          </a:p>
          <a:p>
            <a:pPr marL="171450" indent="-171450">
              <a:buFont typeface="Arial" panose="020B0604020202020204" pitchFamily="34" charset="0"/>
              <a:buChar char="•"/>
            </a:pPr>
            <a:r>
              <a:rPr lang="en-US" b="0" i="0" dirty="0"/>
              <a:t>The Israelites started out zealous to God, but tested in the wilderness, they became unfaithful</a:t>
            </a:r>
          </a:p>
          <a:p>
            <a:pPr marL="171450" indent="-171450">
              <a:buFont typeface="Arial" panose="020B0604020202020204" pitchFamily="34" charset="0"/>
              <a:buChar char="•"/>
            </a:pPr>
            <a:r>
              <a:rPr lang="en-US" b="1" i="0" dirty="0"/>
              <a:t>Our faith is often strongest at the first. The natural tendency to “lose our first love must be resisted!”</a:t>
            </a:r>
          </a:p>
          <a:p>
            <a:pPr marL="0" indent="0">
              <a:buFont typeface="Arial" panose="020B0604020202020204" pitchFamily="34" charset="0"/>
              <a:buNone/>
            </a:pPr>
            <a:r>
              <a:rPr lang="en-US" b="1" i="0" dirty="0"/>
              <a:t>(Hebrews 5:9-12) [After talking of apostasy through neglect], </a:t>
            </a:r>
            <a:r>
              <a:rPr lang="en-US" b="0" i="1" dirty="0"/>
              <a:t>“But, beloved, we are confident of better things concerning you, yes, things that accompany salvation, though we speak in this manner.</a:t>
            </a:r>
            <a:r>
              <a:rPr lang="en-US" b="0" i="1" baseline="30000" dirty="0"/>
              <a:t> 10</a:t>
            </a:r>
            <a:r>
              <a:rPr lang="en-US" b="0" i="1" dirty="0"/>
              <a:t> For God is not unjust to forget your work and labor of love which you have shown toward His name, in that you have ministered to the saints, and do minister.</a:t>
            </a:r>
            <a:r>
              <a:rPr lang="en-US" b="0" i="1" baseline="30000" dirty="0"/>
              <a:t> 11</a:t>
            </a:r>
            <a:r>
              <a:rPr lang="en-US" b="0" i="1" dirty="0"/>
              <a:t> </a:t>
            </a:r>
            <a:r>
              <a:rPr lang="en-US" b="1" i="1" dirty="0"/>
              <a:t>And we desire that each one of you show the same diligence to the full assurance of hope until the end</a:t>
            </a:r>
            <a:r>
              <a:rPr lang="en-US" b="0" i="1" dirty="0"/>
              <a:t>,</a:t>
            </a:r>
            <a:r>
              <a:rPr lang="en-US" b="0" i="1" baseline="30000" dirty="0"/>
              <a:t> 12</a:t>
            </a:r>
            <a:r>
              <a:rPr lang="en-US" b="0" i="1" dirty="0"/>
              <a:t> </a:t>
            </a:r>
            <a:r>
              <a:rPr lang="en-US" b="1" i="1" dirty="0"/>
              <a:t>that you do not become sluggish</a:t>
            </a:r>
            <a:r>
              <a:rPr lang="en-US" b="0" i="1" dirty="0"/>
              <a:t>, but imitate those who through faith and patience inherit the promises.”</a:t>
            </a:r>
          </a:p>
          <a:p>
            <a:endParaRPr lang="en-US" b="1" i="0" dirty="0"/>
          </a:p>
          <a:p>
            <a:r>
              <a:rPr lang="en-US" b="1" i="0" dirty="0"/>
              <a:t>The Free Will of the Zealous [CLICK]</a:t>
            </a:r>
          </a:p>
          <a:p>
            <a:pPr marL="171450" indent="-171450">
              <a:buFont typeface="Arial" panose="020B0604020202020204" pitchFamily="34" charset="0"/>
              <a:buChar char="•"/>
            </a:pPr>
            <a:r>
              <a:rPr lang="en-US" b="0" i="0" dirty="0"/>
              <a:t>The Israelites, when zealous, brought free will offerings that were sufficient!  Their Zeal was a powerful thing!</a:t>
            </a:r>
          </a:p>
          <a:p>
            <a:pPr marL="171450" indent="-171450">
              <a:buFont typeface="Arial" panose="020B0604020202020204" pitchFamily="34" charset="0"/>
              <a:buChar char="•"/>
            </a:pPr>
            <a:r>
              <a:rPr lang="en-US" b="1" i="0" dirty="0"/>
              <a:t>The obvious parallel is our own offerings to God</a:t>
            </a:r>
          </a:p>
          <a:p>
            <a:pPr marL="0" indent="0">
              <a:buFont typeface="Arial" panose="020B0604020202020204" pitchFamily="34" charset="0"/>
              <a:buNone/>
            </a:pPr>
            <a:r>
              <a:rPr lang="en-US" b="1" i="0" dirty="0"/>
              <a:t>(2 Corinthians 8:1-5), </a:t>
            </a:r>
            <a:r>
              <a:rPr lang="en-US" b="0" i="1" dirty="0"/>
              <a:t>“Moreover, brethren, we make known to you the grace of God bestowed on the churches of Macedonia:</a:t>
            </a:r>
            <a:r>
              <a:rPr lang="en-US" b="0" i="1" baseline="30000" dirty="0"/>
              <a:t> 2</a:t>
            </a:r>
            <a:r>
              <a:rPr lang="en-US" b="0" i="1" dirty="0"/>
              <a:t> that in a great trial of affliction the abundance of their joy and their deep poverty abounded in the riches of their liberality.</a:t>
            </a:r>
            <a:r>
              <a:rPr lang="en-US" b="0" i="1" baseline="30000" dirty="0"/>
              <a:t> 3</a:t>
            </a:r>
            <a:r>
              <a:rPr lang="en-US" b="0" i="1" dirty="0"/>
              <a:t> For I bear witness that according to their ability, yes, and beyond their ability, they were freely willing,</a:t>
            </a:r>
            <a:r>
              <a:rPr lang="en-US" b="0" i="1" baseline="30000" dirty="0"/>
              <a:t> 4</a:t>
            </a:r>
            <a:r>
              <a:rPr lang="en-US" b="0" i="1" dirty="0"/>
              <a:t> imploring us with much urgency that we would receive the gift and the fellowship of the ministering to the saints.</a:t>
            </a:r>
            <a:r>
              <a:rPr lang="en-US" b="0" i="1" baseline="30000" dirty="0"/>
              <a:t> 5</a:t>
            </a:r>
            <a:r>
              <a:rPr lang="en-US" b="0" i="1" dirty="0"/>
              <a:t> And not only as we had hoped, but they first gave themselves to the Lord, and then to us by the will of God.”</a:t>
            </a:r>
          </a:p>
          <a:p>
            <a:pPr marL="171450" indent="-171450">
              <a:buFont typeface="Arial" panose="020B0604020202020204" pitchFamily="34" charset="0"/>
              <a:buChar char="•"/>
            </a:pPr>
            <a:r>
              <a:rPr lang="en-US" b="1" i="0" dirty="0"/>
              <a:t>However, diligence in every regard accomplishes so much!  (ex: The persecuted preaching)</a:t>
            </a:r>
          </a:p>
          <a:p>
            <a:pPr marL="0" indent="0">
              <a:buFont typeface="Arial" panose="020B0604020202020204" pitchFamily="34" charset="0"/>
              <a:buNone/>
            </a:pPr>
            <a:r>
              <a:rPr lang="en-US" b="1" i="0" dirty="0"/>
              <a:t>(Acts 8:1-4), </a:t>
            </a:r>
            <a:r>
              <a:rPr lang="en-US" b="0" i="1" dirty="0"/>
              <a:t>“At that time a great persecution arose against the church which was at Jerusalem; and they were all scattered throughout the regions of Judea and Samaria, except the apostles.</a:t>
            </a:r>
            <a:r>
              <a:rPr lang="en-US" b="0" i="1" baseline="30000" dirty="0"/>
              <a:t> 2</a:t>
            </a:r>
            <a:r>
              <a:rPr lang="en-US" b="0" i="1" dirty="0"/>
              <a:t> And devout men carried Stephen to his burial, and made great lamentation over him. </a:t>
            </a:r>
            <a:r>
              <a:rPr lang="en-US" b="0" i="1" baseline="30000" dirty="0"/>
              <a:t>3</a:t>
            </a:r>
            <a:r>
              <a:rPr lang="en-US" b="0" i="1" dirty="0"/>
              <a:t> As for Saul, he made havoc of the church, entering every house, and dragging off men and women, committing them to prison. </a:t>
            </a:r>
            <a:r>
              <a:rPr lang="en-US" b="0" i="1" baseline="30000" dirty="0"/>
              <a:t>4</a:t>
            </a:r>
            <a:r>
              <a:rPr lang="en-US" b="0" i="1" dirty="0"/>
              <a:t> Therefore those who were scattered went everywhere preaching the word.”</a:t>
            </a:r>
          </a:p>
          <a:p>
            <a:endParaRPr lang="en-US" b="1" i="0" dirty="0"/>
          </a:p>
          <a:p>
            <a:r>
              <a:rPr lang="en-US" b="1" i="0" dirty="0"/>
              <a:t>We Need to Examine our Zeal [CLICK]</a:t>
            </a:r>
          </a:p>
          <a:p>
            <a:pPr marL="171450" indent="-171450">
              <a:buFont typeface="Arial" panose="020B0604020202020204" pitchFamily="34" charset="0"/>
              <a:buChar char="•"/>
            </a:pPr>
            <a:r>
              <a:rPr lang="en-US" b="0" i="0" dirty="0"/>
              <a:t>The Israelites’ Zeal led them to do “more than enough” at the start, but their faithfulness waned as time passed. Perhaps it was a slow drift, imperceptible to the unwary…</a:t>
            </a:r>
          </a:p>
          <a:p>
            <a:pPr marL="628650" lvl="1" indent="-171450">
              <a:buFont typeface="Arial" panose="020B0604020202020204" pitchFamily="34" charset="0"/>
              <a:buChar char="•"/>
            </a:pPr>
            <a:r>
              <a:rPr lang="en-US" b="0" i="0" dirty="0"/>
              <a:t>For example:  When tested by God’s call for them to enter the land, the people refused, unlike at the beginning when they did “more than enough”</a:t>
            </a:r>
          </a:p>
          <a:p>
            <a:pPr marL="0" lvl="0" indent="0">
              <a:buFont typeface="Arial" panose="020B0604020202020204" pitchFamily="34" charset="0"/>
              <a:buNone/>
            </a:pPr>
            <a:r>
              <a:rPr lang="en-US" b="0" i="0" dirty="0"/>
              <a:t>(Hebrews 2:1), “</a:t>
            </a:r>
            <a:r>
              <a:rPr lang="en-US" dirty="0"/>
              <a:t>Therefore we must give the more earnest heed to the things we have heard, lest we drift away.”</a:t>
            </a:r>
            <a:endParaRPr lang="en-US" b="0" i="0" dirty="0"/>
          </a:p>
          <a:p>
            <a:pPr marL="171450" indent="-171450">
              <a:buFont typeface="Arial" panose="020B0604020202020204" pitchFamily="34" charset="0"/>
              <a:buChar char="•"/>
            </a:pPr>
            <a:r>
              <a:rPr lang="en-US" b="1" i="0" dirty="0"/>
              <a:t>Are you still willing to do “more than enough?” Consider the attitude we should have to our service to the Lord</a:t>
            </a:r>
          </a:p>
          <a:p>
            <a:pPr marL="171450" indent="-171450">
              <a:buFont typeface="Arial" panose="020B0604020202020204" pitchFamily="34" charset="0"/>
              <a:buChar char="•"/>
            </a:pPr>
            <a:r>
              <a:rPr lang="en-US" b="1" i="0" dirty="0"/>
              <a:t>(Luke 17:5-10), </a:t>
            </a:r>
            <a:r>
              <a:rPr lang="en-US" b="0" i="1" dirty="0"/>
              <a:t>“</a:t>
            </a:r>
            <a:r>
              <a:rPr lang="en-US" i="1" dirty="0"/>
              <a:t>And the apostles said to the Lord, “Increase our faith.” </a:t>
            </a:r>
            <a:r>
              <a:rPr lang="en-US" i="1" baseline="30000" dirty="0"/>
              <a:t>6</a:t>
            </a:r>
            <a:r>
              <a:rPr lang="en-US" i="1" dirty="0"/>
              <a:t> So the Lord said, “If you have faith as a mustard seed, you can say to this mulberry tree, ‘Be pulled up by the roots and be planted in the sea,’ and it would obey you.</a:t>
            </a:r>
            <a:r>
              <a:rPr lang="en-US" i="1" baseline="30000" dirty="0"/>
              <a:t> 7</a:t>
            </a:r>
            <a:r>
              <a:rPr lang="en-US" i="1" dirty="0"/>
              <a:t> And which of you, having a servant plowing or tending sheep, will say to him when he has come in from the field, “Come at once and sit down to eat’?</a:t>
            </a:r>
            <a:r>
              <a:rPr lang="en-US" i="1" baseline="30000" dirty="0"/>
              <a:t> 8</a:t>
            </a:r>
            <a:r>
              <a:rPr lang="en-US" i="1" dirty="0"/>
              <a:t> But will he not rather say to him, “Prepare something for my supper, and gird yourself and serve me till I have eaten and drunk, and afterward you will eat and drink’?</a:t>
            </a:r>
            <a:r>
              <a:rPr lang="en-US" i="1" baseline="30000" dirty="0"/>
              <a:t> 9</a:t>
            </a:r>
            <a:r>
              <a:rPr lang="en-US" i="1" dirty="0"/>
              <a:t> Does he thank that servant because he did the things that were commanded him? I think not.</a:t>
            </a:r>
            <a:r>
              <a:rPr lang="en-US" i="1" baseline="30000" dirty="0"/>
              <a:t> 10</a:t>
            </a:r>
            <a:r>
              <a:rPr lang="en-US" i="1" dirty="0"/>
              <a:t> So likewise you, when you have done all those things which you are commanded, say, ‘We are unprofitable servants. </a:t>
            </a:r>
            <a:r>
              <a:rPr lang="en-US" b="1" i="1" dirty="0"/>
              <a:t>We have done what was our duty to do</a:t>
            </a:r>
            <a:r>
              <a:rPr lang="en-US" i="1" dirty="0"/>
              <a:t>.’”</a:t>
            </a:r>
            <a:endParaRPr lang="en-US" b="1" i="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3D752-BB48-4D70-A712-38F51082B1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9658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God wants us freely willing to sacrifice our lives and purpose in His service</a:t>
            </a:r>
          </a:p>
          <a:p>
            <a:endParaRPr lang="en-US" b="1" i="0" dirty="0"/>
          </a:p>
          <a:p>
            <a:r>
              <a:rPr lang="en-US" b="1" i="0" dirty="0"/>
              <a:t>(Galatians 2:20), </a:t>
            </a:r>
            <a:r>
              <a:rPr lang="en-US" b="0" i="1" dirty="0"/>
              <a:t>“I have been crucified with Christ; it is no longer I who live, but Christ lives in me; and the life which I now live in the flesh I live by faith in the Son of God, who loved me and gave Himself for me.”</a:t>
            </a:r>
          </a:p>
          <a:p>
            <a:endParaRPr lang="en-US" b="0" i="1" dirty="0"/>
          </a:p>
          <a:p>
            <a:r>
              <a:rPr lang="en-US" b="1" i="0" dirty="0"/>
              <a:t>Remember when the church was new, and the zeal and joy present among the disciples in those early days!</a:t>
            </a:r>
          </a:p>
          <a:p>
            <a:endParaRPr lang="en-US" b="1" i="0" dirty="0"/>
          </a:p>
          <a:p>
            <a:r>
              <a:rPr lang="en-US" b="1" i="0" dirty="0"/>
              <a:t>(Acts 2:41-47), </a:t>
            </a:r>
            <a:r>
              <a:rPr lang="en-US" b="0" i="1" dirty="0"/>
              <a:t>“Then those who gladly received his word were baptized; and that day about three thousand souls were added to them.</a:t>
            </a:r>
            <a:r>
              <a:rPr lang="en-US" b="0" i="1" baseline="30000" dirty="0"/>
              <a:t> 42</a:t>
            </a:r>
            <a:r>
              <a:rPr lang="en-US" b="0" i="1" dirty="0"/>
              <a:t> And they continued steadfastly in the apostles’ doctrine and fellowship, in the breaking of bread, and in prayers.</a:t>
            </a:r>
            <a:r>
              <a:rPr lang="en-US" b="0" i="1" baseline="30000" dirty="0"/>
              <a:t> 43</a:t>
            </a:r>
            <a:r>
              <a:rPr lang="en-US" b="0" i="1" dirty="0"/>
              <a:t> Then fear came upon every soul, and many wonders and signs were done through the apostles.</a:t>
            </a:r>
            <a:r>
              <a:rPr lang="en-US" b="0" i="1" baseline="30000" dirty="0"/>
              <a:t> 44</a:t>
            </a:r>
            <a:r>
              <a:rPr lang="en-US" b="0" i="1" dirty="0"/>
              <a:t> Now all who believed were together, and had all things in common,</a:t>
            </a:r>
            <a:r>
              <a:rPr lang="en-US" b="0" i="1" baseline="30000" dirty="0"/>
              <a:t> 45</a:t>
            </a:r>
            <a:r>
              <a:rPr lang="en-US" b="0" i="1" dirty="0"/>
              <a:t> and sold their possessions and goods, and divided them among all, as anyone had need. </a:t>
            </a:r>
            <a:r>
              <a:rPr lang="en-US" b="0" i="1" baseline="30000" dirty="0"/>
              <a:t>46</a:t>
            </a:r>
            <a:r>
              <a:rPr lang="en-US" b="0" i="1" dirty="0"/>
              <a:t> So continuing daily with one accord in the temple, and breaking bread from house to house, they ate their food with gladness and simplicity of heart,</a:t>
            </a:r>
            <a:r>
              <a:rPr lang="en-US" b="0" i="1" baseline="30000" dirty="0"/>
              <a:t> 47</a:t>
            </a:r>
            <a:r>
              <a:rPr lang="en-US" b="0" i="1" dirty="0"/>
              <a:t> praising God and having favor with all the people. And the Lord added to the church daily those who were being saved.”</a:t>
            </a:r>
          </a:p>
          <a:p>
            <a:endParaRPr lang="en-US" b="0" i="0" dirty="0"/>
          </a:p>
          <a:p>
            <a:pPr algn="ctr"/>
            <a:r>
              <a:rPr lang="en-US" b="1" i="0" dirty="0"/>
              <a:t>May be all strive to have the same attitudes and exhibit the same willingness and zeal as they!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3D752-BB48-4D70-A712-38F51082B1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9146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798E2-61C9-4B08-84CE-C7CEC9321C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AA49527-A4A2-462C-A21E-982F94896C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BA40C5-FE1F-49C9-8675-5D3208375792}"/>
              </a:ext>
            </a:extLst>
          </p:cNvPr>
          <p:cNvSpPr>
            <a:spLocks noGrp="1"/>
          </p:cNvSpPr>
          <p:nvPr>
            <p:ph type="dt" sz="half" idx="10"/>
          </p:nvPr>
        </p:nvSpPr>
        <p:spPr/>
        <p:txBody>
          <a:bodyPr/>
          <a:lstStyle/>
          <a:p>
            <a:fld id="{BFC58EE7-9893-415B-97DD-2F56A58665B5}" type="datetimeFigureOut">
              <a:rPr lang="en-US" smtClean="0"/>
              <a:t>4/20/2019</a:t>
            </a:fld>
            <a:endParaRPr lang="en-US"/>
          </a:p>
        </p:txBody>
      </p:sp>
      <p:sp>
        <p:nvSpPr>
          <p:cNvPr id="5" name="Footer Placeholder 4">
            <a:extLst>
              <a:ext uri="{FF2B5EF4-FFF2-40B4-BE49-F238E27FC236}">
                <a16:creationId xmlns:a16="http://schemas.microsoft.com/office/drawing/2014/main" id="{BB415BF9-DC18-46B8-909E-D97DB75C86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47510C-70B5-4033-AA5C-D4467D1B45E9}"/>
              </a:ext>
            </a:extLst>
          </p:cNvPr>
          <p:cNvSpPr>
            <a:spLocks noGrp="1"/>
          </p:cNvSpPr>
          <p:nvPr>
            <p:ph type="sldNum" sz="quarter" idx="12"/>
          </p:nvPr>
        </p:nvSpPr>
        <p:spPr/>
        <p:txBody>
          <a:bodyPr/>
          <a:lstStyle/>
          <a:p>
            <a:fld id="{8BB3F4F4-5D4D-490A-BA71-9953CF90E3E2}" type="slidenum">
              <a:rPr lang="en-US" smtClean="0"/>
              <a:t>‹#›</a:t>
            </a:fld>
            <a:endParaRPr lang="en-US"/>
          </a:p>
        </p:txBody>
      </p:sp>
    </p:spTree>
    <p:extLst>
      <p:ext uri="{BB962C8B-B14F-4D97-AF65-F5344CB8AC3E}">
        <p14:creationId xmlns:p14="http://schemas.microsoft.com/office/powerpoint/2010/main" val="1534726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1BFB3-1F58-4239-A5B0-E7C28A98F0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5FCA06-B2A4-4587-B139-C609FA20EA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BD132C-F3C9-478B-897F-F0A2B274C9A4}"/>
              </a:ext>
            </a:extLst>
          </p:cNvPr>
          <p:cNvSpPr>
            <a:spLocks noGrp="1"/>
          </p:cNvSpPr>
          <p:nvPr>
            <p:ph type="dt" sz="half" idx="10"/>
          </p:nvPr>
        </p:nvSpPr>
        <p:spPr/>
        <p:txBody>
          <a:bodyPr/>
          <a:lstStyle/>
          <a:p>
            <a:fld id="{BFC58EE7-9893-415B-97DD-2F56A58665B5}" type="datetimeFigureOut">
              <a:rPr lang="en-US" smtClean="0"/>
              <a:t>4/20/2019</a:t>
            </a:fld>
            <a:endParaRPr lang="en-US"/>
          </a:p>
        </p:txBody>
      </p:sp>
      <p:sp>
        <p:nvSpPr>
          <p:cNvPr id="5" name="Footer Placeholder 4">
            <a:extLst>
              <a:ext uri="{FF2B5EF4-FFF2-40B4-BE49-F238E27FC236}">
                <a16:creationId xmlns:a16="http://schemas.microsoft.com/office/drawing/2014/main" id="{40D9BA39-D349-4037-BDBF-3F2D6F3985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CBD39F-3CE6-4EE6-8418-1923182B372D}"/>
              </a:ext>
            </a:extLst>
          </p:cNvPr>
          <p:cNvSpPr>
            <a:spLocks noGrp="1"/>
          </p:cNvSpPr>
          <p:nvPr>
            <p:ph type="sldNum" sz="quarter" idx="12"/>
          </p:nvPr>
        </p:nvSpPr>
        <p:spPr/>
        <p:txBody>
          <a:bodyPr/>
          <a:lstStyle/>
          <a:p>
            <a:fld id="{8BB3F4F4-5D4D-490A-BA71-9953CF90E3E2}" type="slidenum">
              <a:rPr lang="en-US" smtClean="0"/>
              <a:t>‹#›</a:t>
            </a:fld>
            <a:endParaRPr lang="en-US"/>
          </a:p>
        </p:txBody>
      </p:sp>
    </p:spTree>
    <p:extLst>
      <p:ext uri="{BB962C8B-B14F-4D97-AF65-F5344CB8AC3E}">
        <p14:creationId xmlns:p14="http://schemas.microsoft.com/office/powerpoint/2010/main" val="2938659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1191BF-0650-42A8-A29F-A5D778CD75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92E393-0198-47DF-95C9-E475E73F3F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6742BF-DFAF-405F-95D0-AC18D7537C5E}"/>
              </a:ext>
            </a:extLst>
          </p:cNvPr>
          <p:cNvSpPr>
            <a:spLocks noGrp="1"/>
          </p:cNvSpPr>
          <p:nvPr>
            <p:ph type="dt" sz="half" idx="10"/>
          </p:nvPr>
        </p:nvSpPr>
        <p:spPr/>
        <p:txBody>
          <a:bodyPr/>
          <a:lstStyle/>
          <a:p>
            <a:fld id="{BFC58EE7-9893-415B-97DD-2F56A58665B5}" type="datetimeFigureOut">
              <a:rPr lang="en-US" smtClean="0"/>
              <a:t>4/20/2019</a:t>
            </a:fld>
            <a:endParaRPr lang="en-US"/>
          </a:p>
        </p:txBody>
      </p:sp>
      <p:sp>
        <p:nvSpPr>
          <p:cNvPr id="5" name="Footer Placeholder 4">
            <a:extLst>
              <a:ext uri="{FF2B5EF4-FFF2-40B4-BE49-F238E27FC236}">
                <a16:creationId xmlns:a16="http://schemas.microsoft.com/office/drawing/2014/main" id="{6598AD62-6532-452F-9BF1-A37D03B511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BBC003-6D58-4CC2-AD0A-230B20A2D8AB}"/>
              </a:ext>
            </a:extLst>
          </p:cNvPr>
          <p:cNvSpPr>
            <a:spLocks noGrp="1"/>
          </p:cNvSpPr>
          <p:nvPr>
            <p:ph type="sldNum" sz="quarter" idx="12"/>
          </p:nvPr>
        </p:nvSpPr>
        <p:spPr/>
        <p:txBody>
          <a:bodyPr/>
          <a:lstStyle/>
          <a:p>
            <a:fld id="{8BB3F4F4-5D4D-490A-BA71-9953CF90E3E2}" type="slidenum">
              <a:rPr lang="en-US" smtClean="0"/>
              <a:t>‹#›</a:t>
            </a:fld>
            <a:endParaRPr lang="en-US"/>
          </a:p>
        </p:txBody>
      </p:sp>
    </p:spTree>
    <p:extLst>
      <p:ext uri="{BB962C8B-B14F-4D97-AF65-F5344CB8AC3E}">
        <p14:creationId xmlns:p14="http://schemas.microsoft.com/office/powerpoint/2010/main" val="2215544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110EB-3047-47B0-B1D4-2EED3B0A97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C75E97-CA36-4440-A812-B5D8EE9C5D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D84883-2944-47C9-B8FB-BB439F27AF07}"/>
              </a:ext>
            </a:extLst>
          </p:cNvPr>
          <p:cNvSpPr>
            <a:spLocks noGrp="1"/>
          </p:cNvSpPr>
          <p:nvPr>
            <p:ph type="dt" sz="half" idx="10"/>
          </p:nvPr>
        </p:nvSpPr>
        <p:spPr/>
        <p:txBody>
          <a:bodyPr/>
          <a:lstStyle/>
          <a:p>
            <a:fld id="{BFC58EE7-9893-415B-97DD-2F56A58665B5}" type="datetimeFigureOut">
              <a:rPr lang="en-US" smtClean="0"/>
              <a:t>4/20/2019</a:t>
            </a:fld>
            <a:endParaRPr lang="en-US"/>
          </a:p>
        </p:txBody>
      </p:sp>
      <p:sp>
        <p:nvSpPr>
          <p:cNvPr id="5" name="Footer Placeholder 4">
            <a:extLst>
              <a:ext uri="{FF2B5EF4-FFF2-40B4-BE49-F238E27FC236}">
                <a16:creationId xmlns:a16="http://schemas.microsoft.com/office/drawing/2014/main" id="{948DC9AB-D90C-41A3-B5BF-15A637FDEB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8C957D-542F-41EF-9ADA-AEE451DD26D4}"/>
              </a:ext>
            </a:extLst>
          </p:cNvPr>
          <p:cNvSpPr>
            <a:spLocks noGrp="1"/>
          </p:cNvSpPr>
          <p:nvPr>
            <p:ph type="sldNum" sz="quarter" idx="12"/>
          </p:nvPr>
        </p:nvSpPr>
        <p:spPr/>
        <p:txBody>
          <a:bodyPr/>
          <a:lstStyle/>
          <a:p>
            <a:fld id="{8BB3F4F4-5D4D-490A-BA71-9953CF90E3E2}" type="slidenum">
              <a:rPr lang="en-US" smtClean="0"/>
              <a:t>‹#›</a:t>
            </a:fld>
            <a:endParaRPr lang="en-US"/>
          </a:p>
        </p:txBody>
      </p:sp>
    </p:spTree>
    <p:extLst>
      <p:ext uri="{BB962C8B-B14F-4D97-AF65-F5344CB8AC3E}">
        <p14:creationId xmlns:p14="http://schemas.microsoft.com/office/powerpoint/2010/main" val="1706928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E4023-36CE-4957-80B0-644B9B1259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629B5CE-C908-4370-A0AA-7CD189223B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8DA84B-2323-48AF-9297-1469FDC48382}"/>
              </a:ext>
            </a:extLst>
          </p:cNvPr>
          <p:cNvSpPr>
            <a:spLocks noGrp="1"/>
          </p:cNvSpPr>
          <p:nvPr>
            <p:ph type="dt" sz="half" idx="10"/>
          </p:nvPr>
        </p:nvSpPr>
        <p:spPr/>
        <p:txBody>
          <a:bodyPr/>
          <a:lstStyle/>
          <a:p>
            <a:fld id="{BFC58EE7-9893-415B-97DD-2F56A58665B5}" type="datetimeFigureOut">
              <a:rPr lang="en-US" smtClean="0"/>
              <a:t>4/20/2019</a:t>
            </a:fld>
            <a:endParaRPr lang="en-US"/>
          </a:p>
        </p:txBody>
      </p:sp>
      <p:sp>
        <p:nvSpPr>
          <p:cNvPr id="5" name="Footer Placeholder 4">
            <a:extLst>
              <a:ext uri="{FF2B5EF4-FFF2-40B4-BE49-F238E27FC236}">
                <a16:creationId xmlns:a16="http://schemas.microsoft.com/office/drawing/2014/main" id="{6DA274FB-C380-4966-A288-CB1F274937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322CC0-45C4-49E5-AC8D-B0CDD1CFFAA0}"/>
              </a:ext>
            </a:extLst>
          </p:cNvPr>
          <p:cNvSpPr>
            <a:spLocks noGrp="1"/>
          </p:cNvSpPr>
          <p:nvPr>
            <p:ph type="sldNum" sz="quarter" idx="12"/>
          </p:nvPr>
        </p:nvSpPr>
        <p:spPr/>
        <p:txBody>
          <a:bodyPr/>
          <a:lstStyle/>
          <a:p>
            <a:fld id="{8BB3F4F4-5D4D-490A-BA71-9953CF90E3E2}" type="slidenum">
              <a:rPr lang="en-US" smtClean="0"/>
              <a:t>‹#›</a:t>
            </a:fld>
            <a:endParaRPr lang="en-US"/>
          </a:p>
        </p:txBody>
      </p:sp>
    </p:spTree>
    <p:extLst>
      <p:ext uri="{BB962C8B-B14F-4D97-AF65-F5344CB8AC3E}">
        <p14:creationId xmlns:p14="http://schemas.microsoft.com/office/powerpoint/2010/main" val="916752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A5EC6-CAF0-44D4-BA06-2E537FDB2F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D2C0C2-C219-4CF2-9542-48604FB34A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B4A9DF9-1967-49F0-B09F-C6D6FAF64C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848E42-0A9D-4C19-9183-BDBFACDD5757}"/>
              </a:ext>
            </a:extLst>
          </p:cNvPr>
          <p:cNvSpPr>
            <a:spLocks noGrp="1"/>
          </p:cNvSpPr>
          <p:nvPr>
            <p:ph type="dt" sz="half" idx="10"/>
          </p:nvPr>
        </p:nvSpPr>
        <p:spPr/>
        <p:txBody>
          <a:bodyPr/>
          <a:lstStyle/>
          <a:p>
            <a:fld id="{BFC58EE7-9893-415B-97DD-2F56A58665B5}" type="datetimeFigureOut">
              <a:rPr lang="en-US" smtClean="0"/>
              <a:t>4/20/2019</a:t>
            </a:fld>
            <a:endParaRPr lang="en-US"/>
          </a:p>
        </p:txBody>
      </p:sp>
      <p:sp>
        <p:nvSpPr>
          <p:cNvPr id="6" name="Footer Placeholder 5">
            <a:extLst>
              <a:ext uri="{FF2B5EF4-FFF2-40B4-BE49-F238E27FC236}">
                <a16:creationId xmlns:a16="http://schemas.microsoft.com/office/drawing/2014/main" id="{3EFAAF26-21B8-4382-8197-B17FA5614B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94B8E4-E7C5-4175-BE96-4A77B1AC6A07}"/>
              </a:ext>
            </a:extLst>
          </p:cNvPr>
          <p:cNvSpPr>
            <a:spLocks noGrp="1"/>
          </p:cNvSpPr>
          <p:nvPr>
            <p:ph type="sldNum" sz="quarter" idx="12"/>
          </p:nvPr>
        </p:nvSpPr>
        <p:spPr/>
        <p:txBody>
          <a:bodyPr/>
          <a:lstStyle/>
          <a:p>
            <a:fld id="{8BB3F4F4-5D4D-490A-BA71-9953CF90E3E2}" type="slidenum">
              <a:rPr lang="en-US" smtClean="0"/>
              <a:t>‹#›</a:t>
            </a:fld>
            <a:endParaRPr lang="en-US"/>
          </a:p>
        </p:txBody>
      </p:sp>
    </p:spTree>
    <p:extLst>
      <p:ext uri="{BB962C8B-B14F-4D97-AF65-F5344CB8AC3E}">
        <p14:creationId xmlns:p14="http://schemas.microsoft.com/office/powerpoint/2010/main" val="2892471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F3B95-5D10-441F-8EF3-E0322F8686E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2B75FB-B642-417C-B458-D3CC52C92B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576E76-64C3-4AB6-8BAD-D4EFB89478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59763B-A2DF-471B-9089-0CFC8F3BF5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6D485F-A4FE-4F30-B471-0A9A00E073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ECF800-5C64-47B0-96AE-00C3342BC0C4}"/>
              </a:ext>
            </a:extLst>
          </p:cNvPr>
          <p:cNvSpPr>
            <a:spLocks noGrp="1"/>
          </p:cNvSpPr>
          <p:nvPr>
            <p:ph type="dt" sz="half" idx="10"/>
          </p:nvPr>
        </p:nvSpPr>
        <p:spPr/>
        <p:txBody>
          <a:bodyPr/>
          <a:lstStyle/>
          <a:p>
            <a:fld id="{BFC58EE7-9893-415B-97DD-2F56A58665B5}" type="datetimeFigureOut">
              <a:rPr lang="en-US" smtClean="0"/>
              <a:t>4/20/2019</a:t>
            </a:fld>
            <a:endParaRPr lang="en-US"/>
          </a:p>
        </p:txBody>
      </p:sp>
      <p:sp>
        <p:nvSpPr>
          <p:cNvPr id="8" name="Footer Placeholder 7">
            <a:extLst>
              <a:ext uri="{FF2B5EF4-FFF2-40B4-BE49-F238E27FC236}">
                <a16:creationId xmlns:a16="http://schemas.microsoft.com/office/drawing/2014/main" id="{3293BCDF-0847-4990-B4CF-6AC223D92C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195F02-ED9D-4FF9-BADE-96FC005682E8}"/>
              </a:ext>
            </a:extLst>
          </p:cNvPr>
          <p:cNvSpPr>
            <a:spLocks noGrp="1"/>
          </p:cNvSpPr>
          <p:nvPr>
            <p:ph type="sldNum" sz="quarter" idx="12"/>
          </p:nvPr>
        </p:nvSpPr>
        <p:spPr/>
        <p:txBody>
          <a:bodyPr/>
          <a:lstStyle/>
          <a:p>
            <a:fld id="{8BB3F4F4-5D4D-490A-BA71-9953CF90E3E2}" type="slidenum">
              <a:rPr lang="en-US" smtClean="0"/>
              <a:t>‹#›</a:t>
            </a:fld>
            <a:endParaRPr lang="en-US"/>
          </a:p>
        </p:txBody>
      </p:sp>
    </p:spTree>
    <p:extLst>
      <p:ext uri="{BB962C8B-B14F-4D97-AF65-F5344CB8AC3E}">
        <p14:creationId xmlns:p14="http://schemas.microsoft.com/office/powerpoint/2010/main" val="957160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E37D9-E8F8-455D-A59C-26D5BD0FD9D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22E7B6-4155-4F4C-B477-43EE51D097FF}"/>
              </a:ext>
            </a:extLst>
          </p:cNvPr>
          <p:cNvSpPr>
            <a:spLocks noGrp="1"/>
          </p:cNvSpPr>
          <p:nvPr>
            <p:ph type="dt" sz="half" idx="10"/>
          </p:nvPr>
        </p:nvSpPr>
        <p:spPr/>
        <p:txBody>
          <a:bodyPr/>
          <a:lstStyle/>
          <a:p>
            <a:fld id="{BFC58EE7-9893-415B-97DD-2F56A58665B5}" type="datetimeFigureOut">
              <a:rPr lang="en-US" smtClean="0"/>
              <a:t>4/20/2019</a:t>
            </a:fld>
            <a:endParaRPr lang="en-US"/>
          </a:p>
        </p:txBody>
      </p:sp>
      <p:sp>
        <p:nvSpPr>
          <p:cNvPr id="4" name="Footer Placeholder 3">
            <a:extLst>
              <a:ext uri="{FF2B5EF4-FFF2-40B4-BE49-F238E27FC236}">
                <a16:creationId xmlns:a16="http://schemas.microsoft.com/office/drawing/2014/main" id="{D3C3CF18-A3C2-4224-8C1B-7E43072DCF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387FC38-D7A1-4B0A-825F-9D57733578FE}"/>
              </a:ext>
            </a:extLst>
          </p:cNvPr>
          <p:cNvSpPr>
            <a:spLocks noGrp="1"/>
          </p:cNvSpPr>
          <p:nvPr>
            <p:ph type="sldNum" sz="quarter" idx="12"/>
          </p:nvPr>
        </p:nvSpPr>
        <p:spPr/>
        <p:txBody>
          <a:bodyPr/>
          <a:lstStyle/>
          <a:p>
            <a:fld id="{8BB3F4F4-5D4D-490A-BA71-9953CF90E3E2}" type="slidenum">
              <a:rPr lang="en-US" smtClean="0"/>
              <a:t>‹#›</a:t>
            </a:fld>
            <a:endParaRPr lang="en-US"/>
          </a:p>
        </p:txBody>
      </p:sp>
    </p:spTree>
    <p:extLst>
      <p:ext uri="{BB962C8B-B14F-4D97-AF65-F5344CB8AC3E}">
        <p14:creationId xmlns:p14="http://schemas.microsoft.com/office/powerpoint/2010/main" val="1865299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4C1806-DDA5-4EF5-AE82-7D074D4112DD}"/>
              </a:ext>
            </a:extLst>
          </p:cNvPr>
          <p:cNvSpPr>
            <a:spLocks noGrp="1"/>
          </p:cNvSpPr>
          <p:nvPr>
            <p:ph type="dt" sz="half" idx="10"/>
          </p:nvPr>
        </p:nvSpPr>
        <p:spPr/>
        <p:txBody>
          <a:bodyPr/>
          <a:lstStyle/>
          <a:p>
            <a:fld id="{BFC58EE7-9893-415B-97DD-2F56A58665B5}" type="datetimeFigureOut">
              <a:rPr lang="en-US" smtClean="0"/>
              <a:t>4/20/2019</a:t>
            </a:fld>
            <a:endParaRPr lang="en-US"/>
          </a:p>
        </p:txBody>
      </p:sp>
      <p:sp>
        <p:nvSpPr>
          <p:cNvPr id="3" name="Footer Placeholder 2">
            <a:extLst>
              <a:ext uri="{FF2B5EF4-FFF2-40B4-BE49-F238E27FC236}">
                <a16:creationId xmlns:a16="http://schemas.microsoft.com/office/drawing/2014/main" id="{DC48D233-C54D-47BF-9409-8F05350FD5D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9C5E4D7-5F76-4EE2-884A-AFE6079A5094}"/>
              </a:ext>
            </a:extLst>
          </p:cNvPr>
          <p:cNvSpPr>
            <a:spLocks noGrp="1"/>
          </p:cNvSpPr>
          <p:nvPr>
            <p:ph type="sldNum" sz="quarter" idx="12"/>
          </p:nvPr>
        </p:nvSpPr>
        <p:spPr/>
        <p:txBody>
          <a:bodyPr/>
          <a:lstStyle/>
          <a:p>
            <a:fld id="{8BB3F4F4-5D4D-490A-BA71-9953CF90E3E2}" type="slidenum">
              <a:rPr lang="en-US" smtClean="0"/>
              <a:t>‹#›</a:t>
            </a:fld>
            <a:endParaRPr lang="en-US"/>
          </a:p>
        </p:txBody>
      </p:sp>
    </p:spTree>
    <p:extLst>
      <p:ext uri="{BB962C8B-B14F-4D97-AF65-F5344CB8AC3E}">
        <p14:creationId xmlns:p14="http://schemas.microsoft.com/office/powerpoint/2010/main" val="2648206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32CEC-718D-404A-A5F0-09A449BD49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5C036E8-2E1C-4B16-9582-053E03FE26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73B9B74-7E9C-4D01-962B-53D5C3A729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139E2B-CCF7-4F09-A0C9-94858C2E36D7}"/>
              </a:ext>
            </a:extLst>
          </p:cNvPr>
          <p:cNvSpPr>
            <a:spLocks noGrp="1"/>
          </p:cNvSpPr>
          <p:nvPr>
            <p:ph type="dt" sz="half" idx="10"/>
          </p:nvPr>
        </p:nvSpPr>
        <p:spPr/>
        <p:txBody>
          <a:bodyPr/>
          <a:lstStyle/>
          <a:p>
            <a:fld id="{BFC58EE7-9893-415B-97DD-2F56A58665B5}" type="datetimeFigureOut">
              <a:rPr lang="en-US" smtClean="0"/>
              <a:t>4/20/2019</a:t>
            </a:fld>
            <a:endParaRPr lang="en-US"/>
          </a:p>
        </p:txBody>
      </p:sp>
      <p:sp>
        <p:nvSpPr>
          <p:cNvPr id="6" name="Footer Placeholder 5">
            <a:extLst>
              <a:ext uri="{FF2B5EF4-FFF2-40B4-BE49-F238E27FC236}">
                <a16:creationId xmlns:a16="http://schemas.microsoft.com/office/drawing/2014/main" id="{99120C44-58CE-4239-9C2B-702B92C889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7A2266-57D9-436F-8ED1-2E48CBFA000D}"/>
              </a:ext>
            </a:extLst>
          </p:cNvPr>
          <p:cNvSpPr>
            <a:spLocks noGrp="1"/>
          </p:cNvSpPr>
          <p:nvPr>
            <p:ph type="sldNum" sz="quarter" idx="12"/>
          </p:nvPr>
        </p:nvSpPr>
        <p:spPr/>
        <p:txBody>
          <a:bodyPr/>
          <a:lstStyle/>
          <a:p>
            <a:fld id="{8BB3F4F4-5D4D-490A-BA71-9953CF90E3E2}" type="slidenum">
              <a:rPr lang="en-US" smtClean="0"/>
              <a:t>‹#›</a:t>
            </a:fld>
            <a:endParaRPr lang="en-US"/>
          </a:p>
        </p:txBody>
      </p:sp>
    </p:spTree>
    <p:extLst>
      <p:ext uri="{BB962C8B-B14F-4D97-AF65-F5344CB8AC3E}">
        <p14:creationId xmlns:p14="http://schemas.microsoft.com/office/powerpoint/2010/main" val="2551747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A460A-A8F8-4977-9277-86868725AD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05CFC16-10C0-46A2-8B54-6DE5341BF3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495A34-1842-4F3E-86CF-08D6F260CD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6CDCDF-08D4-4B15-922F-EF82A0776499}"/>
              </a:ext>
            </a:extLst>
          </p:cNvPr>
          <p:cNvSpPr>
            <a:spLocks noGrp="1"/>
          </p:cNvSpPr>
          <p:nvPr>
            <p:ph type="dt" sz="half" idx="10"/>
          </p:nvPr>
        </p:nvSpPr>
        <p:spPr/>
        <p:txBody>
          <a:bodyPr/>
          <a:lstStyle/>
          <a:p>
            <a:fld id="{BFC58EE7-9893-415B-97DD-2F56A58665B5}" type="datetimeFigureOut">
              <a:rPr lang="en-US" smtClean="0"/>
              <a:t>4/20/2019</a:t>
            </a:fld>
            <a:endParaRPr lang="en-US"/>
          </a:p>
        </p:txBody>
      </p:sp>
      <p:sp>
        <p:nvSpPr>
          <p:cNvPr id="6" name="Footer Placeholder 5">
            <a:extLst>
              <a:ext uri="{FF2B5EF4-FFF2-40B4-BE49-F238E27FC236}">
                <a16:creationId xmlns:a16="http://schemas.microsoft.com/office/drawing/2014/main" id="{4B8FC809-91B3-427B-A897-CC4C51049E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6B6323-F9DA-4854-BCF2-2F243AA60284}"/>
              </a:ext>
            </a:extLst>
          </p:cNvPr>
          <p:cNvSpPr>
            <a:spLocks noGrp="1"/>
          </p:cNvSpPr>
          <p:nvPr>
            <p:ph type="sldNum" sz="quarter" idx="12"/>
          </p:nvPr>
        </p:nvSpPr>
        <p:spPr/>
        <p:txBody>
          <a:bodyPr/>
          <a:lstStyle/>
          <a:p>
            <a:fld id="{8BB3F4F4-5D4D-490A-BA71-9953CF90E3E2}" type="slidenum">
              <a:rPr lang="en-US" smtClean="0"/>
              <a:t>‹#›</a:t>
            </a:fld>
            <a:endParaRPr lang="en-US"/>
          </a:p>
        </p:txBody>
      </p:sp>
    </p:spTree>
    <p:extLst>
      <p:ext uri="{BB962C8B-B14F-4D97-AF65-F5344CB8AC3E}">
        <p14:creationId xmlns:p14="http://schemas.microsoft.com/office/powerpoint/2010/main" val="1566752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F35275-9529-46EE-B48E-2BA41E7B20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DCD8B5-6D8D-41CE-B99B-87723C867C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451F28-0B65-4D3E-B0C4-357684B6D6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C58EE7-9893-415B-97DD-2F56A58665B5}" type="datetimeFigureOut">
              <a:rPr lang="en-US" smtClean="0"/>
              <a:t>4/20/2019</a:t>
            </a:fld>
            <a:endParaRPr lang="en-US"/>
          </a:p>
        </p:txBody>
      </p:sp>
      <p:sp>
        <p:nvSpPr>
          <p:cNvPr id="5" name="Footer Placeholder 4">
            <a:extLst>
              <a:ext uri="{FF2B5EF4-FFF2-40B4-BE49-F238E27FC236}">
                <a16:creationId xmlns:a16="http://schemas.microsoft.com/office/drawing/2014/main" id="{3C4E66F9-28E7-4ABA-AA53-F2B99DF893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913E8D6-77CF-40DF-A41D-86B3D00C41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B3F4F4-5D4D-490A-BA71-9953CF90E3E2}" type="slidenum">
              <a:rPr lang="en-US" smtClean="0"/>
              <a:t>‹#›</a:t>
            </a:fld>
            <a:endParaRPr lang="en-US"/>
          </a:p>
        </p:txBody>
      </p:sp>
    </p:spTree>
    <p:extLst>
      <p:ext uri="{BB962C8B-B14F-4D97-AF65-F5344CB8AC3E}">
        <p14:creationId xmlns:p14="http://schemas.microsoft.com/office/powerpoint/2010/main" val="10469250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F79AB-F459-47CA-8CE6-4AE1E92C06F5}"/>
              </a:ext>
            </a:extLst>
          </p:cNvPr>
          <p:cNvSpPr>
            <a:spLocks noGrp="1"/>
          </p:cNvSpPr>
          <p:nvPr>
            <p:ph type="ctrTitle"/>
          </p:nvPr>
        </p:nvSpPr>
        <p:spPr>
          <a:xfrm>
            <a:off x="6328062" y="457198"/>
            <a:ext cx="5555673" cy="1837027"/>
          </a:xfrm>
        </p:spPr>
        <p:txBody>
          <a:bodyPr/>
          <a:lstStyle/>
          <a:p>
            <a:r>
              <a:rPr lang="en-US" dirty="0">
                <a:solidFill>
                  <a:schemeClr val="bg1"/>
                </a:solidFill>
                <a:effectLst>
                  <a:outerShdw blurRad="38100" dist="38100" dir="2700000" algn="tl">
                    <a:srgbClr val="000000">
                      <a:alpha val="43137"/>
                    </a:srgbClr>
                  </a:outerShdw>
                </a:effectLst>
                <a:latin typeface="Eras Bold ITC" panose="020B0907030504020204" pitchFamily="34" charset="0"/>
              </a:rPr>
              <a:t>More Than</a:t>
            </a:r>
            <a:br>
              <a:rPr lang="en-US" dirty="0">
                <a:solidFill>
                  <a:schemeClr val="bg1"/>
                </a:solidFill>
                <a:effectLst>
                  <a:outerShdw blurRad="38100" dist="38100" dir="2700000" algn="tl">
                    <a:srgbClr val="000000">
                      <a:alpha val="43137"/>
                    </a:srgbClr>
                  </a:outerShdw>
                </a:effectLst>
                <a:latin typeface="Eras Bold ITC" panose="020B0907030504020204" pitchFamily="34" charset="0"/>
              </a:rPr>
            </a:br>
            <a:r>
              <a:rPr lang="en-US" dirty="0">
                <a:solidFill>
                  <a:schemeClr val="bg1"/>
                </a:solidFill>
                <a:effectLst>
                  <a:outerShdw blurRad="38100" dist="38100" dir="2700000" algn="tl">
                    <a:srgbClr val="000000">
                      <a:alpha val="43137"/>
                    </a:srgbClr>
                  </a:outerShdw>
                </a:effectLst>
                <a:latin typeface="Eras Bold ITC" panose="020B0907030504020204" pitchFamily="34" charset="0"/>
              </a:rPr>
              <a:t>Enough</a:t>
            </a:r>
          </a:p>
        </p:txBody>
      </p:sp>
      <p:sp>
        <p:nvSpPr>
          <p:cNvPr id="3" name="Subtitle 2">
            <a:extLst>
              <a:ext uri="{FF2B5EF4-FFF2-40B4-BE49-F238E27FC236}">
                <a16:creationId xmlns:a16="http://schemas.microsoft.com/office/drawing/2014/main" id="{B833C1EE-FDEC-4428-A74F-72F39836B771}"/>
              </a:ext>
            </a:extLst>
          </p:cNvPr>
          <p:cNvSpPr>
            <a:spLocks noGrp="1"/>
          </p:cNvSpPr>
          <p:nvPr>
            <p:ph type="subTitle" idx="1"/>
          </p:nvPr>
        </p:nvSpPr>
        <p:spPr>
          <a:xfrm>
            <a:off x="4513942" y="5710238"/>
            <a:ext cx="6807200" cy="1655762"/>
          </a:xfrm>
        </p:spPr>
        <p:txBody>
          <a:bodyPr>
            <a:normAutofit/>
          </a:bodyPr>
          <a:lstStyle/>
          <a:p>
            <a:r>
              <a:rPr lang="en-US" sz="4800" dirty="0">
                <a:solidFill>
                  <a:schemeClr val="bg1"/>
                </a:solidFill>
                <a:effectLst>
                  <a:outerShdw blurRad="38100" dist="38100" dir="2700000" algn="tl">
                    <a:srgbClr val="000000">
                      <a:alpha val="43137"/>
                    </a:srgbClr>
                  </a:outerShdw>
                </a:effectLst>
              </a:rPr>
              <a:t>Exodus 35:4-9; 36:2-7</a:t>
            </a:r>
          </a:p>
        </p:txBody>
      </p:sp>
    </p:spTree>
    <p:extLst>
      <p:ext uri="{BB962C8B-B14F-4D97-AF65-F5344CB8AC3E}">
        <p14:creationId xmlns:p14="http://schemas.microsoft.com/office/powerpoint/2010/main" val="30120060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LineDrawing/>
                    </a14:imgEffect>
                    <a14:imgEffect>
                      <a14:brightnessContrast bright="-45000" contrast="36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F79AB-F459-47CA-8CE6-4AE1E92C06F5}"/>
              </a:ext>
            </a:extLst>
          </p:cNvPr>
          <p:cNvSpPr>
            <a:spLocks noGrp="1"/>
          </p:cNvSpPr>
          <p:nvPr>
            <p:ph type="ctrTitle"/>
          </p:nvPr>
        </p:nvSpPr>
        <p:spPr>
          <a:xfrm>
            <a:off x="318978" y="457199"/>
            <a:ext cx="11564758" cy="946300"/>
          </a:xfrm>
        </p:spPr>
        <p:txBody>
          <a:bodyPr/>
          <a:lstStyle/>
          <a:p>
            <a:r>
              <a:rPr lang="en-US" dirty="0">
                <a:solidFill>
                  <a:schemeClr val="bg1"/>
                </a:solidFill>
                <a:effectLst>
                  <a:outerShdw blurRad="38100" dist="38100" dir="2700000" algn="tl">
                    <a:srgbClr val="000000">
                      <a:alpha val="43137"/>
                    </a:srgbClr>
                  </a:outerShdw>
                </a:effectLst>
                <a:latin typeface="Eras Bold ITC" panose="020B0907030504020204" pitchFamily="34" charset="0"/>
              </a:rPr>
              <a:t>The Zeal of the Faithful</a:t>
            </a:r>
          </a:p>
        </p:txBody>
      </p:sp>
      <p:sp>
        <p:nvSpPr>
          <p:cNvPr id="3" name="Subtitle 2">
            <a:extLst>
              <a:ext uri="{FF2B5EF4-FFF2-40B4-BE49-F238E27FC236}">
                <a16:creationId xmlns:a16="http://schemas.microsoft.com/office/drawing/2014/main" id="{B833C1EE-FDEC-4428-A74F-72F39836B771}"/>
              </a:ext>
            </a:extLst>
          </p:cNvPr>
          <p:cNvSpPr>
            <a:spLocks noGrp="1"/>
          </p:cNvSpPr>
          <p:nvPr>
            <p:ph type="subTitle" idx="1"/>
          </p:nvPr>
        </p:nvSpPr>
        <p:spPr>
          <a:xfrm>
            <a:off x="680484" y="1756736"/>
            <a:ext cx="10746477" cy="4814185"/>
          </a:xfrm>
        </p:spPr>
        <p:txBody>
          <a:bodyPr>
            <a:normAutofit/>
          </a:bodyPr>
          <a:lstStyle/>
          <a:p>
            <a:r>
              <a:rPr lang="en-US" sz="4800" b="1" dirty="0">
                <a:solidFill>
                  <a:schemeClr val="bg1"/>
                </a:solidFill>
                <a:effectLst>
                  <a:outerShdw blurRad="38100" dist="38100" dir="2700000" algn="tl">
                    <a:srgbClr val="000000">
                      <a:alpha val="43137"/>
                    </a:srgbClr>
                  </a:outerShdw>
                </a:effectLst>
              </a:rPr>
              <a:t>Zeal Must Be Maintained</a:t>
            </a:r>
          </a:p>
          <a:p>
            <a:r>
              <a:rPr lang="en-US" sz="4400" dirty="0">
                <a:solidFill>
                  <a:srgbClr val="FFFF75"/>
                </a:solidFill>
                <a:effectLst>
                  <a:outerShdw blurRad="38100" dist="38100" dir="2700000" algn="tl">
                    <a:srgbClr val="000000">
                      <a:alpha val="43137"/>
                    </a:srgbClr>
                  </a:outerShdw>
                </a:effectLst>
              </a:rPr>
              <a:t>Hebrews 5:9-12 </a:t>
            </a:r>
          </a:p>
          <a:p>
            <a:r>
              <a:rPr lang="en-US" sz="4800" b="1" dirty="0">
                <a:solidFill>
                  <a:schemeClr val="bg1"/>
                </a:solidFill>
                <a:effectLst>
                  <a:outerShdw blurRad="38100" dist="38100" dir="2700000" algn="tl">
                    <a:srgbClr val="000000">
                      <a:alpha val="43137"/>
                    </a:srgbClr>
                  </a:outerShdw>
                </a:effectLst>
              </a:rPr>
              <a:t>The Free Will of the Zealous</a:t>
            </a:r>
          </a:p>
          <a:p>
            <a:r>
              <a:rPr lang="en-US" sz="4400" dirty="0">
                <a:solidFill>
                  <a:srgbClr val="FFFF75"/>
                </a:solidFill>
                <a:effectLst>
                  <a:outerShdw blurRad="38100" dist="38100" dir="2700000" algn="tl">
                    <a:srgbClr val="000000">
                      <a:alpha val="43137"/>
                    </a:srgbClr>
                  </a:outerShdw>
                </a:effectLst>
              </a:rPr>
              <a:t>2 Corinthians 8:1-5; Acts 8:1-4</a:t>
            </a:r>
          </a:p>
          <a:p>
            <a:r>
              <a:rPr lang="en-US" sz="4800" b="1" dirty="0">
                <a:solidFill>
                  <a:schemeClr val="bg1"/>
                </a:solidFill>
                <a:effectLst>
                  <a:outerShdw blurRad="38100" dist="38100" dir="2700000" algn="tl">
                    <a:srgbClr val="000000">
                      <a:alpha val="43137"/>
                    </a:srgbClr>
                  </a:outerShdw>
                </a:effectLst>
              </a:rPr>
              <a:t>We Need to Examine our Zeal</a:t>
            </a:r>
          </a:p>
          <a:p>
            <a:r>
              <a:rPr lang="en-US" sz="4400" dirty="0">
                <a:solidFill>
                  <a:srgbClr val="FFFF75"/>
                </a:solidFill>
                <a:effectLst>
                  <a:outerShdw blurRad="38100" dist="38100" dir="2700000" algn="tl">
                    <a:srgbClr val="000000">
                      <a:alpha val="43137"/>
                    </a:srgbClr>
                  </a:outerShdw>
                </a:effectLst>
              </a:rPr>
              <a:t>Hebrews 2:1; Luke 17:5-10</a:t>
            </a:r>
          </a:p>
        </p:txBody>
      </p:sp>
    </p:spTree>
    <p:extLst>
      <p:ext uri="{BB962C8B-B14F-4D97-AF65-F5344CB8AC3E}">
        <p14:creationId xmlns:p14="http://schemas.microsoft.com/office/powerpoint/2010/main" val="30510943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anim calcmode="lin" valueType="num">
                                      <p:cBhvr>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anim calcmode="lin" valueType="num">
                                      <p:cBhvr>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F79AB-F459-47CA-8CE6-4AE1E92C06F5}"/>
              </a:ext>
            </a:extLst>
          </p:cNvPr>
          <p:cNvSpPr>
            <a:spLocks noGrp="1"/>
          </p:cNvSpPr>
          <p:nvPr>
            <p:ph type="ctrTitle"/>
          </p:nvPr>
        </p:nvSpPr>
        <p:spPr>
          <a:xfrm>
            <a:off x="356151" y="170120"/>
            <a:ext cx="11479698" cy="2971802"/>
          </a:xfrm>
        </p:spPr>
        <p:txBody>
          <a:bodyPr anchor="t">
            <a:normAutofit/>
          </a:bodyPr>
          <a:lstStyle/>
          <a:p>
            <a:r>
              <a:rPr lang="en-US" sz="5400" dirty="0">
                <a:solidFill>
                  <a:schemeClr val="bg1"/>
                </a:solidFill>
                <a:effectLst>
                  <a:outerShdw blurRad="38100" dist="38100" dir="2700000" algn="tl">
                    <a:srgbClr val="000000">
                      <a:alpha val="43137"/>
                    </a:srgbClr>
                  </a:outerShdw>
                </a:effectLst>
                <a:latin typeface="Eras Bold ITC" panose="020B0907030504020204" pitchFamily="34" charset="0"/>
              </a:rPr>
              <a:t>God wants us freely willing to sacrifice our lives and purpose in His service!</a:t>
            </a:r>
          </a:p>
        </p:txBody>
      </p:sp>
      <p:sp>
        <p:nvSpPr>
          <p:cNvPr id="3" name="Subtitle 2">
            <a:extLst>
              <a:ext uri="{FF2B5EF4-FFF2-40B4-BE49-F238E27FC236}">
                <a16:creationId xmlns:a16="http://schemas.microsoft.com/office/drawing/2014/main" id="{B833C1EE-FDEC-4428-A74F-72F39836B771}"/>
              </a:ext>
            </a:extLst>
          </p:cNvPr>
          <p:cNvSpPr>
            <a:spLocks noGrp="1"/>
          </p:cNvSpPr>
          <p:nvPr>
            <p:ph type="subTitle" idx="1"/>
          </p:nvPr>
        </p:nvSpPr>
        <p:spPr>
          <a:xfrm>
            <a:off x="4513941" y="5710238"/>
            <a:ext cx="7321907" cy="1655762"/>
          </a:xfrm>
        </p:spPr>
        <p:txBody>
          <a:bodyPr>
            <a:normAutofit/>
          </a:bodyPr>
          <a:lstStyle/>
          <a:p>
            <a:r>
              <a:rPr lang="en-US" sz="4800" dirty="0">
                <a:solidFill>
                  <a:schemeClr val="bg1"/>
                </a:solidFill>
                <a:effectLst>
                  <a:outerShdw blurRad="38100" dist="38100" dir="2700000" algn="tl">
                    <a:srgbClr val="000000">
                      <a:alpha val="43137"/>
                    </a:srgbClr>
                  </a:outerShdw>
                </a:effectLst>
              </a:rPr>
              <a:t>Galatians 2:20; Acts 2:41-47</a:t>
            </a:r>
          </a:p>
        </p:txBody>
      </p:sp>
    </p:spTree>
    <p:extLst>
      <p:ext uri="{BB962C8B-B14F-4D97-AF65-F5344CB8AC3E}">
        <p14:creationId xmlns:p14="http://schemas.microsoft.com/office/powerpoint/2010/main" val="38828269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TotalTime>
  <Words>1743</Words>
  <Application>Microsoft Office PowerPoint</Application>
  <PresentationFormat>Widescreen</PresentationFormat>
  <Paragraphs>63</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Calibri Light</vt:lpstr>
      <vt:lpstr>Eras Bold ITC</vt:lpstr>
      <vt:lpstr>Calibri</vt:lpstr>
      <vt:lpstr>Arial</vt:lpstr>
      <vt:lpstr>Office Theme</vt:lpstr>
      <vt:lpstr>More Than Enough</vt:lpstr>
      <vt:lpstr>The Zeal of the Faithful</vt:lpstr>
      <vt:lpstr>God wants us freely willing to sacrifice our lives and purpose in His service!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More Than Enough</dc:title>
  <dc:creator>Stan Cox</dc:creator>
  <cp:lastModifiedBy>Stan Cox</cp:lastModifiedBy>
  <cp:revision>11</cp:revision>
  <dcterms:created xsi:type="dcterms:W3CDTF">2019-04-21T03:26:20Z</dcterms:created>
  <dcterms:modified xsi:type="dcterms:W3CDTF">2019-04-21T04:36:12Z</dcterms:modified>
</cp:coreProperties>
</file>