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handoutMasterIdLst>
    <p:handoutMasterId r:id="rId19"/>
  </p:handoutMasterIdLst>
  <p:sldIdLst>
    <p:sldId id="256" r:id="rId2"/>
    <p:sldId id="270" r:id="rId3"/>
    <p:sldId id="262" r:id="rId4"/>
    <p:sldId id="264" r:id="rId5"/>
    <p:sldId id="266" r:id="rId6"/>
    <p:sldId id="282" r:id="rId7"/>
    <p:sldId id="271" r:id="rId8"/>
    <p:sldId id="273" r:id="rId9"/>
    <p:sldId id="284" r:id="rId10"/>
    <p:sldId id="274" r:id="rId11"/>
    <p:sldId id="285" r:id="rId12"/>
    <p:sldId id="283" r:id="rId13"/>
    <p:sldId id="259" r:id="rId14"/>
    <p:sldId id="281" r:id="rId15"/>
    <p:sldId id="261" r:id="rId16"/>
    <p:sldId id="278"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4725" autoAdjust="0"/>
  </p:normalViewPr>
  <p:slideViewPr>
    <p:cSldViewPr snapToGrid="0">
      <p:cViewPr>
        <p:scale>
          <a:sx n="77" d="100"/>
          <a:sy n="77" d="100"/>
        </p:scale>
        <p:origin x="-1116" y="192"/>
      </p:cViewPr>
      <p:guideLst>
        <p:guide orient="horz" pos="2160"/>
        <p:guide pos="2880"/>
      </p:guideLst>
    </p:cSldViewPr>
  </p:slideViewPr>
  <p:notesTextViewPr>
    <p:cViewPr>
      <p:scale>
        <a:sx n="3" d="2"/>
        <a:sy n="3" d="2"/>
      </p:scale>
      <p:origin x="0" y="0"/>
    </p:cViewPr>
  </p:notesTextViewPr>
  <p:notesViewPr>
    <p:cSldViewPr snapToGrid="0">
      <p:cViewPr varScale="1">
        <p:scale>
          <a:sx n="53" d="100"/>
          <a:sy n="53" d="100"/>
        </p:scale>
        <p:origin x="-282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My Will VS Thy Will</a:t>
            </a: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dirty="0" smtClean="0"/>
              <a:t>December 22, 2013 AM</a:t>
            </a:r>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smtClean="0"/>
              <a:t>West Side church of Christ, Stan Cox</a:t>
            </a: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01DD0FF-D89E-48A1-9ABC-2FD59DB0DE54}" type="slidenum">
              <a:rPr lang="en-US" smtClean="0"/>
              <a:t>‹#›</a:t>
            </a:fld>
            <a:endParaRPr lang="en-US"/>
          </a:p>
        </p:txBody>
      </p:sp>
    </p:spTree>
    <p:extLst>
      <p:ext uri="{BB962C8B-B14F-4D97-AF65-F5344CB8AC3E}">
        <p14:creationId xmlns:p14="http://schemas.microsoft.com/office/powerpoint/2010/main" val="37403801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11BCB8-68F8-4268-BC4A-483461C09243}" type="datetimeFigureOut">
              <a:rPr lang="en-US" smtClean="0"/>
              <a:t>12/22/2013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D2B0F2-85CF-4627-BD2B-29DBAA9E5F9F}" type="slidenum">
              <a:rPr lang="en-US" smtClean="0"/>
              <a:t>‹#›</a:t>
            </a:fld>
            <a:endParaRPr lang="en-US"/>
          </a:p>
        </p:txBody>
      </p:sp>
    </p:spTree>
    <p:extLst>
      <p:ext uri="{BB962C8B-B14F-4D97-AF65-F5344CB8AC3E}">
        <p14:creationId xmlns:p14="http://schemas.microsoft.com/office/powerpoint/2010/main" val="201519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Based on sermon prepared</a:t>
            </a:r>
            <a:r>
              <a:rPr lang="en-US" baseline="0" dirty="0" smtClean="0"/>
              <a:t> by Jeremiah Cox</a:t>
            </a:r>
          </a:p>
          <a:p>
            <a:r>
              <a:rPr lang="en-US" baseline="0" smtClean="0"/>
              <a:t>Print Slides 1,2,11,13,14</a:t>
            </a:r>
            <a:endParaRPr lang="en-US"/>
          </a:p>
        </p:txBody>
      </p:sp>
      <p:sp>
        <p:nvSpPr>
          <p:cNvPr id="4" name="Slide Number Placeholder 3"/>
          <p:cNvSpPr>
            <a:spLocks noGrp="1"/>
          </p:cNvSpPr>
          <p:nvPr>
            <p:ph type="sldNum" sz="quarter" idx="10"/>
          </p:nvPr>
        </p:nvSpPr>
        <p:spPr/>
        <p:txBody>
          <a:bodyPr/>
          <a:lstStyle/>
          <a:p>
            <a:fld id="{F0D2B0F2-85CF-4627-BD2B-29DBAA9E5F9F}" type="slidenum">
              <a:rPr lang="en-US" smtClean="0"/>
              <a:t>1</a:t>
            </a:fld>
            <a:endParaRPr lang="en-US"/>
          </a:p>
        </p:txBody>
      </p:sp>
    </p:spTree>
    <p:extLst>
      <p:ext uri="{BB962C8B-B14F-4D97-AF65-F5344CB8AC3E}">
        <p14:creationId xmlns:p14="http://schemas.microsoft.com/office/powerpoint/2010/main" val="2420310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2B0F2-85CF-4627-BD2B-29DBAA9E5F9F}" type="slidenum">
              <a:rPr lang="en-US" smtClean="0"/>
              <a:t>10</a:t>
            </a:fld>
            <a:endParaRPr lang="en-US"/>
          </a:p>
        </p:txBody>
      </p:sp>
    </p:spTree>
    <p:extLst>
      <p:ext uri="{BB962C8B-B14F-4D97-AF65-F5344CB8AC3E}">
        <p14:creationId xmlns:p14="http://schemas.microsoft.com/office/powerpoint/2010/main" val="2904220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II. There is an obvious distinction between two choices (Always two; no other choice).</a:t>
            </a:r>
          </a:p>
          <a:p>
            <a:r>
              <a:rPr lang="en-US" dirty="0" smtClean="0"/>
              <a:t>A. Light or Darkness.</a:t>
            </a:r>
          </a:p>
          <a:p>
            <a:r>
              <a:rPr lang="en-US" dirty="0" smtClean="0"/>
              <a:t>John 8:12</a:t>
            </a:r>
          </a:p>
          <a:p>
            <a:r>
              <a:rPr lang="en-US" dirty="0" smtClean="0"/>
              <a:t>John 3:19</a:t>
            </a:r>
          </a:p>
          <a:p>
            <a:r>
              <a:rPr lang="en-US" dirty="0" smtClean="0"/>
              <a:t>B. Spirit or Flesh.</a:t>
            </a:r>
          </a:p>
          <a:p>
            <a:r>
              <a:rPr lang="en-US" dirty="0" smtClean="0"/>
              <a:t>John 6:63</a:t>
            </a:r>
          </a:p>
          <a:p>
            <a:r>
              <a:rPr lang="en-US" dirty="0" smtClean="0"/>
              <a:t>Rom. 8:1-11</a:t>
            </a:r>
          </a:p>
          <a:p>
            <a:r>
              <a:rPr lang="en-US" dirty="0" smtClean="0"/>
              <a:t>C. Rock (Thy will) or Sand (My will)</a:t>
            </a:r>
          </a:p>
          <a:p>
            <a:r>
              <a:rPr lang="en-US" dirty="0" smtClean="0"/>
              <a:t>Matt. 7:24-27</a:t>
            </a:r>
          </a:p>
          <a:p>
            <a:endParaRPr lang="en-US" dirty="0"/>
          </a:p>
        </p:txBody>
      </p:sp>
      <p:sp>
        <p:nvSpPr>
          <p:cNvPr id="4" name="Slide Number Placeholder 3"/>
          <p:cNvSpPr>
            <a:spLocks noGrp="1"/>
          </p:cNvSpPr>
          <p:nvPr>
            <p:ph type="sldNum" sz="quarter" idx="10"/>
          </p:nvPr>
        </p:nvSpPr>
        <p:spPr/>
        <p:txBody>
          <a:bodyPr/>
          <a:lstStyle/>
          <a:p>
            <a:fld id="{F0D2B0F2-85CF-4627-BD2B-29DBAA9E5F9F}" type="slidenum">
              <a:rPr lang="en-US" smtClean="0"/>
              <a:t>11</a:t>
            </a:fld>
            <a:endParaRPr lang="en-US"/>
          </a:p>
        </p:txBody>
      </p:sp>
    </p:spTree>
    <p:extLst>
      <p:ext uri="{BB962C8B-B14F-4D97-AF65-F5344CB8AC3E}">
        <p14:creationId xmlns:p14="http://schemas.microsoft.com/office/powerpoint/2010/main" val="64070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2B0F2-85CF-4627-BD2B-29DBAA9E5F9F}" type="slidenum">
              <a:rPr lang="en-US" smtClean="0"/>
              <a:t>12</a:t>
            </a:fld>
            <a:endParaRPr lang="en-US"/>
          </a:p>
        </p:txBody>
      </p:sp>
    </p:spTree>
    <p:extLst>
      <p:ext uri="{BB962C8B-B14F-4D97-AF65-F5344CB8AC3E}">
        <p14:creationId xmlns:p14="http://schemas.microsoft.com/office/powerpoint/2010/main" val="29042200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D. Thy Will or My Will.</a:t>
            </a:r>
          </a:p>
          <a:p>
            <a:r>
              <a:rPr lang="en-US" dirty="0" smtClean="0"/>
              <a:t>Two Gardens</a:t>
            </a:r>
          </a:p>
          <a:p>
            <a:pPr marL="171450" indent="-171450">
              <a:buFont typeface="Arial" panose="020B0604020202020204" pitchFamily="34" charset="0"/>
              <a:buChar char="•"/>
            </a:pPr>
            <a:r>
              <a:rPr lang="en-US" dirty="0" smtClean="0"/>
              <a:t>Garden of Eden (Genesis 2:8-3:24)</a:t>
            </a:r>
          </a:p>
          <a:p>
            <a:pPr marL="628650" lvl="1" indent="-171450">
              <a:buFont typeface="Arial" panose="020B0604020202020204" pitchFamily="34" charset="0"/>
              <a:buChar char="•"/>
            </a:pPr>
            <a:r>
              <a:rPr lang="en-US" dirty="0" smtClean="0"/>
              <a:t>(2:8-9, 15-17) immediately two choices (two trees).</a:t>
            </a:r>
          </a:p>
          <a:p>
            <a:pPr marL="628650" lvl="1" indent="-171450">
              <a:buFont typeface="Arial" panose="020B0604020202020204" pitchFamily="34" charset="0"/>
              <a:buChar char="•"/>
            </a:pPr>
            <a:r>
              <a:rPr lang="en-US" dirty="0" smtClean="0"/>
              <a:t>(3:1-5) Serpent makes “My Will” seem appealing.</a:t>
            </a:r>
          </a:p>
          <a:p>
            <a:pPr marL="628650" lvl="1" indent="-171450">
              <a:buFont typeface="Arial" panose="020B0604020202020204" pitchFamily="34" charset="0"/>
              <a:buChar char="•"/>
            </a:pPr>
            <a:r>
              <a:rPr lang="en-US" dirty="0" smtClean="0"/>
              <a:t>(3:6-7) Adam and Eve choose their will over God’s.</a:t>
            </a:r>
          </a:p>
          <a:p>
            <a:pPr marL="171450" indent="-171450">
              <a:buFont typeface="Arial" panose="020B0604020202020204" pitchFamily="34" charset="0"/>
              <a:buChar char="•"/>
            </a:pPr>
            <a:r>
              <a:rPr lang="en-US" dirty="0" smtClean="0"/>
              <a:t>Garden of Gethsemane (Matt. 26:36-46; Mark 14:32-42; Luke 22:39-46; John 18:1-11)</a:t>
            </a:r>
          </a:p>
          <a:p>
            <a:pPr marL="628650" lvl="1" indent="-171450">
              <a:buFont typeface="Arial" panose="020B0604020202020204" pitchFamily="34" charset="0"/>
              <a:buChar char="•"/>
            </a:pPr>
            <a:r>
              <a:rPr lang="en-US" dirty="0" smtClean="0"/>
              <a:t>(Mark 14:32-39) Jesus recognized two choices (I will or You will).</a:t>
            </a:r>
          </a:p>
          <a:p>
            <a:pPr marL="628650" lvl="1" indent="-171450">
              <a:buFont typeface="Arial" panose="020B0604020202020204" pitchFamily="34" charset="0"/>
              <a:buChar char="•"/>
            </a:pPr>
            <a:r>
              <a:rPr lang="en-US" dirty="0" smtClean="0"/>
              <a:t>(John 18:1-11) Jesus chose God’s will.</a:t>
            </a:r>
          </a:p>
          <a:p>
            <a:endParaRPr lang="en-US" dirty="0"/>
          </a:p>
        </p:txBody>
      </p:sp>
      <p:sp>
        <p:nvSpPr>
          <p:cNvPr id="4" name="Slide Number Placeholder 3"/>
          <p:cNvSpPr>
            <a:spLocks noGrp="1"/>
          </p:cNvSpPr>
          <p:nvPr>
            <p:ph type="sldNum" sz="quarter" idx="10"/>
          </p:nvPr>
        </p:nvSpPr>
        <p:spPr/>
        <p:txBody>
          <a:bodyPr/>
          <a:lstStyle/>
          <a:p>
            <a:fld id="{F0D2B0F2-85CF-4627-BD2B-29DBAA9E5F9F}" type="slidenum">
              <a:rPr lang="en-US" smtClean="0"/>
              <a:t>13</a:t>
            </a:fld>
            <a:endParaRPr lang="en-US"/>
          </a:p>
        </p:txBody>
      </p:sp>
    </p:spTree>
    <p:extLst>
      <p:ext uri="{BB962C8B-B14F-4D97-AF65-F5344CB8AC3E}">
        <p14:creationId xmlns:p14="http://schemas.microsoft.com/office/powerpoint/2010/main" val="1784517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III. There are consequences for both choices.</a:t>
            </a:r>
          </a:p>
          <a:p>
            <a:r>
              <a:rPr lang="en-US" dirty="0" smtClean="0"/>
              <a:t>A. Specific consequences of Garden scenes. </a:t>
            </a:r>
          </a:p>
          <a:p>
            <a:pPr marL="171450" indent="-171450">
              <a:buFont typeface="Arial" panose="020B0604020202020204" pitchFamily="34" charset="0"/>
              <a:buChar char="•"/>
            </a:pPr>
            <a:r>
              <a:rPr lang="en-US" dirty="0" smtClean="0"/>
              <a:t>Romans 5:12-21</a:t>
            </a:r>
          </a:p>
          <a:p>
            <a:r>
              <a:rPr lang="en-US" dirty="0" smtClean="0"/>
              <a:t>B. General choice of God’s will or our will.</a:t>
            </a:r>
          </a:p>
          <a:p>
            <a:pPr marL="171450" indent="-171450">
              <a:buFont typeface="Arial" panose="020B0604020202020204" pitchFamily="34" charset="0"/>
              <a:buChar char="•"/>
            </a:pPr>
            <a:r>
              <a:rPr lang="en-US" dirty="0" smtClean="0"/>
              <a:t>My Will</a:t>
            </a:r>
          </a:p>
          <a:p>
            <a:pPr marL="628650" lvl="1" indent="-171450">
              <a:buFont typeface="Arial" panose="020B0604020202020204" pitchFamily="34" charset="0"/>
              <a:buChar char="•"/>
            </a:pPr>
            <a:r>
              <a:rPr lang="en-US" dirty="0" smtClean="0"/>
              <a:t>Temporal Pleasure – Matt. 6:19</a:t>
            </a:r>
          </a:p>
          <a:p>
            <a:pPr marL="628650" lvl="1" indent="-171450">
              <a:buFont typeface="Arial" panose="020B0604020202020204" pitchFamily="34" charset="0"/>
              <a:buChar char="•"/>
            </a:pPr>
            <a:r>
              <a:rPr lang="en-US" dirty="0" smtClean="0"/>
              <a:t>Eternal Agony – Luke 12:20-21 (Rich Fool)</a:t>
            </a:r>
          </a:p>
          <a:p>
            <a:pPr marL="171450" indent="-171450">
              <a:buFont typeface="Arial" panose="020B0604020202020204" pitchFamily="34" charset="0"/>
              <a:buChar char="•"/>
            </a:pPr>
            <a:r>
              <a:rPr lang="en-US" dirty="0" smtClean="0"/>
              <a:t>Thy Will</a:t>
            </a:r>
          </a:p>
          <a:p>
            <a:pPr marL="628650" lvl="1" indent="-171450">
              <a:buFont typeface="Arial" panose="020B0604020202020204" pitchFamily="34" charset="0"/>
              <a:buChar char="•"/>
            </a:pPr>
            <a:r>
              <a:rPr lang="en-US" dirty="0" smtClean="0"/>
              <a:t>Temporal Suffering – Matt. 6:20; Luke 16:20-22</a:t>
            </a:r>
          </a:p>
          <a:p>
            <a:pPr marL="628650" lvl="1" indent="-171450">
              <a:buFont typeface="Arial" panose="020B0604020202020204" pitchFamily="34" charset="0"/>
              <a:buChar char="•"/>
            </a:pPr>
            <a:r>
              <a:rPr lang="en-US" dirty="0" smtClean="0"/>
              <a:t>Eternal Salvation – Luke 16:25 (Lazarus and Rich Man)</a:t>
            </a:r>
          </a:p>
          <a:p>
            <a:endParaRPr lang="en-US" dirty="0"/>
          </a:p>
        </p:txBody>
      </p:sp>
      <p:sp>
        <p:nvSpPr>
          <p:cNvPr id="4" name="Slide Number Placeholder 3"/>
          <p:cNvSpPr>
            <a:spLocks noGrp="1"/>
          </p:cNvSpPr>
          <p:nvPr>
            <p:ph type="sldNum" sz="quarter" idx="10"/>
          </p:nvPr>
        </p:nvSpPr>
        <p:spPr/>
        <p:txBody>
          <a:bodyPr/>
          <a:lstStyle/>
          <a:p>
            <a:fld id="{F0D2B0F2-85CF-4627-BD2B-29DBAA9E5F9F}" type="slidenum">
              <a:rPr lang="en-US" smtClean="0"/>
              <a:t>14</a:t>
            </a:fld>
            <a:endParaRPr lang="en-US"/>
          </a:p>
        </p:txBody>
      </p:sp>
    </p:spTree>
    <p:extLst>
      <p:ext uri="{BB962C8B-B14F-4D97-AF65-F5344CB8AC3E}">
        <p14:creationId xmlns:p14="http://schemas.microsoft.com/office/powerpoint/2010/main" val="22488820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2B0F2-85CF-4627-BD2B-29DBAA9E5F9F}" type="slidenum">
              <a:rPr lang="en-US" smtClean="0"/>
              <a:t>15</a:t>
            </a:fld>
            <a:endParaRPr lang="en-US"/>
          </a:p>
        </p:txBody>
      </p:sp>
    </p:spTree>
    <p:extLst>
      <p:ext uri="{BB962C8B-B14F-4D97-AF65-F5344CB8AC3E}">
        <p14:creationId xmlns:p14="http://schemas.microsoft.com/office/powerpoint/2010/main" val="17792036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2B0F2-85CF-4627-BD2B-29DBAA9E5F9F}" type="slidenum">
              <a:rPr lang="en-US" smtClean="0"/>
              <a:t>16</a:t>
            </a:fld>
            <a:endParaRPr lang="en-US"/>
          </a:p>
        </p:txBody>
      </p:sp>
    </p:spTree>
    <p:extLst>
      <p:ext uri="{BB962C8B-B14F-4D97-AF65-F5344CB8AC3E}">
        <p14:creationId xmlns:p14="http://schemas.microsoft.com/office/powerpoint/2010/main" val="1612555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I. Man has free will.</a:t>
            </a:r>
          </a:p>
          <a:p>
            <a:pPr marL="171450" indent="-171450">
              <a:buFont typeface="Arial" panose="020B0604020202020204" pitchFamily="34" charset="0"/>
              <a:buChar char="•"/>
            </a:pPr>
            <a:r>
              <a:rPr lang="en-US" dirty="0" smtClean="0"/>
              <a:t>1 Cor. 10:13</a:t>
            </a:r>
          </a:p>
          <a:p>
            <a:pPr marL="171450" indent="-171450">
              <a:buFont typeface="Arial" panose="020B0604020202020204" pitchFamily="34" charset="0"/>
              <a:buChar char="•"/>
            </a:pPr>
            <a:r>
              <a:rPr lang="en-US" dirty="0" smtClean="0"/>
              <a:t>Phil. 2:12-13</a:t>
            </a:r>
          </a:p>
          <a:p>
            <a:pPr marL="171450" indent="-171450">
              <a:buFont typeface="Arial" panose="020B0604020202020204" pitchFamily="34" charset="0"/>
              <a:buChar char="•"/>
            </a:pPr>
            <a:r>
              <a:rPr lang="en-US" dirty="0" smtClean="0"/>
              <a:t>2 Peter 3:9; Matt. 7:13-14</a:t>
            </a:r>
          </a:p>
          <a:p>
            <a:pPr marL="171450" indent="-171450">
              <a:buFont typeface="Arial" panose="020B0604020202020204" pitchFamily="34" charset="0"/>
              <a:buChar char="•"/>
            </a:pPr>
            <a:r>
              <a:rPr lang="en-US" dirty="0" smtClean="0"/>
              <a:t>(Choose only between two things, life/death) Deut. 30:19-20; Joshua 24:14-15</a:t>
            </a:r>
          </a:p>
          <a:p>
            <a:pPr marL="171450" indent="-171450">
              <a:buFont typeface="Arial" panose="020B0604020202020204" pitchFamily="34" charset="0"/>
              <a:buChar char="•"/>
            </a:pPr>
            <a:r>
              <a:rPr lang="en-US" dirty="0" smtClean="0"/>
              <a:t>Wouldn’t tell us not to if we couldn’t. Or tell us to do if we couldn’t not do.</a:t>
            </a:r>
          </a:p>
          <a:p>
            <a:pPr marL="628650" lvl="1" indent="-171450">
              <a:buFont typeface="Arial" panose="020B0604020202020204" pitchFamily="34" charset="0"/>
              <a:buChar char="•"/>
            </a:pPr>
            <a:r>
              <a:rPr lang="en-US" dirty="0" smtClean="0"/>
              <a:t>10 Commandments (Exodus 20) “You Shall Not”</a:t>
            </a:r>
          </a:p>
          <a:p>
            <a:endParaRPr lang="en-US" dirty="0"/>
          </a:p>
        </p:txBody>
      </p:sp>
      <p:sp>
        <p:nvSpPr>
          <p:cNvPr id="4" name="Slide Number Placeholder 3"/>
          <p:cNvSpPr>
            <a:spLocks noGrp="1"/>
          </p:cNvSpPr>
          <p:nvPr>
            <p:ph type="sldNum" sz="quarter" idx="10"/>
          </p:nvPr>
        </p:nvSpPr>
        <p:spPr/>
        <p:txBody>
          <a:bodyPr/>
          <a:lstStyle/>
          <a:p>
            <a:fld id="{F0D2B0F2-85CF-4627-BD2B-29DBAA9E5F9F}" type="slidenum">
              <a:rPr lang="en-US" smtClean="0"/>
              <a:t>2</a:t>
            </a:fld>
            <a:endParaRPr lang="en-US"/>
          </a:p>
        </p:txBody>
      </p:sp>
    </p:spTree>
    <p:extLst>
      <p:ext uri="{BB962C8B-B14F-4D97-AF65-F5344CB8AC3E}">
        <p14:creationId xmlns:p14="http://schemas.microsoft.com/office/powerpoint/2010/main" val="3934838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2B0F2-85CF-4627-BD2B-29DBAA9E5F9F}" type="slidenum">
              <a:rPr lang="en-US" smtClean="0"/>
              <a:t>3</a:t>
            </a:fld>
            <a:endParaRPr lang="en-US"/>
          </a:p>
        </p:txBody>
      </p:sp>
    </p:spTree>
    <p:extLst>
      <p:ext uri="{BB962C8B-B14F-4D97-AF65-F5344CB8AC3E}">
        <p14:creationId xmlns:p14="http://schemas.microsoft.com/office/powerpoint/2010/main" val="4204590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2B0F2-85CF-4627-BD2B-29DBAA9E5F9F}" type="slidenum">
              <a:rPr lang="en-US" smtClean="0"/>
              <a:t>4</a:t>
            </a:fld>
            <a:endParaRPr lang="en-US"/>
          </a:p>
        </p:txBody>
      </p:sp>
    </p:spTree>
    <p:extLst>
      <p:ext uri="{BB962C8B-B14F-4D97-AF65-F5344CB8AC3E}">
        <p14:creationId xmlns:p14="http://schemas.microsoft.com/office/powerpoint/2010/main" val="3559472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2B0F2-85CF-4627-BD2B-29DBAA9E5F9F}" type="slidenum">
              <a:rPr lang="en-US" smtClean="0"/>
              <a:t>5</a:t>
            </a:fld>
            <a:endParaRPr lang="en-US"/>
          </a:p>
        </p:txBody>
      </p:sp>
    </p:spTree>
    <p:extLst>
      <p:ext uri="{BB962C8B-B14F-4D97-AF65-F5344CB8AC3E}">
        <p14:creationId xmlns:p14="http://schemas.microsoft.com/office/powerpoint/2010/main" val="361412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II. There is an obvious distinction between two choices (Always two; no other choice).</a:t>
            </a:r>
          </a:p>
          <a:p>
            <a:r>
              <a:rPr lang="en-US" dirty="0" smtClean="0"/>
              <a:t>A. Light or Darkness.</a:t>
            </a:r>
          </a:p>
          <a:p>
            <a:r>
              <a:rPr lang="en-US" dirty="0" smtClean="0"/>
              <a:t>John 8:12</a:t>
            </a:r>
          </a:p>
          <a:p>
            <a:r>
              <a:rPr lang="en-US" dirty="0" smtClean="0"/>
              <a:t>John 3:19</a:t>
            </a:r>
          </a:p>
          <a:p>
            <a:r>
              <a:rPr lang="en-US" dirty="0" smtClean="0"/>
              <a:t>B. Spirit or Flesh.</a:t>
            </a:r>
          </a:p>
          <a:p>
            <a:r>
              <a:rPr lang="en-US" dirty="0" smtClean="0"/>
              <a:t>John 6:63</a:t>
            </a:r>
          </a:p>
          <a:p>
            <a:r>
              <a:rPr lang="en-US" dirty="0" smtClean="0"/>
              <a:t>Rom. 8:1-11</a:t>
            </a:r>
          </a:p>
          <a:p>
            <a:r>
              <a:rPr lang="en-US" dirty="0" smtClean="0"/>
              <a:t>C. Rock (Thy will) or Sand (My will)</a:t>
            </a:r>
          </a:p>
          <a:p>
            <a:r>
              <a:rPr lang="en-US" dirty="0" smtClean="0"/>
              <a:t>Matt. 7:24-27</a:t>
            </a:r>
          </a:p>
          <a:p>
            <a:endParaRPr lang="en-US" dirty="0"/>
          </a:p>
        </p:txBody>
      </p:sp>
      <p:sp>
        <p:nvSpPr>
          <p:cNvPr id="4" name="Slide Number Placeholder 3"/>
          <p:cNvSpPr>
            <a:spLocks noGrp="1"/>
          </p:cNvSpPr>
          <p:nvPr>
            <p:ph type="sldNum" sz="quarter" idx="10"/>
          </p:nvPr>
        </p:nvSpPr>
        <p:spPr/>
        <p:txBody>
          <a:bodyPr/>
          <a:lstStyle/>
          <a:p>
            <a:fld id="{F0D2B0F2-85CF-4627-BD2B-29DBAA9E5F9F}" type="slidenum">
              <a:rPr lang="en-US" smtClean="0"/>
              <a:t>6</a:t>
            </a:fld>
            <a:endParaRPr lang="en-US"/>
          </a:p>
        </p:txBody>
      </p:sp>
    </p:spTree>
    <p:extLst>
      <p:ext uri="{BB962C8B-B14F-4D97-AF65-F5344CB8AC3E}">
        <p14:creationId xmlns:p14="http://schemas.microsoft.com/office/powerpoint/2010/main" val="64070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2B0F2-85CF-4627-BD2B-29DBAA9E5F9F}" type="slidenum">
              <a:rPr lang="en-US" smtClean="0"/>
              <a:t>7</a:t>
            </a:fld>
            <a:endParaRPr lang="en-US"/>
          </a:p>
        </p:txBody>
      </p:sp>
    </p:spTree>
    <p:extLst>
      <p:ext uri="{BB962C8B-B14F-4D97-AF65-F5344CB8AC3E}">
        <p14:creationId xmlns:p14="http://schemas.microsoft.com/office/powerpoint/2010/main" val="1439183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2B0F2-85CF-4627-BD2B-29DBAA9E5F9F}" type="slidenum">
              <a:rPr lang="en-US" smtClean="0"/>
              <a:t>8</a:t>
            </a:fld>
            <a:endParaRPr lang="en-US"/>
          </a:p>
        </p:txBody>
      </p:sp>
    </p:spTree>
    <p:extLst>
      <p:ext uri="{BB962C8B-B14F-4D97-AF65-F5344CB8AC3E}">
        <p14:creationId xmlns:p14="http://schemas.microsoft.com/office/powerpoint/2010/main" val="890601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II. There is an obvious distinction between two choices (Always two; no other choice).</a:t>
            </a:r>
          </a:p>
          <a:p>
            <a:r>
              <a:rPr lang="en-US" dirty="0" smtClean="0"/>
              <a:t>A. Light or Darkness.</a:t>
            </a:r>
          </a:p>
          <a:p>
            <a:r>
              <a:rPr lang="en-US" dirty="0" smtClean="0"/>
              <a:t>John 8:12</a:t>
            </a:r>
          </a:p>
          <a:p>
            <a:r>
              <a:rPr lang="en-US" dirty="0" smtClean="0"/>
              <a:t>John 3:19</a:t>
            </a:r>
          </a:p>
          <a:p>
            <a:r>
              <a:rPr lang="en-US" dirty="0" smtClean="0"/>
              <a:t>B. Spirit or Flesh.</a:t>
            </a:r>
          </a:p>
          <a:p>
            <a:r>
              <a:rPr lang="en-US" dirty="0" smtClean="0"/>
              <a:t>John 6:63</a:t>
            </a:r>
          </a:p>
          <a:p>
            <a:r>
              <a:rPr lang="en-US" dirty="0" smtClean="0"/>
              <a:t>Rom. 8:1-11</a:t>
            </a:r>
          </a:p>
          <a:p>
            <a:r>
              <a:rPr lang="en-US" dirty="0" smtClean="0"/>
              <a:t>C. Rock (Thy will) or Sand (My will)</a:t>
            </a:r>
          </a:p>
          <a:p>
            <a:r>
              <a:rPr lang="en-US" dirty="0" smtClean="0"/>
              <a:t>Matt. 7:24-27</a:t>
            </a:r>
          </a:p>
          <a:p>
            <a:endParaRPr lang="en-US" dirty="0"/>
          </a:p>
        </p:txBody>
      </p:sp>
      <p:sp>
        <p:nvSpPr>
          <p:cNvPr id="4" name="Slide Number Placeholder 3"/>
          <p:cNvSpPr>
            <a:spLocks noGrp="1"/>
          </p:cNvSpPr>
          <p:nvPr>
            <p:ph type="sldNum" sz="quarter" idx="10"/>
          </p:nvPr>
        </p:nvSpPr>
        <p:spPr/>
        <p:txBody>
          <a:bodyPr/>
          <a:lstStyle/>
          <a:p>
            <a:fld id="{F0D2B0F2-85CF-4627-BD2B-29DBAA9E5F9F}" type="slidenum">
              <a:rPr lang="en-US" smtClean="0"/>
              <a:t>9</a:t>
            </a:fld>
            <a:endParaRPr lang="en-US"/>
          </a:p>
        </p:txBody>
      </p:sp>
    </p:spTree>
    <p:extLst>
      <p:ext uri="{BB962C8B-B14F-4D97-AF65-F5344CB8AC3E}">
        <p14:creationId xmlns:p14="http://schemas.microsoft.com/office/powerpoint/2010/main" val="64070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96452" y="1122363"/>
            <a:ext cx="6751097"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196452" y="3602038"/>
            <a:ext cx="6751097"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12/22/2013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12/22/2013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12/22/2013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627459" y="735241"/>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993467" y="2972093"/>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12/22/2013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12/22/2013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47" y="4195899"/>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819015" y="2298987"/>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47" y="4772161"/>
            <a:ext cx="247421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332026" y="4195899"/>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426747" y="2298987"/>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11" y="4772160"/>
            <a:ext cx="2475252"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980067" y="4195899"/>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6114603" y="2298987"/>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9973" y="4772162"/>
            <a:ext cx="2470694"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12/22/2013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12/22/2013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12/22/2013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6354" y="2088320"/>
            <a:ext cx="36593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01502" y="2088320"/>
            <a:ext cx="364916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12/22/2013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12/22/2013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12/22/2013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12/22/2013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447330"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68603" y="758881"/>
            <a:ext cx="2441517"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5" y="2971800"/>
            <a:ext cx="4451213"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12/22/2013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12/22/2013</a:t>
            </a:fld>
            <a:endParaRPr lang="en-US" dirty="0"/>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0463" y="766118"/>
            <a:ext cx="3768354" cy="1052103"/>
          </a:xfrm>
        </p:spPr>
        <p:txBody>
          <a:bodyPr>
            <a:noAutofit/>
          </a:bodyPr>
          <a:lstStyle/>
          <a:p>
            <a:r>
              <a:rPr lang="en-US" sz="6000" dirty="0" smtClean="0"/>
              <a:t>My Will</a:t>
            </a:r>
            <a:endParaRPr lang="en-US" sz="6000" dirty="0"/>
          </a:p>
        </p:txBody>
      </p:sp>
      <p:sp>
        <p:nvSpPr>
          <p:cNvPr id="3" name="Subtitle 2"/>
          <p:cNvSpPr>
            <a:spLocks noGrp="1"/>
          </p:cNvSpPr>
          <p:nvPr>
            <p:ph type="subTitle" idx="1"/>
          </p:nvPr>
        </p:nvSpPr>
        <p:spPr>
          <a:xfrm>
            <a:off x="481913" y="3929450"/>
            <a:ext cx="8140165" cy="2754686"/>
          </a:xfrm>
        </p:spPr>
        <p:txBody>
          <a:bodyPr>
            <a:noAutofit/>
          </a:bodyPr>
          <a:lstStyle/>
          <a:p>
            <a:r>
              <a:rPr lang="en-US" sz="2800" i="1" dirty="0" smtClean="0"/>
              <a:t>“There </a:t>
            </a:r>
            <a:r>
              <a:rPr lang="en-US" sz="2800" i="1" dirty="0"/>
              <a:t>are two kinds of people: </a:t>
            </a:r>
            <a:r>
              <a:rPr lang="en-US" sz="2800" i="1" dirty="0" smtClean="0"/>
              <a:t> those </a:t>
            </a:r>
            <a:r>
              <a:rPr lang="en-US" sz="2800" i="1" dirty="0"/>
              <a:t>who say to God, </a:t>
            </a:r>
            <a:r>
              <a:rPr lang="en-US" sz="2800" i="1" dirty="0" smtClean="0"/>
              <a:t>‘Thy </a:t>
            </a:r>
            <a:r>
              <a:rPr lang="en-US" sz="2800" i="1" dirty="0"/>
              <a:t>will be done</a:t>
            </a:r>
            <a:r>
              <a:rPr lang="en-US" sz="2800" i="1" dirty="0" smtClean="0"/>
              <a:t>,’ </a:t>
            </a:r>
            <a:r>
              <a:rPr lang="en-US" sz="2800" i="1" dirty="0"/>
              <a:t>and those to whom God says, </a:t>
            </a:r>
            <a:r>
              <a:rPr lang="en-US" sz="2800" i="1" dirty="0" smtClean="0"/>
              <a:t>‘All </a:t>
            </a:r>
            <a:r>
              <a:rPr lang="en-US" sz="2800" i="1" dirty="0"/>
              <a:t>right, then, have it your way</a:t>
            </a:r>
            <a:r>
              <a:rPr lang="en-US" sz="2800" i="1" dirty="0" smtClean="0"/>
              <a:t>.’”</a:t>
            </a:r>
          </a:p>
          <a:p>
            <a:pPr algn="r"/>
            <a:r>
              <a:rPr lang="en-US" sz="2800" i="1" dirty="0" smtClean="0"/>
              <a:t> – </a:t>
            </a:r>
            <a:r>
              <a:rPr lang="en-US" sz="2800" dirty="0" smtClean="0"/>
              <a:t>C.S </a:t>
            </a:r>
            <a:r>
              <a:rPr lang="en-US" sz="2800" dirty="0"/>
              <a:t>Lewis</a:t>
            </a:r>
          </a:p>
        </p:txBody>
      </p:sp>
      <p:sp>
        <p:nvSpPr>
          <p:cNvPr id="4" name="Title 1"/>
          <p:cNvSpPr txBox="1">
            <a:spLocks/>
          </p:cNvSpPr>
          <p:nvPr/>
        </p:nvSpPr>
        <p:spPr>
          <a:xfrm>
            <a:off x="4378817" y="2556157"/>
            <a:ext cx="4243262" cy="103458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8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n-US" sz="6000" dirty="0" smtClean="0"/>
              <a:t>Thy Will</a:t>
            </a:r>
            <a:endParaRPr lang="en-US" sz="6000" dirty="0"/>
          </a:p>
        </p:txBody>
      </p:sp>
      <p:sp>
        <p:nvSpPr>
          <p:cNvPr id="5" name="Title 1"/>
          <p:cNvSpPr txBox="1">
            <a:spLocks/>
          </p:cNvSpPr>
          <p:nvPr/>
        </p:nvSpPr>
        <p:spPr>
          <a:xfrm>
            <a:off x="4065921" y="1780934"/>
            <a:ext cx="812653" cy="685311"/>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48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n-US" b="0" i="1" dirty="0" smtClean="0"/>
              <a:t>VS</a:t>
            </a:r>
            <a:endParaRPr lang="en-US" b="0" i="1" dirty="0"/>
          </a:p>
        </p:txBody>
      </p:sp>
    </p:spTree>
    <p:extLst>
      <p:ext uri="{BB962C8B-B14F-4D97-AF65-F5344CB8AC3E}">
        <p14:creationId xmlns:p14="http://schemas.microsoft.com/office/powerpoint/2010/main" val="381497109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2"/>
            <a:ext cx="7765321" cy="972064"/>
          </a:xfrm>
        </p:spPr>
        <p:txBody>
          <a:bodyPr>
            <a:normAutofit/>
          </a:bodyPr>
          <a:lstStyle/>
          <a:p>
            <a:r>
              <a:rPr lang="en-US" sz="4000" dirty="0"/>
              <a:t>John </a:t>
            </a:r>
            <a:r>
              <a:rPr lang="en-US" sz="4000" dirty="0" smtClean="0"/>
              <a:t>6:63</a:t>
            </a:r>
            <a:endParaRPr lang="en-US" sz="4000" dirty="0"/>
          </a:p>
        </p:txBody>
      </p:sp>
      <p:sp>
        <p:nvSpPr>
          <p:cNvPr id="3" name="Content Placeholder 2"/>
          <p:cNvSpPr>
            <a:spLocks noGrp="1"/>
          </p:cNvSpPr>
          <p:nvPr>
            <p:ph idx="1"/>
          </p:nvPr>
        </p:nvSpPr>
        <p:spPr>
          <a:xfrm>
            <a:off x="685346" y="1668162"/>
            <a:ext cx="7765322" cy="4123038"/>
          </a:xfrm>
        </p:spPr>
        <p:txBody>
          <a:bodyPr/>
          <a:lstStyle/>
          <a:p>
            <a:pPr marL="0" indent="284163">
              <a:buNone/>
            </a:pPr>
            <a:r>
              <a:rPr lang="en-US" sz="2800" dirty="0" smtClean="0"/>
              <a:t>It </a:t>
            </a:r>
            <a:r>
              <a:rPr lang="en-US" sz="2800" dirty="0"/>
              <a:t>is the Spirit who gives life; the flesh profits nothing. The words that I speak to you are spirit, and they are life.</a:t>
            </a:r>
          </a:p>
          <a:p>
            <a:endParaRPr lang="en-US" dirty="0"/>
          </a:p>
        </p:txBody>
      </p:sp>
    </p:spTree>
    <p:extLst>
      <p:ext uri="{BB962C8B-B14F-4D97-AF65-F5344CB8AC3E}">
        <p14:creationId xmlns:p14="http://schemas.microsoft.com/office/powerpoint/2010/main" val="644113820"/>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984421"/>
          </a:xfrm>
        </p:spPr>
        <p:txBody>
          <a:bodyPr>
            <a:normAutofit/>
          </a:bodyPr>
          <a:lstStyle/>
          <a:p>
            <a:r>
              <a:rPr lang="en-US" sz="4400" dirty="0" smtClean="0"/>
              <a:t>Two Choices</a:t>
            </a:r>
            <a:endParaRPr lang="en-US" sz="4400" dirty="0"/>
          </a:p>
        </p:txBody>
      </p:sp>
      <p:sp>
        <p:nvSpPr>
          <p:cNvPr id="3" name="Content Placeholder 2"/>
          <p:cNvSpPr>
            <a:spLocks noGrp="1"/>
          </p:cNvSpPr>
          <p:nvPr>
            <p:ph idx="1"/>
          </p:nvPr>
        </p:nvSpPr>
        <p:spPr>
          <a:xfrm>
            <a:off x="685346" y="1643449"/>
            <a:ext cx="7765322" cy="5027807"/>
          </a:xfrm>
        </p:spPr>
        <p:txBody>
          <a:bodyPr>
            <a:normAutofit/>
          </a:bodyPr>
          <a:lstStyle/>
          <a:p>
            <a:pPr marL="401638" indent="-401638"/>
            <a:r>
              <a:rPr lang="en-US" sz="3600" dirty="0" smtClean="0"/>
              <a:t>Light </a:t>
            </a:r>
            <a:r>
              <a:rPr lang="en-US" sz="3600" dirty="0"/>
              <a:t>or </a:t>
            </a:r>
            <a:r>
              <a:rPr lang="en-US" sz="3600" dirty="0" smtClean="0"/>
              <a:t>Darkness</a:t>
            </a:r>
            <a:endParaRPr lang="en-US" sz="3600" dirty="0"/>
          </a:p>
          <a:p>
            <a:pPr marL="976313" lvl="1" indent="0">
              <a:buNone/>
            </a:pPr>
            <a:r>
              <a:rPr lang="en-US" sz="3200" dirty="0" smtClean="0"/>
              <a:t>John 8:12; John </a:t>
            </a:r>
            <a:r>
              <a:rPr lang="en-US" sz="3200" dirty="0"/>
              <a:t>3:19</a:t>
            </a:r>
          </a:p>
          <a:p>
            <a:pPr marL="401638" indent="-401638"/>
            <a:r>
              <a:rPr lang="en-US" sz="3600" dirty="0" smtClean="0"/>
              <a:t>Spirit </a:t>
            </a:r>
            <a:r>
              <a:rPr lang="en-US" sz="3600" dirty="0"/>
              <a:t>or </a:t>
            </a:r>
            <a:r>
              <a:rPr lang="en-US" sz="3600" dirty="0" smtClean="0"/>
              <a:t>Flesh</a:t>
            </a:r>
            <a:endParaRPr lang="en-US" sz="3600" dirty="0"/>
          </a:p>
          <a:p>
            <a:pPr marL="914400" lvl="1" indent="0">
              <a:buNone/>
            </a:pPr>
            <a:r>
              <a:rPr lang="en-US" sz="3200" dirty="0" smtClean="0"/>
              <a:t>John 6:63</a:t>
            </a:r>
            <a:endParaRPr lang="en-US" sz="3200" dirty="0"/>
          </a:p>
          <a:p>
            <a:pPr marL="401638" indent="-401638"/>
            <a:r>
              <a:rPr lang="en-US" sz="3600" dirty="0" smtClean="0"/>
              <a:t>Rock or Sand</a:t>
            </a:r>
            <a:endParaRPr lang="en-US" sz="3600" dirty="0"/>
          </a:p>
          <a:p>
            <a:pPr marL="914400" lvl="1" indent="0">
              <a:buNone/>
            </a:pPr>
            <a:r>
              <a:rPr lang="en-US" sz="3200" dirty="0" smtClean="0"/>
              <a:t>Matthew 7:24-27</a:t>
            </a:r>
            <a:endParaRPr lang="en-US" sz="3200" dirty="0"/>
          </a:p>
        </p:txBody>
      </p:sp>
    </p:spTree>
    <p:extLst>
      <p:ext uri="{BB962C8B-B14F-4D97-AF65-F5344CB8AC3E}">
        <p14:creationId xmlns:p14="http://schemas.microsoft.com/office/powerpoint/2010/main" val="327089729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2"/>
            <a:ext cx="7765321" cy="749641"/>
          </a:xfrm>
        </p:spPr>
        <p:txBody>
          <a:bodyPr>
            <a:normAutofit/>
          </a:bodyPr>
          <a:lstStyle/>
          <a:p>
            <a:r>
              <a:rPr lang="en-US" sz="4000" dirty="0" smtClean="0"/>
              <a:t>Matthew 7:24-27</a:t>
            </a:r>
            <a:endParaRPr lang="en-US" sz="4000" dirty="0"/>
          </a:p>
        </p:txBody>
      </p:sp>
      <p:sp>
        <p:nvSpPr>
          <p:cNvPr id="3" name="Content Placeholder 2"/>
          <p:cNvSpPr>
            <a:spLocks noGrp="1"/>
          </p:cNvSpPr>
          <p:nvPr>
            <p:ph idx="1"/>
          </p:nvPr>
        </p:nvSpPr>
        <p:spPr>
          <a:xfrm>
            <a:off x="481914" y="1482811"/>
            <a:ext cx="8229600" cy="5016843"/>
          </a:xfrm>
        </p:spPr>
        <p:txBody>
          <a:bodyPr>
            <a:normAutofit fontScale="92500" lnSpcReduction="10000"/>
          </a:bodyPr>
          <a:lstStyle/>
          <a:p>
            <a:pPr marL="0" indent="234950">
              <a:buNone/>
            </a:pPr>
            <a:r>
              <a:rPr lang="en-US" sz="2800" dirty="0"/>
              <a:t>Therefore whoever hears these sayings of Mine, and does them, I will liken him to a wise man who built his house on the rock: </a:t>
            </a:r>
            <a:r>
              <a:rPr lang="en-US" sz="2800" baseline="30000" dirty="0"/>
              <a:t>25 </a:t>
            </a:r>
            <a:r>
              <a:rPr lang="en-US" sz="2800" dirty="0"/>
              <a:t>and the rain descended, the floods came, and the winds blew and beat on that house; and it did not fall, for it was founded on the rock</a:t>
            </a:r>
            <a:r>
              <a:rPr lang="en-US" sz="2800" dirty="0" smtClean="0"/>
              <a:t>. </a:t>
            </a:r>
            <a:r>
              <a:rPr lang="en-US" sz="2800" baseline="30000" dirty="0" smtClean="0"/>
              <a:t>26</a:t>
            </a:r>
            <a:r>
              <a:rPr lang="en-US" sz="2800" baseline="30000" dirty="0"/>
              <a:t> </a:t>
            </a:r>
            <a:r>
              <a:rPr lang="en-US" sz="2800" dirty="0"/>
              <a:t>“But everyone who hears these sayings of Mine, and does not do them, will be like a foolish man who built his house on the sand: </a:t>
            </a:r>
            <a:r>
              <a:rPr lang="en-US" sz="2800" baseline="30000" dirty="0"/>
              <a:t>27 </a:t>
            </a:r>
            <a:r>
              <a:rPr lang="en-US" sz="2800" dirty="0"/>
              <a:t>and the rain descended, the floods came, and the winds blew and beat on that house; and it fell. And great was its fall.”</a:t>
            </a:r>
          </a:p>
          <a:p>
            <a:endParaRPr lang="en-US" dirty="0"/>
          </a:p>
        </p:txBody>
      </p:sp>
    </p:spTree>
    <p:extLst>
      <p:ext uri="{BB962C8B-B14F-4D97-AF65-F5344CB8AC3E}">
        <p14:creationId xmlns:p14="http://schemas.microsoft.com/office/powerpoint/2010/main" val="2206959596"/>
      </p:ext>
    </p:extLst>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2"/>
            <a:ext cx="7765321" cy="934994"/>
          </a:xfrm>
        </p:spPr>
        <p:txBody>
          <a:bodyPr>
            <a:normAutofit/>
          </a:bodyPr>
          <a:lstStyle/>
          <a:p>
            <a:r>
              <a:rPr lang="en-US" sz="4800" dirty="0" smtClean="0"/>
              <a:t>My Will or Thy Will</a:t>
            </a:r>
            <a:endParaRPr lang="en-US" sz="4800" dirty="0"/>
          </a:p>
        </p:txBody>
      </p:sp>
      <p:sp>
        <p:nvSpPr>
          <p:cNvPr id="4" name="Content Placeholder 3"/>
          <p:cNvSpPr>
            <a:spLocks noGrp="1"/>
          </p:cNvSpPr>
          <p:nvPr>
            <p:ph sz="half" idx="1"/>
          </p:nvPr>
        </p:nvSpPr>
        <p:spPr>
          <a:xfrm>
            <a:off x="333633" y="1767016"/>
            <a:ext cx="4300152" cy="4024185"/>
          </a:xfrm>
        </p:spPr>
        <p:txBody>
          <a:bodyPr/>
          <a:lstStyle/>
          <a:p>
            <a:pPr marL="0" indent="0" algn="ctr">
              <a:buNone/>
            </a:pPr>
            <a:r>
              <a:rPr lang="en-US" sz="3200" b="1" dirty="0" smtClean="0"/>
              <a:t>Garden </a:t>
            </a:r>
            <a:r>
              <a:rPr lang="en-US" sz="3200" b="1" dirty="0"/>
              <a:t>of </a:t>
            </a:r>
            <a:r>
              <a:rPr lang="en-US" sz="3200" b="1" dirty="0" smtClean="0"/>
              <a:t>Eden</a:t>
            </a:r>
          </a:p>
          <a:p>
            <a:pPr marL="0" indent="0" algn="ctr">
              <a:buNone/>
            </a:pPr>
            <a:endParaRPr lang="en-US" sz="1400" b="1" dirty="0" smtClean="0"/>
          </a:p>
          <a:p>
            <a:pPr marL="0" indent="0" algn="ctr">
              <a:buNone/>
            </a:pPr>
            <a:r>
              <a:rPr lang="en-US" sz="2800" i="1" dirty="0" smtClean="0"/>
              <a:t>(Genesis </a:t>
            </a:r>
            <a:r>
              <a:rPr lang="en-US" sz="2800" i="1" dirty="0"/>
              <a:t>2:8-3:24)</a:t>
            </a:r>
          </a:p>
          <a:p>
            <a:pPr marL="0" indent="0">
              <a:buNone/>
            </a:pPr>
            <a:endParaRPr lang="en-US" dirty="0"/>
          </a:p>
        </p:txBody>
      </p:sp>
      <p:sp>
        <p:nvSpPr>
          <p:cNvPr id="5" name="Content Placeholder 4"/>
          <p:cNvSpPr>
            <a:spLocks noGrp="1"/>
          </p:cNvSpPr>
          <p:nvPr>
            <p:ph sz="half" idx="2"/>
          </p:nvPr>
        </p:nvSpPr>
        <p:spPr>
          <a:xfrm>
            <a:off x="4534929" y="1556951"/>
            <a:ext cx="4040659" cy="4234251"/>
          </a:xfrm>
        </p:spPr>
        <p:txBody>
          <a:bodyPr/>
          <a:lstStyle/>
          <a:p>
            <a:pPr marL="0" indent="0" algn="ctr">
              <a:buNone/>
            </a:pPr>
            <a:r>
              <a:rPr lang="en-US" sz="3200" b="1" dirty="0" smtClean="0"/>
              <a:t>Garden of Gethsemane </a:t>
            </a:r>
          </a:p>
          <a:p>
            <a:pPr marL="0" indent="0" algn="ctr">
              <a:buNone/>
            </a:pPr>
            <a:r>
              <a:rPr lang="en-US" sz="2800" i="1" dirty="0" smtClean="0"/>
              <a:t>(Mark 14:32-39)</a:t>
            </a:r>
          </a:p>
          <a:p>
            <a:pPr marL="0" indent="0" algn="ctr">
              <a:buNone/>
            </a:pPr>
            <a:endParaRPr lang="en-US" sz="2800" i="1"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823" t="6174" r="5639" b="5050"/>
          <a:stretch/>
        </p:blipFill>
        <p:spPr>
          <a:xfrm>
            <a:off x="1213298" y="3637415"/>
            <a:ext cx="2536104" cy="2590391"/>
          </a:xfrm>
          <a:prstGeom prst="rect">
            <a:avLst/>
          </a:prstGeom>
          <a:ln w="76200">
            <a:solidFill>
              <a:schemeClr val="tx1"/>
            </a:solidFill>
          </a:ln>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13913" t="3016" r="17482" b="3822"/>
          <a:stretch/>
        </p:blipFill>
        <p:spPr>
          <a:xfrm>
            <a:off x="5321435" y="3637415"/>
            <a:ext cx="2531519" cy="2590391"/>
          </a:xfrm>
          <a:prstGeom prst="rect">
            <a:avLst/>
          </a:prstGeom>
          <a:ln w="76200">
            <a:solidFill>
              <a:schemeClr val="tx1"/>
            </a:solidFill>
          </a:ln>
        </p:spPr>
      </p:pic>
    </p:spTree>
    <p:extLst>
      <p:ext uri="{BB962C8B-B14F-4D97-AF65-F5344CB8AC3E}">
        <p14:creationId xmlns:p14="http://schemas.microsoft.com/office/powerpoint/2010/main" val="118176384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 calcmode="lin" valueType="num">
                                      <p:cBhvr additive="base">
                                        <p:cTn id="2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021491"/>
          </a:xfrm>
        </p:spPr>
        <p:txBody>
          <a:bodyPr>
            <a:normAutofit/>
          </a:bodyPr>
          <a:lstStyle/>
          <a:p>
            <a:r>
              <a:rPr lang="en-US" sz="4800" dirty="0" smtClean="0"/>
              <a:t>Conclusion</a:t>
            </a:r>
            <a:endParaRPr lang="en-US" sz="4800" dirty="0"/>
          </a:p>
        </p:txBody>
      </p:sp>
      <p:sp>
        <p:nvSpPr>
          <p:cNvPr id="3" name="Content Placeholder 2"/>
          <p:cNvSpPr>
            <a:spLocks noGrp="1"/>
          </p:cNvSpPr>
          <p:nvPr>
            <p:ph idx="1"/>
          </p:nvPr>
        </p:nvSpPr>
        <p:spPr>
          <a:xfrm>
            <a:off x="685346" y="1825605"/>
            <a:ext cx="7765322" cy="4761936"/>
          </a:xfrm>
        </p:spPr>
        <p:txBody>
          <a:bodyPr>
            <a:normAutofit/>
          </a:bodyPr>
          <a:lstStyle/>
          <a:p>
            <a:pPr marL="0" indent="0" algn="ctr">
              <a:buNone/>
            </a:pPr>
            <a:r>
              <a:rPr lang="en-US" sz="3500" dirty="0" smtClean="0"/>
              <a:t>The choice </a:t>
            </a:r>
            <a:r>
              <a:rPr lang="en-US" sz="3500" dirty="0"/>
              <a:t>of </a:t>
            </a:r>
            <a:r>
              <a:rPr lang="en-US" sz="3500" dirty="0" smtClean="0"/>
              <a:t>“My” </a:t>
            </a:r>
            <a:r>
              <a:rPr lang="en-US" sz="3500" dirty="0"/>
              <a:t>will </a:t>
            </a:r>
            <a:r>
              <a:rPr lang="en-US" sz="3500" dirty="0" smtClean="0"/>
              <a:t>VS “Thy” will is significant with regard to the consequence of the choice made!</a:t>
            </a:r>
          </a:p>
          <a:p>
            <a:pPr marL="0" indent="0" algn="ctr">
              <a:buNone/>
            </a:pPr>
            <a:endParaRPr lang="en-US" dirty="0"/>
          </a:p>
          <a:p>
            <a:pPr marL="1600200" indent="-401638"/>
            <a:r>
              <a:rPr lang="en-US" sz="3200" dirty="0" smtClean="0"/>
              <a:t>My Will (Matthew 6:19)</a:t>
            </a:r>
          </a:p>
          <a:p>
            <a:pPr marL="1600200" indent="-401638"/>
            <a:r>
              <a:rPr lang="en-US" sz="3200" dirty="0" smtClean="0"/>
              <a:t>Thy Will (Matthew 6:20)</a:t>
            </a:r>
            <a:endParaRPr lang="en-US" sz="3200" dirty="0"/>
          </a:p>
        </p:txBody>
      </p:sp>
    </p:spTree>
    <p:extLst>
      <p:ext uri="{BB962C8B-B14F-4D97-AF65-F5344CB8AC3E}">
        <p14:creationId xmlns:p14="http://schemas.microsoft.com/office/powerpoint/2010/main" val="2480752341"/>
      </p:ext>
    </p:extLst>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2"/>
            <a:ext cx="7765321" cy="910280"/>
          </a:xfrm>
        </p:spPr>
        <p:txBody>
          <a:bodyPr>
            <a:normAutofit/>
          </a:bodyPr>
          <a:lstStyle/>
          <a:p>
            <a:r>
              <a:rPr lang="en-US" sz="4000" dirty="0"/>
              <a:t>Matthew </a:t>
            </a:r>
            <a:r>
              <a:rPr lang="en-US" sz="4000" dirty="0" smtClean="0"/>
              <a:t>6:19</a:t>
            </a:r>
            <a:endParaRPr lang="en-US" sz="4000" dirty="0"/>
          </a:p>
        </p:txBody>
      </p:sp>
      <p:sp>
        <p:nvSpPr>
          <p:cNvPr id="3" name="Content Placeholder 2"/>
          <p:cNvSpPr>
            <a:spLocks noGrp="1"/>
          </p:cNvSpPr>
          <p:nvPr>
            <p:ph idx="1"/>
          </p:nvPr>
        </p:nvSpPr>
        <p:spPr>
          <a:xfrm>
            <a:off x="685346" y="1655805"/>
            <a:ext cx="7765322" cy="3262184"/>
          </a:xfrm>
        </p:spPr>
        <p:txBody>
          <a:bodyPr>
            <a:normAutofit lnSpcReduction="10000"/>
          </a:bodyPr>
          <a:lstStyle/>
          <a:p>
            <a:pPr marL="0" indent="284163">
              <a:buNone/>
            </a:pPr>
            <a:r>
              <a:rPr lang="en-US" sz="2800" dirty="0" smtClean="0"/>
              <a:t>Do </a:t>
            </a:r>
            <a:r>
              <a:rPr lang="en-US" sz="2800" dirty="0"/>
              <a:t>not lay up for yourselves treasures on earth, where moth and rust destroy and where thieves break in and </a:t>
            </a:r>
            <a:r>
              <a:rPr lang="en-US" sz="2800" dirty="0" smtClean="0"/>
              <a:t>steal.</a:t>
            </a:r>
          </a:p>
          <a:p>
            <a:pPr marL="0" indent="284163">
              <a:buNone/>
            </a:pPr>
            <a:endParaRPr lang="en-US" sz="2800" dirty="0"/>
          </a:p>
          <a:p>
            <a:pPr marL="0" indent="284163">
              <a:buNone/>
            </a:pPr>
            <a:r>
              <a:rPr lang="en-US" sz="2800" dirty="0" smtClean="0">
                <a:solidFill>
                  <a:srgbClr val="FFFF00"/>
                </a:solidFill>
              </a:rPr>
              <a:t>Treasure only on earth.  Temporal, eventually destroyed at judgment (cf. 2 Peter 3:10)</a:t>
            </a:r>
          </a:p>
          <a:p>
            <a:endParaRPr lang="en-US" dirty="0"/>
          </a:p>
        </p:txBody>
      </p:sp>
    </p:spTree>
    <p:extLst>
      <p:ext uri="{BB962C8B-B14F-4D97-AF65-F5344CB8AC3E}">
        <p14:creationId xmlns:p14="http://schemas.microsoft.com/office/powerpoint/2010/main" val="3001384302"/>
      </p:ext>
    </p:extLst>
  </p:cSld>
  <p:clrMapOvr>
    <a:masterClrMapping/>
  </p:clrMapOvr>
  <p:transition spd="slow">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922637"/>
          </a:xfrm>
        </p:spPr>
        <p:txBody>
          <a:bodyPr>
            <a:normAutofit/>
          </a:bodyPr>
          <a:lstStyle/>
          <a:p>
            <a:r>
              <a:rPr lang="en-US" sz="4000" dirty="0"/>
              <a:t>Matthew 6:20</a:t>
            </a:r>
          </a:p>
        </p:txBody>
      </p:sp>
      <p:sp>
        <p:nvSpPr>
          <p:cNvPr id="3" name="Content Placeholder 2"/>
          <p:cNvSpPr>
            <a:spLocks noGrp="1"/>
          </p:cNvSpPr>
          <p:nvPr>
            <p:ph idx="1"/>
          </p:nvPr>
        </p:nvSpPr>
        <p:spPr>
          <a:xfrm>
            <a:off x="685346" y="1692876"/>
            <a:ext cx="7765322" cy="4098324"/>
          </a:xfrm>
        </p:spPr>
        <p:txBody>
          <a:bodyPr/>
          <a:lstStyle/>
          <a:p>
            <a:pPr marL="0" indent="284163">
              <a:buNone/>
            </a:pPr>
            <a:r>
              <a:rPr lang="en-US" sz="2800" dirty="0" smtClean="0"/>
              <a:t>But </a:t>
            </a:r>
            <a:r>
              <a:rPr lang="en-US" sz="2800" dirty="0"/>
              <a:t>lay up for yourselves treasures in heaven, where neither moth nor rust destroys and where thieves do not break in and steal</a:t>
            </a:r>
            <a:r>
              <a:rPr lang="en-US" sz="2800" dirty="0" smtClean="0"/>
              <a:t>.</a:t>
            </a:r>
          </a:p>
          <a:p>
            <a:pPr marL="0" indent="284163">
              <a:buNone/>
            </a:pPr>
            <a:endParaRPr lang="en-US" sz="2800" dirty="0"/>
          </a:p>
          <a:p>
            <a:pPr marL="0" indent="284163">
              <a:buNone/>
            </a:pPr>
            <a:r>
              <a:rPr lang="en-US" sz="2800" dirty="0">
                <a:solidFill>
                  <a:srgbClr val="FFFF00"/>
                </a:solidFill>
              </a:rPr>
              <a:t>Treasure </a:t>
            </a:r>
            <a:r>
              <a:rPr lang="en-US" sz="2800" dirty="0" smtClean="0">
                <a:solidFill>
                  <a:srgbClr val="FFFF00"/>
                </a:solidFill>
              </a:rPr>
              <a:t>in heaven.  Eternal, and joy beyond measure.</a:t>
            </a:r>
            <a:endParaRPr lang="en-US" dirty="0"/>
          </a:p>
        </p:txBody>
      </p:sp>
    </p:spTree>
    <p:extLst>
      <p:ext uri="{BB962C8B-B14F-4D97-AF65-F5344CB8AC3E}">
        <p14:creationId xmlns:p14="http://schemas.microsoft.com/office/powerpoint/2010/main" val="339789954"/>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effectLst>
                  <a:outerShdw blurRad="38100" dist="38100" dir="2700000" algn="tl">
                    <a:srgbClr val="000000">
                      <a:alpha val="43137"/>
                    </a:srgbClr>
                  </a:outerShdw>
                </a:effectLst>
              </a:rPr>
              <a:t>Man Has Free Will</a:t>
            </a:r>
            <a:endParaRPr lang="en-US" sz="48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705232" y="2244345"/>
            <a:ext cx="5980671" cy="2352368"/>
          </a:xfrm>
        </p:spPr>
        <p:txBody>
          <a:bodyPr/>
          <a:lstStyle/>
          <a:p>
            <a:pPr marL="388938" indent="-388938"/>
            <a:r>
              <a:rPr lang="en-US" sz="3200" dirty="0" smtClean="0"/>
              <a:t>1 Corinthians </a:t>
            </a:r>
            <a:r>
              <a:rPr lang="en-US" sz="3200" dirty="0"/>
              <a:t>10:13</a:t>
            </a:r>
          </a:p>
          <a:p>
            <a:pPr marL="388938" indent="-388938"/>
            <a:r>
              <a:rPr lang="en-US" sz="3200" dirty="0" smtClean="0"/>
              <a:t>Philippians 2:12-13</a:t>
            </a:r>
            <a:endParaRPr lang="en-US" sz="3200" dirty="0"/>
          </a:p>
          <a:p>
            <a:pPr marL="388938" indent="-388938"/>
            <a:r>
              <a:rPr lang="en-US" sz="3200" dirty="0" smtClean="0"/>
              <a:t>2 </a:t>
            </a:r>
            <a:r>
              <a:rPr lang="en-US" sz="3200" dirty="0"/>
              <a:t>Peter </a:t>
            </a:r>
            <a:r>
              <a:rPr lang="en-US" sz="3200" dirty="0" smtClean="0"/>
              <a:t>3:9</a:t>
            </a:r>
            <a:endParaRPr lang="en-US" sz="3200" dirty="0"/>
          </a:p>
        </p:txBody>
      </p:sp>
    </p:spTree>
    <p:extLst>
      <p:ext uri="{BB962C8B-B14F-4D97-AF65-F5344CB8AC3E}">
        <p14:creationId xmlns:p14="http://schemas.microsoft.com/office/powerpoint/2010/main" val="1009733992"/>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984421"/>
          </a:xfrm>
        </p:spPr>
        <p:txBody>
          <a:bodyPr>
            <a:normAutofit/>
          </a:bodyPr>
          <a:lstStyle/>
          <a:p>
            <a:r>
              <a:rPr lang="en-US" sz="4000" dirty="0"/>
              <a:t>1 Corinthians </a:t>
            </a:r>
            <a:r>
              <a:rPr lang="en-US" sz="4000" dirty="0" smtClean="0"/>
              <a:t>10:13</a:t>
            </a:r>
            <a:endParaRPr lang="en-US" sz="4000" dirty="0"/>
          </a:p>
        </p:txBody>
      </p:sp>
      <p:sp>
        <p:nvSpPr>
          <p:cNvPr id="3" name="Content Placeholder 2"/>
          <p:cNvSpPr>
            <a:spLocks noGrp="1"/>
          </p:cNvSpPr>
          <p:nvPr>
            <p:ph idx="1"/>
          </p:nvPr>
        </p:nvSpPr>
        <p:spPr>
          <a:xfrm>
            <a:off x="685346" y="1668161"/>
            <a:ext cx="7765322" cy="4621427"/>
          </a:xfrm>
        </p:spPr>
        <p:txBody>
          <a:bodyPr/>
          <a:lstStyle/>
          <a:p>
            <a:pPr marL="0" indent="395288">
              <a:buNone/>
            </a:pPr>
            <a:r>
              <a:rPr lang="en-US" sz="2800" dirty="0" smtClean="0"/>
              <a:t>No </a:t>
            </a:r>
            <a:r>
              <a:rPr lang="en-US" sz="2800" dirty="0"/>
              <a:t>temptation has overtaken you except such as is common to man; but God is faithful, who will not allow you to be tempted beyond what you are able, but with the temptation will also make the way of escape, that you may be able to bear it</a:t>
            </a:r>
            <a:r>
              <a:rPr lang="en-US" sz="2800" dirty="0" smtClean="0"/>
              <a:t>.</a:t>
            </a:r>
          </a:p>
          <a:p>
            <a:pPr marL="0" indent="0" algn="ctr">
              <a:buNone/>
            </a:pPr>
            <a:r>
              <a:rPr lang="en-US" sz="2800" dirty="0" smtClean="0">
                <a:solidFill>
                  <a:srgbClr val="FFFF00"/>
                </a:solidFill>
              </a:rPr>
              <a:t>(The concept of temptation indicates choice.  We choose to resist, or to indulge.)</a:t>
            </a:r>
            <a:endParaRPr lang="en-US" sz="2800" dirty="0">
              <a:solidFill>
                <a:srgbClr val="FFFF00"/>
              </a:solidFill>
            </a:endParaRPr>
          </a:p>
          <a:p>
            <a:endParaRPr lang="en-US" dirty="0"/>
          </a:p>
        </p:txBody>
      </p:sp>
    </p:spTree>
    <p:extLst>
      <p:ext uri="{BB962C8B-B14F-4D97-AF65-F5344CB8AC3E}">
        <p14:creationId xmlns:p14="http://schemas.microsoft.com/office/powerpoint/2010/main" val="1088051778"/>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860853"/>
          </a:xfrm>
        </p:spPr>
        <p:txBody>
          <a:bodyPr>
            <a:noAutofit/>
          </a:bodyPr>
          <a:lstStyle/>
          <a:p>
            <a:r>
              <a:rPr lang="en-US" sz="4000" dirty="0"/>
              <a:t>Philippians </a:t>
            </a:r>
            <a:r>
              <a:rPr lang="en-US" sz="4000" dirty="0" smtClean="0"/>
              <a:t>2:12-13</a:t>
            </a:r>
            <a:endParaRPr lang="en-US" sz="4000" dirty="0"/>
          </a:p>
        </p:txBody>
      </p:sp>
      <p:sp>
        <p:nvSpPr>
          <p:cNvPr id="3" name="Content Placeholder 2"/>
          <p:cNvSpPr>
            <a:spLocks noGrp="1"/>
          </p:cNvSpPr>
          <p:nvPr>
            <p:ph idx="1"/>
          </p:nvPr>
        </p:nvSpPr>
        <p:spPr>
          <a:xfrm>
            <a:off x="685346" y="1767016"/>
            <a:ext cx="7765322" cy="3410465"/>
          </a:xfrm>
        </p:spPr>
        <p:txBody>
          <a:bodyPr/>
          <a:lstStyle/>
          <a:p>
            <a:pPr marL="0" indent="284163">
              <a:buNone/>
            </a:pPr>
            <a:r>
              <a:rPr lang="en-US" sz="2800" dirty="0" smtClean="0"/>
              <a:t>Therefore</a:t>
            </a:r>
            <a:r>
              <a:rPr lang="en-US" sz="2800" dirty="0"/>
              <a:t>, my beloved, as you have always obeyed, not as in my presence only, but now much more in my absence, </a:t>
            </a:r>
            <a:r>
              <a:rPr lang="en-US" sz="2800" dirty="0">
                <a:solidFill>
                  <a:srgbClr val="FFFF00"/>
                </a:solidFill>
              </a:rPr>
              <a:t>work out your own salvation with fear and </a:t>
            </a:r>
            <a:r>
              <a:rPr lang="en-US" sz="2800" dirty="0" smtClean="0">
                <a:solidFill>
                  <a:srgbClr val="FFFF00"/>
                </a:solidFill>
              </a:rPr>
              <a:t>trembling</a:t>
            </a:r>
            <a:r>
              <a:rPr lang="en-US" sz="2800" dirty="0" smtClean="0"/>
              <a:t>; </a:t>
            </a:r>
            <a:r>
              <a:rPr lang="en-US" sz="2800" baseline="30000" dirty="0" smtClean="0"/>
              <a:t>13 </a:t>
            </a:r>
            <a:r>
              <a:rPr lang="en-US" sz="2800" dirty="0" smtClean="0"/>
              <a:t>for </a:t>
            </a:r>
            <a:r>
              <a:rPr lang="en-US" sz="2800" dirty="0"/>
              <a:t>it is God who works in you both to will and to do for His good pleasure.</a:t>
            </a:r>
          </a:p>
          <a:p>
            <a:endParaRPr lang="en-US" dirty="0"/>
          </a:p>
        </p:txBody>
      </p:sp>
    </p:spTree>
    <p:extLst>
      <p:ext uri="{BB962C8B-B14F-4D97-AF65-F5344CB8AC3E}">
        <p14:creationId xmlns:p14="http://schemas.microsoft.com/office/powerpoint/2010/main" val="1936391820"/>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885567"/>
          </a:xfrm>
        </p:spPr>
        <p:txBody>
          <a:bodyPr>
            <a:noAutofit/>
          </a:bodyPr>
          <a:lstStyle/>
          <a:p>
            <a:r>
              <a:rPr lang="sv-SE" sz="4000" dirty="0"/>
              <a:t>2 Peter </a:t>
            </a:r>
            <a:r>
              <a:rPr lang="sv-SE" sz="4000" dirty="0" smtClean="0"/>
              <a:t>3:9</a:t>
            </a:r>
            <a:endParaRPr lang="en-US" sz="4000" dirty="0"/>
          </a:p>
        </p:txBody>
      </p:sp>
      <p:sp>
        <p:nvSpPr>
          <p:cNvPr id="3" name="Content Placeholder 2"/>
          <p:cNvSpPr>
            <a:spLocks noGrp="1"/>
          </p:cNvSpPr>
          <p:nvPr>
            <p:ph idx="1"/>
          </p:nvPr>
        </p:nvSpPr>
        <p:spPr>
          <a:xfrm>
            <a:off x="685346" y="1742303"/>
            <a:ext cx="7765322" cy="4584356"/>
          </a:xfrm>
        </p:spPr>
        <p:txBody>
          <a:bodyPr/>
          <a:lstStyle/>
          <a:p>
            <a:pPr marL="0" indent="284163">
              <a:buNone/>
            </a:pPr>
            <a:r>
              <a:rPr lang="en-US" sz="2800" dirty="0" smtClean="0"/>
              <a:t>The </a:t>
            </a:r>
            <a:r>
              <a:rPr lang="en-US" sz="2800" dirty="0"/>
              <a:t>Lord is not slack concerning His promise, as some count slackness, but is longsuffering toward us, not willing that any should perish but that all should come to repentance</a:t>
            </a:r>
            <a:r>
              <a:rPr lang="en-US" sz="2800" dirty="0" smtClean="0"/>
              <a:t>.</a:t>
            </a:r>
          </a:p>
          <a:p>
            <a:pPr marL="0" indent="284163">
              <a:buNone/>
            </a:pPr>
            <a:endParaRPr lang="en-US" sz="2800" dirty="0" smtClean="0"/>
          </a:p>
          <a:p>
            <a:pPr marL="0" indent="0" algn="ctr">
              <a:buNone/>
            </a:pPr>
            <a:r>
              <a:rPr lang="en-US" sz="2800" dirty="0" smtClean="0">
                <a:solidFill>
                  <a:srgbClr val="FFFF00"/>
                </a:solidFill>
              </a:rPr>
              <a:t>(Christ wants no one to perish, and yet some will.  Why?  Some </a:t>
            </a:r>
            <a:r>
              <a:rPr lang="en-US" sz="2800" u="sng" dirty="0" smtClean="0">
                <a:solidFill>
                  <a:srgbClr val="FFFF00"/>
                </a:solidFill>
              </a:rPr>
              <a:t>choose</a:t>
            </a:r>
            <a:r>
              <a:rPr lang="en-US" sz="2800" dirty="0" smtClean="0">
                <a:solidFill>
                  <a:srgbClr val="FFFF00"/>
                </a:solidFill>
              </a:rPr>
              <a:t> to not repent!)</a:t>
            </a:r>
            <a:endParaRPr lang="en-US" sz="2800" dirty="0">
              <a:solidFill>
                <a:srgbClr val="FFFF00"/>
              </a:solidFill>
            </a:endParaRPr>
          </a:p>
          <a:p>
            <a:endParaRPr lang="en-US" dirty="0"/>
          </a:p>
        </p:txBody>
      </p:sp>
    </p:spTree>
    <p:extLst>
      <p:ext uri="{BB962C8B-B14F-4D97-AF65-F5344CB8AC3E}">
        <p14:creationId xmlns:p14="http://schemas.microsoft.com/office/powerpoint/2010/main" val="4227037741"/>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984421"/>
          </a:xfrm>
        </p:spPr>
        <p:txBody>
          <a:bodyPr>
            <a:normAutofit/>
          </a:bodyPr>
          <a:lstStyle/>
          <a:p>
            <a:r>
              <a:rPr lang="en-US" sz="4400" dirty="0" smtClean="0"/>
              <a:t>Two Choices</a:t>
            </a:r>
            <a:endParaRPr lang="en-US" sz="4400" dirty="0"/>
          </a:p>
        </p:txBody>
      </p:sp>
      <p:sp>
        <p:nvSpPr>
          <p:cNvPr id="3" name="Content Placeholder 2"/>
          <p:cNvSpPr>
            <a:spLocks noGrp="1"/>
          </p:cNvSpPr>
          <p:nvPr>
            <p:ph idx="1"/>
          </p:nvPr>
        </p:nvSpPr>
        <p:spPr>
          <a:xfrm>
            <a:off x="685346" y="1643449"/>
            <a:ext cx="7765322" cy="5027807"/>
          </a:xfrm>
        </p:spPr>
        <p:txBody>
          <a:bodyPr>
            <a:normAutofit/>
          </a:bodyPr>
          <a:lstStyle/>
          <a:p>
            <a:pPr marL="401638" indent="-401638"/>
            <a:r>
              <a:rPr lang="en-US" sz="3600" dirty="0" smtClean="0"/>
              <a:t>Light </a:t>
            </a:r>
            <a:r>
              <a:rPr lang="en-US" sz="3600" dirty="0"/>
              <a:t>or </a:t>
            </a:r>
            <a:r>
              <a:rPr lang="en-US" sz="3600" dirty="0" smtClean="0"/>
              <a:t>Darkness</a:t>
            </a:r>
            <a:endParaRPr lang="en-US" sz="3600" dirty="0"/>
          </a:p>
          <a:p>
            <a:pPr marL="976313" lvl="1" indent="0">
              <a:buNone/>
            </a:pPr>
            <a:r>
              <a:rPr lang="en-US" sz="3200" dirty="0" smtClean="0"/>
              <a:t>John 8:12; John 3:19</a:t>
            </a:r>
            <a:endParaRPr lang="en-US" sz="3200" dirty="0"/>
          </a:p>
        </p:txBody>
      </p:sp>
    </p:spTree>
    <p:extLst>
      <p:ext uri="{BB962C8B-B14F-4D97-AF65-F5344CB8AC3E}">
        <p14:creationId xmlns:p14="http://schemas.microsoft.com/office/powerpoint/2010/main" val="656390728"/>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2"/>
            <a:ext cx="7765321" cy="1046204"/>
          </a:xfrm>
        </p:spPr>
        <p:txBody>
          <a:bodyPr>
            <a:normAutofit/>
          </a:bodyPr>
          <a:lstStyle/>
          <a:p>
            <a:r>
              <a:rPr lang="en-US" sz="4000" dirty="0"/>
              <a:t>John </a:t>
            </a:r>
            <a:r>
              <a:rPr lang="en-US" sz="4000" dirty="0" smtClean="0"/>
              <a:t>8:12</a:t>
            </a:r>
            <a:endParaRPr lang="en-US" sz="4000" dirty="0"/>
          </a:p>
        </p:txBody>
      </p:sp>
      <p:sp>
        <p:nvSpPr>
          <p:cNvPr id="3" name="Content Placeholder 2"/>
          <p:cNvSpPr>
            <a:spLocks noGrp="1"/>
          </p:cNvSpPr>
          <p:nvPr>
            <p:ph idx="1"/>
          </p:nvPr>
        </p:nvSpPr>
        <p:spPr>
          <a:xfrm>
            <a:off x="685346" y="1754659"/>
            <a:ext cx="7765322" cy="4036541"/>
          </a:xfrm>
        </p:spPr>
        <p:txBody>
          <a:bodyPr/>
          <a:lstStyle/>
          <a:p>
            <a:pPr marL="0" indent="284163">
              <a:buNone/>
            </a:pPr>
            <a:r>
              <a:rPr lang="en-US" sz="2800" dirty="0" smtClean="0"/>
              <a:t> </a:t>
            </a:r>
            <a:r>
              <a:rPr lang="en-US" sz="2800" dirty="0"/>
              <a:t>Then Jesus spoke to them again, saying, "I am the light of the world. He who follows Me shall not walk in darkness, but have the light of life."</a:t>
            </a:r>
          </a:p>
          <a:p>
            <a:endParaRPr lang="en-US" dirty="0"/>
          </a:p>
        </p:txBody>
      </p:sp>
    </p:spTree>
    <p:extLst>
      <p:ext uri="{BB962C8B-B14F-4D97-AF65-F5344CB8AC3E}">
        <p14:creationId xmlns:p14="http://schemas.microsoft.com/office/powerpoint/2010/main" val="1050293966"/>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2"/>
            <a:ext cx="7765321" cy="1070918"/>
          </a:xfrm>
        </p:spPr>
        <p:txBody>
          <a:bodyPr>
            <a:normAutofit/>
          </a:bodyPr>
          <a:lstStyle/>
          <a:p>
            <a:r>
              <a:rPr lang="en-US" sz="4000" dirty="0"/>
              <a:t>John </a:t>
            </a:r>
            <a:r>
              <a:rPr lang="en-US" sz="4000" dirty="0" smtClean="0"/>
              <a:t>3:19</a:t>
            </a:r>
            <a:endParaRPr lang="en-US" sz="4000" dirty="0"/>
          </a:p>
        </p:txBody>
      </p:sp>
      <p:sp>
        <p:nvSpPr>
          <p:cNvPr id="3" name="Content Placeholder 2"/>
          <p:cNvSpPr>
            <a:spLocks noGrp="1"/>
          </p:cNvSpPr>
          <p:nvPr>
            <p:ph idx="1"/>
          </p:nvPr>
        </p:nvSpPr>
        <p:spPr>
          <a:xfrm>
            <a:off x="685346" y="1729946"/>
            <a:ext cx="7765322" cy="4061254"/>
          </a:xfrm>
        </p:spPr>
        <p:txBody>
          <a:bodyPr/>
          <a:lstStyle/>
          <a:p>
            <a:pPr marL="0" indent="284163">
              <a:buNone/>
            </a:pPr>
            <a:r>
              <a:rPr lang="en-US" sz="2800" dirty="0" smtClean="0"/>
              <a:t>And </a:t>
            </a:r>
            <a:r>
              <a:rPr lang="en-US" sz="2800" dirty="0"/>
              <a:t>this is the condemnation, that the light has come into the world, and men loved darkness rather than light, because their deeds were evil.</a:t>
            </a:r>
          </a:p>
          <a:p>
            <a:endParaRPr lang="en-US" dirty="0"/>
          </a:p>
        </p:txBody>
      </p:sp>
    </p:spTree>
    <p:extLst>
      <p:ext uri="{BB962C8B-B14F-4D97-AF65-F5344CB8AC3E}">
        <p14:creationId xmlns:p14="http://schemas.microsoft.com/office/powerpoint/2010/main" val="1649313065"/>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984421"/>
          </a:xfrm>
        </p:spPr>
        <p:txBody>
          <a:bodyPr>
            <a:normAutofit/>
          </a:bodyPr>
          <a:lstStyle/>
          <a:p>
            <a:r>
              <a:rPr lang="en-US" sz="4400" dirty="0" smtClean="0"/>
              <a:t>Two Choices</a:t>
            </a:r>
            <a:endParaRPr lang="en-US" sz="4400" dirty="0"/>
          </a:p>
        </p:txBody>
      </p:sp>
      <p:sp>
        <p:nvSpPr>
          <p:cNvPr id="3" name="Content Placeholder 2"/>
          <p:cNvSpPr>
            <a:spLocks noGrp="1"/>
          </p:cNvSpPr>
          <p:nvPr>
            <p:ph idx="1"/>
          </p:nvPr>
        </p:nvSpPr>
        <p:spPr>
          <a:xfrm>
            <a:off x="685346" y="1643449"/>
            <a:ext cx="7765322" cy="5027807"/>
          </a:xfrm>
        </p:spPr>
        <p:txBody>
          <a:bodyPr>
            <a:normAutofit/>
          </a:bodyPr>
          <a:lstStyle/>
          <a:p>
            <a:pPr marL="401638" indent="-401638"/>
            <a:r>
              <a:rPr lang="en-US" sz="3600" dirty="0" smtClean="0"/>
              <a:t>Light </a:t>
            </a:r>
            <a:r>
              <a:rPr lang="en-US" sz="3600" dirty="0"/>
              <a:t>or </a:t>
            </a:r>
            <a:r>
              <a:rPr lang="en-US" sz="3600" dirty="0" smtClean="0"/>
              <a:t>Darkness</a:t>
            </a:r>
            <a:endParaRPr lang="en-US" sz="3600" dirty="0"/>
          </a:p>
          <a:p>
            <a:pPr marL="976313" lvl="1" indent="0">
              <a:buNone/>
            </a:pPr>
            <a:r>
              <a:rPr lang="en-US" sz="3200" dirty="0" smtClean="0"/>
              <a:t>John 8:12; John </a:t>
            </a:r>
            <a:r>
              <a:rPr lang="en-US" sz="3200" dirty="0"/>
              <a:t>3:19</a:t>
            </a:r>
          </a:p>
          <a:p>
            <a:pPr marL="401638" indent="-401638"/>
            <a:r>
              <a:rPr lang="en-US" sz="3600" dirty="0" smtClean="0"/>
              <a:t>Spirit </a:t>
            </a:r>
            <a:r>
              <a:rPr lang="en-US" sz="3600" dirty="0"/>
              <a:t>or </a:t>
            </a:r>
            <a:r>
              <a:rPr lang="en-US" sz="3600" dirty="0" smtClean="0"/>
              <a:t>Flesh</a:t>
            </a:r>
            <a:endParaRPr lang="en-US" sz="3600" dirty="0"/>
          </a:p>
          <a:p>
            <a:pPr marL="914400" lvl="1" indent="0">
              <a:buNone/>
            </a:pPr>
            <a:r>
              <a:rPr lang="en-US" sz="3200" dirty="0" smtClean="0"/>
              <a:t>John 6:63</a:t>
            </a:r>
            <a:endParaRPr lang="en-US" sz="3200" dirty="0"/>
          </a:p>
        </p:txBody>
      </p:sp>
    </p:spTree>
    <p:extLst>
      <p:ext uri="{BB962C8B-B14F-4D97-AF65-F5344CB8AC3E}">
        <p14:creationId xmlns:p14="http://schemas.microsoft.com/office/powerpoint/2010/main" val="184416388"/>
      </p:ext>
    </p:extLst>
  </p:cSld>
  <p:clrMapOvr>
    <a:masterClrMapping/>
  </p:clrMapOvr>
  <p:transition spd="slow">
    <p:cove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6D8C60"/>
      </a:dk2>
      <a:lt2>
        <a:srgbClr val="B1D7A1"/>
      </a:lt2>
      <a:accent1>
        <a:srgbClr val="81B992"/>
      </a:accent1>
      <a:accent2>
        <a:srgbClr val="9ABC65"/>
      </a:accent2>
      <a:accent3>
        <a:srgbClr val="BDB564"/>
      </a:accent3>
      <a:accent4>
        <a:srgbClr val="BD8964"/>
      </a:accent4>
      <a:accent5>
        <a:srgbClr val="BD6466"/>
      </a:accent5>
      <a:accent6>
        <a:srgbClr val="64A4BD"/>
      </a:accent6>
      <a:hlink>
        <a:srgbClr val="8CCC71"/>
      </a:hlink>
      <a:folHlink>
        <a:srgbClr val="A4C795"/>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 xmlns:thm15="http://schemas.microsoft.com/office/thememl/2012/main" name="Damask" id="{F9A299A0-33D0-4E0F-9F3F-7163E3744208}" vid="{4539428D-6454-4FE6-B992-2D59F0AC2F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TC104033921[[fn=Damask]]</Template>
  <TotalTime>140</TotalTime>
  <Words>981</Words>
  <Application>Microsoft Office PowerPoint</Application>
  <PresentationFormat>On-screen Show (4:3)</PresentationFormat>
  <Paragraphs>131</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Damask</vt:lpstr>
      <vt:lpstr>My Will</vt:lpstr>
      <vt:lpstr>Man Has Free Will</vt:lpstr>
      <vt:lpstr>1 Corinthians 10:13</vt:lpstr>
      <vt:lpstr>Philippians 2:12-13</vt:lpstr>
      <vt:lpstr>2 Peter 3:9</vt:lpstr>
      <vt:lpstr>Two Choices</vt:lpstr>
      <vt:lpstr>John 8:12</vt:lpstr>
      <vt:lpstr>John 3:19</vt:lpstr>
      <vt:lpstr>Two Choices</vt:lpstr>
      <vt:lpstr>John 6:63</vt:lpstr>
      <vt:lpstr>Two Choices</vt:lpstr>
      <vt:lpstr>Matthew 7:24-27</vt:lpstr>
      <vt:lpstr>My Will or Thy Will</vt:lpstr>
      <vt:lpstr>Conclusion</vt:lpstr>
      <vt:lpstr>Matthew 6:19</vt:lpstr>
      <vt:lpstr>Matthew 6:20</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Will</dc:title>
  <dc:creator>Jeremiah Cox</dc:creator>
  <cp:lastModifiedBy>Stan</cp:lastModifiedBy>
  <cp:revision>19</cp:revision>
  <dcterms:created xsi:type="dcterms:W3CDTF">2013-12-13T23:14:19Z</dcterms:created>
  <dcterms:modified xsi:type="dcterms:W3CDTF">2013-12-22T14:33:25Z</dcterms:modified>
</cp:coreProperties>
</file>