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3" r:id="rId5"/>
    <p:sldId id="258" r:id="rId6"/>
    <p:sldId id="260" r:id="rId7"/>
    <p:sldId id="261" r:id="rId8"/>
    <p:sldId id="264" r:id="rId9"/>
    <p:sldId id="269" r:id="rId10"/>
    <p:sldId id="265" r:id="rId11"/>
    <p:sldId id="266" r:id="rId12"/>
    <p:sldId id="267" r:id="rId13"/>
    <p:sldId id="275" r:id="rId14"/>
    <p:sldId id="262" r:id="rId15"/>
    <p:sldId id="276"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276" autoAdjust="0"/>
  </p:normalViewPr>
  <p:slideViewPr>
    <p:cSldViewPr snapToGrid="0">
      <p:cViewPr varScale="1">
        <p:scale>
          <a:sx n="54" d="100"/>
          <a:sy n="54" d="100"/>
        </p:scale>
        <p:origin x="18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8BA2B-C2F5-435B-9F83-7A5252265760}" type="datetimeFigureOut">
              <a:rPr lang="en-US" smtClean="0"/>
              <a:t>3/31/2014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2D6CE-A033-492B-8278-84BCD093B3F8}" type="slidenum">
              <a:rPr lang="en-US" smtClean="0"/>
              <a:t>‹#›</a:t>
            </a:fld>
            <a:endParaRPr lang="en-US"/>
          </a:p>
        </p:txBody>
      </p:sp>
    </p:spTree>
    <p:extLst>
      <p:ext uri="{BB962C8B-B14F-4D97-AF65-F5344CB8AC3E}">
        <p14:creationId xmlns:p14="http://schemas.microsoft.com/office/powerpoint/2010/main" val="174783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Preached</a:t>
            </a:r>
            <a:r>
              <a:rPr lang="en-US" baseline="0" dirty="0" smtClean="0"/>
              <a:t> at West Side on March 30, 2014</a:t>
            </a:r>
          </a:p>
          <a:p>
            <a:r>
              <a:rPr lang="en-US" baseline="0" dirty="0" smtClean="0"/>
              <a:t>Did not print slides, as the sermon does not lend itself to a handout.</a:t>
            </a:r>
            <a:endParaRPr lang="en-US" dirty="0"/>
          </a:p>
        </p:txBody>
      </p:sp>
      <p:sp>
        <p:nvSpPr>
          <p:cNvPr id="4" name="Slide Number Placeholder 3"/>
          <p:cNvSpPr>
            <a:spLocks noGrp="1"/>
          </p:cNvSpPr>
          <p:nvPr>
            <p:ph type="sldNum" sz="quarter" idx="10"/>
          </p:nvPr>
        </p:nvSpPr>
        <p:spPr/>
        <p:txBody>
          <a:bodyPr/>
          <a:lstStyle/>
          <a:p>
            <a:fld id="{6CE2D6CE-A033-492B-8278-84BCD093B3F8}" type="slidenum">
              <a:rPr lang="en-US" smtClean="0"/>
              <a:t>1</a:t>
            </a:fld>
            <a:endParaRPr lang="en-US"/>
          </a:p>
        </p:txBody>
      </p:sp>
    </p:spTree>
    <p:extLst>
      <p:ext uri="{BB962C8B-B14F-4D97-AF65-F5344CB8AC3E}">
        <p14:creationId xmlns:p14="http://schemas.microsoft.com/office/powerpoint/2010/main" val="30761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chemeClr val="bg1"/>
                </a:solidFill>
                <a:latin typeface="Eras Bold ITC" panose="020B0907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lang="en-US" dirty="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EE7B98E-6B0D-494D-8955-EE29C07C6A6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17271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7B98E-6B0D-494D-8955-EE29C07C6A6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60062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7B98E-6B0D-494D-8955-EE29C07C6A6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61692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7B98E-6B0D-494D-8955-EE29C07C6A6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423311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7B98E-6B0D-494D-8955-EE29C07C6A67}"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376829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E7B98E-6B0D-494D-8955-EE29C07C6A6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268550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E7B98E-6B0D-494D-8955-EE29C07C6A67}"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65246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E7B98E-6B0D-494D-8955-EE29C07C6A67}"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145751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7B98E-6B0D-494D-8955-EE29C07C6A67}"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95367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7B98E-6B0D-494D-8955-EE29C07C6A6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251250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E7B98E-6B0D-494D-8955-EE29C07C6A67}"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24537-A2C2-47C9-850F-9125FE6D284B}" type="slidenum">
              <a:rPr lang="en-US" smtClean="0"/>
              <a:t>‹#›</a:t>
            </a:fld>
            <a:endParaRPr lang="en-US"/>
          </a:p>
        </p:txBody>
      </p:sp>
    </p:spTree>
    <p:extLst>
      <p:ext uri="{BB962C8B-B14F-4D97-AF65-F5344CB8AC3E}">
        <p14:creationId xmlns:p14="http://schemas.microsoft.com/office/powerpoint/2010/main" val="3804537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B98E-6B0D-494D-8955-EE29C07C6A67}" type="datetimeFigureOut">
              <a:rPr lang="en-US" smtClean="0"/>
              <a:t>3/31/2014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24537-A2C2-47C9-850F-9125FE6D284B}" type="slidenum">
              <a:rPr lang="en-US" smtClean="0"/>
              <a:t>‹#›</a:t>
            </a:fld>
            <a:endParaRPr lang="en-US"/>
          </a:p>
        </p:txBody>
      </p:sp>
    </p:spTree>
    <p:extLst>
      <p:ext uri="{BB962C8B-B14F-4D97-AF65-F5344CB8AC3E}">
        <p14:creationId xmlns:p14="http://schemas.microsoft.com/office/powerpoint/2010/main" val="42457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2774"/>
            <a:ext cx="7772400" cy="1123296"/>
          </a:xfrm>
        </p:spPr>
        <p:txBody>
          <a:bodyPr>
            <a:normAutofit/>
          </a:bodyPr>
          <a:lstStyle/>
          <a:p>
            <a:r>
              <a:rPr lang="en-US" sz="7200" dirty="0" smtClean="0">
                <a:solidFill>
                  <a:schemeClr val="tx1"/>
                </a:solidFill>
              </a:rPr>
              <a:t>Pop Quiz</a:t>
            </a:r>
            <a:endParaRPr lang="en-US" sz="7200" dirty="0">
              <a:solidFill>
                <a:schemeClr val="tx1"/>
              </a:solidFill>
            </a:endParaRPr>
          </a:p>
        </p:txBody>
      </p:sp>
      <p:sp>
        <p:nvSpPr>
          <p:cNvPr id="3" name="Subtitle 2"/>
          <p:cNvSpPr>
            <a:spLocks noGrp="1"/>
          </p:cNvSpPr>
          <p:nvPr>
            <p:ph type="subTitle" idx="1"/>
          </p:nvPr>
        </p:nvSpPr>
        <p:spPr>
          <a:xfrm>
            <a:off x="685800" y="1922930"/>
            <a:ext cx="7772400" cy="3926542"/>
          </a:xfrm>
        </p:spPr>
        <p:txBody>
          <a:bodyPr/>
          <a:lstStyle/>
          <a:p>
            <a:pPr indent="349250" algn="just"/>
            <a:r>
              <a:rPr lang="en-US" dirty="0">
                <a:solidFill>
                  <a:schemeClr val="tx1"/>
                </a:solidFill>
              </a:rPr>
              <a:t>Tubal-Cain fires surface to air missiles; most characters wear jeans and hoodies; the patriarch has tea with Anthony Hopkins in a cave; “Watchers” (inarticulate rock transformers with arthritis) defend against antagonists; pregnancy test aboard vessel; anesthetized animals sleep well; leader wants to kill grand-daughters … but the popcorn was good. What have I just returned from?</a:t>
            </a:r>
          </a:p>
          <a:p>
            <a:pPr algn="just"/>
            <a:endParaRPr lang="en-US" sz="800" dirty="0">
              <a:solidFill>
                <a:schemeClr val="tx1"/>
              </a:solidFill>
            </a:endParaRPr>
          </a:p>
          <a:p>
            <a:pPr algn="r"/>
            <a:r>
              <a:rPr lang="en-US" dirty="0" smtClean="0">
                <a:solidFill>
                  <a:schemeClr val="tx1"/>
                </a:solidFill>
              </a:rPr>
              <a:t>Warren Berkley</a:t>
            </a:r>
            <a:endParaRPr lang="en-US" dirty="0">
              <a:solidFill>
                <a:schemeClr val="tx1"/>
              </a:solidFill>
            </a:endParaRPr>
          </a:p>
        </p:txBody>
      </p:sp>
    </p:spTree>
    <p:extLst>
      <p:ext uri="{BB962C8B-B14F-4D97-AF65-F5344CB8AC3E}">
        <p14:creationId xmlns:p14="http://schemas.microsoft.com/office/powerpoint/2010/main" val="2101707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Genesis 6:11-12</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a:solidFill>
                  <a:schemeClr val="bg1"/>
                </a:solidFill>
              </a:rPr>
              <a:t>The earth also was </a:t>
            </a:r>
            <a:r>
              <a:rPr lang="en-US" sz="3200" dirty="0">
                <a:solidFill>
                  <a:srgbClr val="FFFF00"/>
                </a:solidFill>
              </a:rPr>
              <a:t>corrupt</a:t>
            </a:r>
            <a:r>
              <a:rPr lang="en-US" sz="3200" dirty="0">
                <a:solidFill>
                  <a:schemeClr val="bg1"/>
                </a:solidFill>
              </a:rPr>
              <a:t> </a:t>
            </a:r>
            <a:r>
              <a:rPr lang="en-US" sz="3200" dirty="0" smtClean="0">
                <a:solidFill>
                  <a:schemeClr val="bg1"/>
                </a:solidFill>
              </a:rPr>
              <a:t>                             before </a:t>
            </a:r>
            <a:r>
              <a:rPr lang="en-US" sz="3200" dirty="0">
                <a:solidFill>
                  <a:schemeClr val="bg1"/>
                </a:solidFill>
              </a:rPr>
              <a:t>God, and the earth was </a:t>
            </a:r>
            <a:r>
              <a:rPr lang="en-US" sz="3200" dirty="0" smtClean="0">
                <a:solidFill>
                  <a:schemeClr val="bg1"/>
                </a:solidFill>
              </a:rPr>
              <a:t>                          </a:t>
            </a:r>
            <a:r>
              <a:rPr lang="en-US" sz="3200" dirty="0" smtClean="0">
                <a:solidFill>
                  <a:srgbClr val="FFFF00"/>
                </a:solidFill>
              </a:rPr>
              <a:t>filled </a:t>
            </a:r>
            <a:r>
              <a:rPr lang="en-US" sz="3200" dirty="0">
                <a:solidFill>
                  <a:srgbClr val="FFFF00"/>
                </a:solidFill>
              </a:rPr>
              <a:t>with violence</a:t>
            </a:r>
            <a:r>
              <a:rPr lang="en-US" sz="3200" dirty="0">
                <a:solidFill>
                  <a:schemeClr val="bg1"/>
                </a:solidFill>
              </a:rPr>
              <a:t>. </a:t>
            </a:r>
            <a:r>
              <a:rPr lang="en-US" sz="3200" baseline="30000" dirty="0">
                <a:solidFill>
                  <a:schemeClr val="bg1"/>
                </a:solidFill>
              </a:rPr>
              <a:t>12 </a:t>
            </a:r>
            <a:r>
              <a:rPr lang="en-US" sz="3200" dirty="0">
                <a:solidFill>
                  <a:schemeClr val="bg1"/>
                </a:solidFill>
              </a:rPr>
              <a:t>So God looked upon the earth, and indeed it was corrupt; for </a:t>
            </a:r>
            <a:r>
              <a:rPr lang="en-US" sz="3200" dirty="0">
                <a:solidFill>
                  <a:srgbClr val="FFFF00"/>
                </a:solidFill>
              </a:rPr>
              <a:t>all flesh had corrupted their way</a:t>
            </a:r>
            <a:r>
              <a:rPr lang="en-US" sz="3200" dirty="0">
                <a:solidFill>
                  <a:schemeClr val="bg1"/>
                </a:solidFill>
              </a:rPr>
              <a:t> on the earth.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2131524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Genesis 8:20-21</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baseline="30000" dirty="0">
                <a:solidFill>
                  <a:schemeClr val="bg1"/>
                </a:solidFill>
              </a:rPr>
              <a:t> </a:t>
            </a:r>
            <a:r>
              <a:rPr lang="en-US" sz="3200" dirty="0">
                <a:solidFill>
                  <a:schemeClr val="bg1"/>
                </a:solidFill>
              </a:rPr>
              <a:t>Then Noah built an altar to </a:t>
            </a:r>
            <a:r>
              <a:rPr lang="en-US" sz="3200" dirty="0" smtClean="0">
                <a:solidFill>
                  <a:schemeClr val="bg1"/>
                </a:solidFill>
              </a:rPr>
              <a:t>                        the </a:t>
            </a:r>
            <a:r>
              <a:rPr lang="en-US" sz="3200" cap="small" dirty="0">
                <a:solidFill>
                  <a:schemeClr val="bg1"/>
                </a:solidFill>
              </a:rPr>
              <a:t>Lord</a:t>
            </a:r>
            <a:r>
              <a:rPr lang="en-US" sz="3200" dirty="0">
                <a:solidFill>
                  <a:schemeClr val="bg1"/>
                </a:solidFill>
              </a:rPr>
              <a:t>, and took of every clean </a:t>
            </a:r>
            <a:r>
              <a:rPr lang="en-US" sz="3200" dirty="0" smtClean="0">
                <a:solidFill>
                  <a:schemeClr val="bg1"/>
                </a:solidFill>
              </a:rPr>
              <a:t>               animal </a:t>
            </a:r>
            <a:r>
              <a:rPr lang="en-US" sz="3200" dirty="0">
                <a:solidFill>
                  <a:schemeClr val="bg1"/>
                </a:solidFill>
              </a:rPr>
              <a:t>and of every clean bird, and offered burnt offerings on the altar. </a:t>
            </a:r>
            <a:r>
              <a:rPr lang="en-US" sz="3200" baseline="30000" dirty="0">
                <a:solidFill>
                  <a:schemeClr val="bg1"/>
                </a:solidFill>
              </a:rPr>
              <a:t>21 </a:t>
            </a:r>
            <a:r>
              <a:rPr lang="en-US" sz="3200" dirty="0">
                <a:solidFill>
                  <a:schemeClr val="bg1"/>
                </a:solidFill>
              </a:rPr>
              <a:t>And the </a:t>
            </a:r>
            <a:r>
              <a:rPr lang="en-US" sz="3200" cap="small" dirty="0">
                <a:solidFill>
                  <a:schemeClr val="bg1"/>
                </a:solidFill>
              </a:rPr>
              <a:t>Lord</a:t>
            </a:r>
            <a:r>
              <a:rPr lang="en-US" sz="3200" dirty="0">
                <a:solidFill>
                  <a:schemeClr val="bg1"/>
                </a:solidFill>
              </a:rPr>
              <a:t> smelled a soothing aroma. Then the </a:t>
            </a:r>
            <a:r>
              <a:rPr lang="en-US" sz="3200" cap="small" dirty="0">
                <a:solidFill>
                  <a:schemeClr val="bg1"/>
                </a:solidFill>
              </a:rPr>
              <a:t>Lord</a:t>
            </a:r>
            <a:r>
              <a:rPr lang="en-US" sz="3200" dirty="0">
                <a:solidFill>
                  <a:schemeClr val="bg1"/>
                </a:solidFill>
              </a:rPr>
              <a:t> said in His heart, “I will never again curse the ground for man’s sake, </a:t>
            </a:r>
            <a:r>
              <a:rPr lang="en-US" sz="3200" dirty="0">
                <a:solidFill>
                  <a:srgbClr val="FFFF00"/>
                </a:solidFill>
              </a:rPr>
              <a:t>although the imagination of man’s heart </a:t>
            </a:r>
            <a:r>
              <a:rPr lang="en-US" sz="3200" i="1" dirty="0">
                <a:solidFill>
                  <a:srgbClr val="FFFF00"/>
                </a:solidFill>
              </a:rPr>
              <a:t>is</a:t>
            </a:r>
            <a:r>
              <a:rPr lang="en-US" sz="3200" dirty="0">
                <a:solidFill>
                  <a:srgbClr val="FFFF00"/>
                </a:solidFill>
              </a:rPr>
              <a:t> evil from his youth</a:t>
            </a:r>
            <a:r>
              <a:rPr lang="en-US" sz="3200" dirty="0">
                <a:solidFill>
                  <a:schemeClr val="bg1"/>
                </a:solidFill>
              </a:rPr>
              <a:t>; nor will I again destroy every living thing as I have done.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901216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2 Peter 2:5</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smtClean="0">
                <a:solidFill>
                  <a:schemeClr val="bg1"/>
                </a:solidFill>
              </a:rPr>
              <a:t>[God] …did </a:t>
            </a:r>
            <a:r>
              <a:rPr lang="en-US" sz="3200" dirty="0">
                <a:solidFill>
                  <a:schemeClr val="bg1"/>
                </a:solidFill>
              </a:rPr>
              <a:t>not spare the </a:t>
            </a:r>
            <a:r>
              <a:rPr lang="en-US" sz="3200" dirty="0" smtClean="0">
                <a:solidFill>
                  <a:schemeClr val="bg1"/>
                </a:solidFill>
              </a:rPr>
              <a:t>                             ancient </a:t>
            </a:r>
            <a:r>
              <a:rPr lang="en-US" sz="3200" dirty="0">
                <a:solidFill>
                  <a:schemeClr val="bg1"/>
                </a:solidFill>
              </a:rPr>
              <a:t>world, but saved Noah, </a:t>
            </a:r>
            <a:r>
              <a:rPr lang="en-US" sz="3200" dirty="0" smtClean="0">
                <a:solidFill>
                  <a:schemeClr val="bg1"/>
                </a:solidFill>
              </a:rPr>
              <a:t>                         </a:t>
            </a:r>
            <a:r>
              <a:rPr lang="en-US" sz="3200" i="1" dirty="0" smtClean="0">
                <a:solidFill>
                  <a:schemeClr val="bg1"/>
                </a:solidFill>
              </a:rPr>
              <a:t>one </a:t>
            </a:r>
            <a:r>
              <a:rPr lang="en-US" sz="3200" i="1" dirty="0">
                <a:solidFill>
                  <a:schemeClr val="bg1"/>
                </a:solidFill>
              </a:rPr>
              <a:t>of</a:t>
            </a:r>
            <a:r>
              <a:rPr lang="en-US" sz="3200" dirty="0">
                <a:solidFill>
                  <a:schemeClr val="bg1"/>
                </a:solidFill>
              </a:rPr>
              <a:t> eight </a:t>
            </a:r>
            <a:r>
              <a:rPr lang="en-US" sz="3200" i="1" dirty="0">
                <a:solidFill>
                  <a:schemeClr val="bg1"/>
                </a:solidFill>
              </a:rPr>
              <a:t>people</a:t>
            </a:r>
            <a:r>
              <a:rPr lang="en-US" sz="3200" dirty="0">
                <a:solidFill>
                  <a:schemeClr val="bg1"/>
                </a:solidFill>
              </a:rPr>
              <a:t>, a preacher of righteousness, bringing in the flood on the world of </a:t>
            </a:r>
            <a:r>
              <a:rPr lang="en-US" sz="3200" dirty="0">
                <a:solidFill>
                  <a:srgbClr val="FFFF00"/>
                </a:solidFill>
              </a:rPr>
              <a:t>the </a:t>
            </a:r>
            <a:r>
              <a:rPr lang="en-US" sz="3200" dirty="0" smtClean="0">
                <a:solidFill>
                  <a:srgbClr val="FFFF00"/>
                </a:solidFill>
              </a:rPr>
              <a:t>ungodly.</a:t>
            </a:r>
            <a:endParaRPr lang="en-US" sz="3200"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3613532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6364" y="188260"/>
            <a:ext cx="8409709" cy="726140"/>
          </a:xfrm>
        </p:spPr>
        <p:txBody>
          <a:bodyPr>
            <a:noAutofit/>
          </a:bodyPr>
          <a:lstStyle/>
          <a:p>
            <a:r>
              <a:rPr lang="en-US" sz="3400" dirty="0" smtClean="0"/>
              <a:t>Other Examples of “Artistic </a:t>
            </a:r>
            <a:r>
              <a:rPr lang="en-US" sz="3400" dirty="0" err="1" smtClean="0"/>
              <a:t>Liscense</a:t>
            </a:r>
            <a:r>
              <a:rPr lang="en-US" sz="3400" dirty="0" smtClean="0"/>
              <a:t>”</a:t>
            </a:r>
            <a:endParaRPr lang="en-US" sz="3400" dirty="0"/>
          </a:p>
        </p:txBody>
      </p:sp>
      <p:sp>
        <p:nvSpPr>
          <p:cNvPr id="5" name="Subtitle 4"/>
          <p:cNvSpPr>
            <a:spLocks noGrp="1"/>
          </p:cNvSpPr>
          <p:nvPr>
            <p:ph type="subTitle" idx="1"/>
          </p:nvPr>
        </p:nvSpPr>
        <p:spPr>
          <a:xfrm>
            <a:off x="484093" y="1108364"/>
            <a:ext cx="8108577" cy="5444835"/>
          </a:xfrm>
        </p:spPr>
        <p:txBody>
          <a:bodyPr>
            <a:normAutofit/>
          </a:bodyPr>
          <a:lstStyle/>
          <a:p>
            <a:pPr marL="457200" indent="-457200" algn="just">
              <a:buFont typeface="Arial" panose="020B0604020202020204" pitchFamily="34" charset="0"/>
              <a:buChar char="•"/>
            </a:pPr>
            <a:r>
              <a:rPr lang="en-US" sz="3200" dirty="0" smtClean="0"/>
              <a:t>Theistic evolution is presented at the beginning of the film.</a:t>
            </a:r>
          </a:p>
          <a:p>
            <a:pPr marL="457200" indent="-457200" algn="just">
              <a:buFont typeface="Arial" panose="020B0604020202020204" pitchFamily="34" charset="0"/>
              <a:buChar char="•"/>
            </a:pPr>
            <a:r>
              <a:rPr lang="en-US" sz="3200" dirty="0" smtClean="0"/>
              <a:t>Methuselah was a “witch doctor” who saw visions and drank hallucinogenic tea.</a:t>
            </a:r>
          </a:p>
          <a:p>
            <a:pPr marL="457200" indent="-457200" algn="just">
              <a:buFont typeface="Arial" panose="020B0604020202020204" pitchFamily="34" charset="0"/>
              <a:buChar char="•"/>
            </a:pPr>
            <a:r>
              <a:rPr lang="en-US" sz="3200" dirty="0" smtClean="0"/>
              <a:t>Only Shem had a wife on the ark.</a:t>
            </a:r>
          </a:p>
          <a:p>
            <a:pPr marL="457200" indent="-457200" algn="just">
              <a:buFont typeface="Arial" panose="020B0604020202020204" pitchFamily="34" charset="0"/>
              <a:buChar char="•"/>
            </a:pPr>
            <a:r>
              <a:rPr lang="en-US" sz="3200" dirty="0" smtClean="0"/>
              <a:t>Fallen angels, cursed by God and turned into large (transformer like) rock creatures keep men from getting on the ark.</a:t>
            </a:r>
          </a:p>
          <a:p>
            <a:pPr marL="457200" indent="-457200" algn="just">
              <a:buFont typeface="Arial" panose="020B0604020202020204" pitchFamily="34" charset="0"/>
              <a:buChar char="•"/>
            </a:pPr>
            <a:r>
              <a:rPr lang="en-US" sz="3200" dirty="0" smtClean="0"/>
              <a:t>Noah threatens to kill all on the ark (including his unborn granddaughters), thus wiping out all of mankind.</a:t>
            </a:r>
            <a:endParaRPr lang="en-US" dirty="0" smtClean="0"/>
          </a:p>
        </p:txBody>
      </p:sp>
    </p:spTree>
    <p:extLst>
      <p:ext uri="{BB962C8B-B14F-4D97-AF65-F5344CB8AC3E}">
        <p14:creationId xmlns:p14="http://schemas.microsoft.com/office/powerpoint/2010/main" val="7548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5">
                                            <p:txEl>
                                              <p:pRg st="0" end="0"/>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50" fill="hold"/>
                                        <p:tgtEl>
                                          <p:spTgt spid="5">
                                            <p:txEl>
                                              <p:pRg st="1" end="1"/>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50" fill="hold"/>
                                        <p:tgtEl>
                                          <p:spTgt spid="5">
                                            <p:txEl>
                                              <p:pRg st="2" end="2"/>
                                            </p:txEl>
                                          </p:spTgt>
                                        </p:tgtEl>
                                        <p:attrNameLst>
                                          <p:attrName>style.color</p:attrName>
                                        </p:attrNameLst>
                                      </p:cBhvr>
                                      <p:to>
                                        <a:srgbClr val="FFFF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50" fill="hold"/>
                                        <p:tgtEl>
                                          <p:spTgt spid="5">
                                            <p:txEl>
                                              <p:pRg st="3" end="3"/>
                                            </p:txEl>
                                          </p:spTgt>
                                        </p:tgtEl>
                                        <p:attrNameLst>
                                          <p:attrName>style.color</p:attrName>
                                        </p:attrNameLst>
                                      </p:cBhvr>
                                      <p:to>
                                        <a:srgbClr val="FFFF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50" fill="hold"/>
                                        <p:tgtEl>
                                          <p:spTgt spid="5">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152401"/>
            <a:ext cx="8148918" cy="803564"/>
          </a:xfrm>
        </p:spPr>
        <p:txBody>
          <a:bodyPr/>
          <a:lstStyle/>
          <a:p>
            <a:r>
              <a:rPr lang="en-US" dirty="0" smtClean="0">
                <a:solidFill>
                  <a:schemeClr val="bg1"/>
                </a:solidFill>
                <a:latin typeface="Eras Bold ITC" panose="020B0907030504020204" pitchFamily="34" charset="0"/>
              </a:rPr>
              <a:t>A good summary of the film</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484094" y="955966"/>
            <a:ext cx="8148918" cy="5597234"/>
          </a:xfrm>
        </p:spPr>
        <p:txBody>
          <a:bodyPr>
            <a:normAutofit fontScale="92500" lnSpcReduction="10000"/>
          </a:bodyPr>
          <a:lstStyle/>
          <a:p>
            <a:pPr marL="0" indent="234950">
              <a:buNone/>
            </a:pPr>
            <a:r>
              <a:rPr lang="en-US" sz="3200" dirty="0">
                <a:solidFill>
                  <a:schemeClr val="bg1"/>
                </a:solidFill>
              </a:rPr>
              <a:t>You can hate this film without watching it, for the same reason that you can assume </a:t>
            </a:r>
            <a:r>
              <a:rPr lang="en-US" sz="3200" i="1" dirty="0">
                <a:solidFill>
                  <a:schemeClr val="bg1"/>
                </a:solidFill>
              </a:rPr>
              <a:t>Citizen Kane</a:t>
            </a:r>
            <a:r>
              <a:rPr lang="en-US" sz="3200" dirty="0">
                <a:solidFill>
                  <a:schemeClr val="bg1"/>
                </a:solidFill>
              </a:rPr>
              <a:t> is slightly superior to </a:t>
            </a:r>
            <a:r>
              <a:rPr lang="en-US" sz="3200" i="1" dirty="0">
                <a:solidFill>
                  <a:schemeClr val="bg1"/>
                </a:solidFill>
              </a:rPr>
              <a:t>Need For Speed</a:t>
            </a:r>
            <a:r>
              <a:rPr lang="en-US" sz="3200" dirty="0">
                <a:solidFill>
                  <a:schemeClr val="bg1"/>
                </a:solidFill>
              </a:rPr>
              <a:t>, without having seen either of them.</a:t>
            </a:r>
          </a:p>
          <a:p>
            <a:pPr marL="0" indent="234950">
              <a:buNone/>
            </a:pPr>
            <a:r>
              <a:rPr lang="en-US" sz="3200" dirty="0">
                <a:solidFill>
                  <a:schemeClr val="bg1"/>
                </a:solidFill>
              </a:rPr>
              <a:t>Just use context clues. Use your judgment. Use your money on something else.</a:t>
            </a:r>
          </a:p>
          <a:p>
            <a:pPr marL="0" indent="234950">
              <a:buNone/>
            </a:pPr>
            <a:r>
              <a:rPr lang="en-US" sz="3200" i="1" dirty="0">
                <a:solidFill>
                  <a:schemeClr val="bg1"/>
                </a:solidFill>
              </a:rPr>
              <a:t>Noah</a:t>
            </a:r>
            <a:r>
              <a:rPr lang="en-US" sz="3200" dirty="0">
                <a:solidFill>
                  <a:schemeClr val="bg1"/>
                </a:solidFill>
              </a:rPr>
              <a:t> is a major Hollywood blockbuster, made by an atheist director best known for his previous flick where a mentally disturbed lesbian ballerina goes insane and bleeds to death on stage. Already, a critical person might be slightly concerned about his handling of the Bible, considering what he just did to the ballet</a:t>
            </a:r>
            <a:r>
              <a:rPr lang="en-US" sz="3200" dirty="0" smtClean="0">
                <a:solidFill>
                  <a:schemeClr val="bg1"/>
                </a:solidFill>
              </a:rPr>
              <a:t>.</a:t>
            </a:r>
          </a:p>
          <a:p>
            <a:pPr marL="0" indent="234950" algn="r">
              <a:buNone/>
            </a:pPr>
            <a:r>
              <a:rPr lang="en-US" sz="3200" i="1" dirty="0" smtClean="0">
                <a:solidFill>
                  <a:schemeClr val="bg1"/>
                </a:solidFill>
              </a:rPr>
              <a:t>Matt Walsh</a:t>
            </a:r>
            <a:endParaRPr lang="en-US" sz="3200" i="1" dirty="0">
              <a:solidFill>
                <a:schemeClr val="bg1"/>
              </a:solidFill>
            </a:endParaRPr>
          </a:p>
        </p:txBody>
      </p:sp>
    </p:spTree>
    <p:extLst>
      <p:ext uri="{BB962C8B-B14F-4D97-AF65-F5344CB8AC3E}">
        <p14:creationId xmlns:p14="http://schemas.microsoft.com/office/powerpoint/2010/main" val="4157010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63237"/>
            <a:ext cx="8148918" cy="803564"/>
          </a:xfrm>
        </p:spPr>
        <p:txBody>
          <a:bodyPr/>
          <a:lstStyle/>
          <a:p>
            <a:r>
              <a:rPr lang="en-US" dirty="0" smtClean="0">
                <a:solidFill>
                  <a:schemeClr val="bg1"/>
                </a:solidFill>
                <a:latin typeface="Eras Bold ITC" panose="020B0907030504020204" pitchFamily="34" charset="0"/>
              </a:rPr>
              <a:t>Conclusion</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484094" y="1316182"/>
            <a:ext cx="8148918" cy="5237018"/>
          </a:xfrm>
        </p:spPr>
        <p:txBody>
          <a:bodyPr>
            <a:normAutofit/>
          </a:bodyPr>
          <a:lstStyle/>
          <a:p>
            <a:pPr marL="0" indent="234950">
              <a:buNone/>
            </a:pPr>
            <a:r>
              <a:rPr lang="en-US" sz="3200" dirty="0" smtClean="0">
                <a:solidFill>
                  <a:schemeClr val="bg1"/>
                </a:solidFill>
              </a:rPr>
              <a:t>The Bible account of Noah and the flood (Genesis 6-9) was written by the Holy Spirit.  Hollywood (and the world in general) will never respect that.</a:t>
            </a:r>
          </a:p>
          <a:p>
            <a:pPr marL="0" indent="234950">
              <a:buNone/>
            </a:pPr>
            <a:r>
              <a:rPr lang="en-US" sz="3200" dirty="0" smtClean="0">
                <a:solidFill>
                  <a:schemeClr val="bg1"/>
                </a:solidFill>
              </a:rPr>
              <a:t>As such, we can’t expect what is produced by worldly people to accurately represent God’s Word.</a:t>
            </a:r>
          </a:p>
          <a:p>
            <a:pPr marL="0" indent="234950">
              <a:buNone/>
            </a:pPr>
            <a:r>
              <a:rPr lang="en-US" sz="3200" dirty="0" smtClean="0">
                <a:solidFill>
                  <a:schemeClr val="bg1"/>
                </a:solidFill>
              </a:rPr>
              <a:t>What we can expect is to be able to use the movie (when conversations about it inevitably arise) as an opportunity to share the message of God’s word with a lost and dying world!</a:t>
            </a:r>
            <a:endParaRPr lang="en-US" sz="3200" dirty="0">
              <a:solidFill>
                <a:schemeClr val="bg1"/>
              </a:solidFill>
            </a:endParaRPr>
          </a:p>
        </p:txBody>
      </p:sp>
    </p:spTree>
    <p:extLst>
      <p:ext uri="{BB962C8B-B14F-4D97-AF65-F5344CB8AC3E}">
        <p14:creationId xmlns:p14="http://schemas.microsoft.com/office/powerpoint/2010/main" val="2584164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1 Peter 3:15-16</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a:solidFill>
                  <a:schemeClr val="bg1"/>
                </a:solidFill>
              </a:rPr>
              <a:t>But sanctify the Lord </a:t>
            </a:r>
            <a:r>
              <a:rPr lang="en-US" sz="3200" dirty="0" smtClean="0">
                <a:solidFill>
                  <a:schemeClr val="bg1"/>
                </a:solidFill>
              </a:rPr>
              <a:t>God </a:t>
            </a:r>
            <a:r>
              <a:rPr lang="en-US" sz="3200" dirty="0">
                <a:solidFill>
                  <a:schemeClr val="bg1"/>
                </a:solidFill>
              </a:rPr>
              <a:t>in </a:t>
            </a:r>
            <a:r>
              <a:rPr lang="en-US" sz="3200" dirty="0" smtClean="0">
                <a:solidFill>
                  <a:schemeClr val="bg1"/>
                </a:solidFill>
              </a:rPr>
              <a:t>                      your hearts</a:t>
            </a:r>
            <a:r>
              <a:rPr lang="en-US" sz="3200" dirty="0">
                <a:solidFill>
                  <a:schemeClr val="bg1"/>
                </a:solidFill>
              </a:rPr>
              <a:t>, </a:t>
            </a:r>
            <a:r>
              <a:rPr lang="en-US" sz="3200" dirty="0">
                <a:solidFill>
                  <a:srgbClr val="FFFF00"/>
                </a:solidFill>
              </a:rPr>
              <a:t>and always </a:t>
            </a:r>
            <a:r>
              <a:rPr lang="en-US" sz="3200" i="1" dirty="0">
                <a:solidFill>
                  <a:srgbClr val="FFFF00"/>
                </a:solidFill>
              </a:rPr>
              <a:t>be</a:t>
            </a:r>
            <a:r>
              <a:rPr lang="en-US" sz="3200" dirty="0">
                <a:solidFill>
                  <a:srgbClr val="FFFF00"/>
                </a:solidFill>
              </a:rPr>
              <a:t> ready </a:t>
            </a:r>
            <a:r>
              <a:rPr lang="en-US" sz="3200" dirty="0" smtClean="0">
                <a:solidFill>
                  <a:srgbClr val="FFFF00"/>
                </a:solidFill>
              </a:rPr>
              <a:t>                        to </a:t>
            </a:r>
            <a:r>
              <a:rPr lang="en-US" sz="3200" i="1" dirty="0">
                <a:solidFill>
                  <a:srgbClr val="FFFF00"/>
                </a:solidFill>
              </a:rPr>
              <a:t>give</a:t>
            </a:r>
            <a:r>
              <a:rPr lang="en-US" sz="3200" dirty="0">
                <a:solidFill>
                  <a:srgbClr val="FFFF00"/>
                </a:solidFill>
              </a:rPr>
              <a:t> a defense to everyone who asks you a reason for the hope that is in you, with meekness and fear</a:t>
            </a:r>
            <a:r>
              <a:rPr lang="en-US" sz="3200" dirty="0">
                <a:solidFill>
                  <a:schemeClr val="bg1"/>
                </a:solidFill>
              </a:rPr>
              <a:t>; </a:t>
            </a:r>
            <a:r>
              <a:rPr lang="en-US" sz="3200" baseline="30000" dirty="0">
                <a:solidFill>
                  <a:schemeClr val="bg1"/>
                </a:solidFill>
              </a:rPr>
              <a:t>16 </a:t>
            </a:r>
            <a:r>
              <a:rPr lang="en-US" sz="3200" dirty="0">
                <a:solidFill>
                  <a:schemeClr val="bg1"/>
                </a:solidFill>
              </a:rPr>
              <a:t>having a good conscience, that when they defame you as evildoers, those who revile your good conduct in Christ may be ashamed.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212306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NOAH</a:t>
            </a:r>
            <a:endParaRPr lang="en-US" dirty="0"/>
          </a:p>
        </p:txBody>
      </p:sp>
      <p:sp>
        <p:nvSpPr>
          <p:cNvPr id="3" name="Subtitle 2"/>
          <p:cNvSpPr>
            <a:spLocks noGrp="1"/>
          </p:cNvSpPr>
          <p:nvPr>
            <p:ph type="subTitle" idx="1"/>
          </p:nvPr>
        </p:nvSpPr>
        <p:spPr/>
        <p:txBody>
          <a:bodyPr/>
          <a:lstStyle/>
          <a:p>
            <a:r>
              <a:rPr lang="en-US" dirty="0" smtClean="0"/>
              <a:t>The Motion Picture</a:t>
            </a:r>
            <a:endParaRPr lang="en-US" dirty="0"/>
          </a:p>
        </p:txBody>
      </p:sp>
      <p:sp>
        <p:nvSpPr>
          <p:cNvPr id="5" name="Rectangle 4"/>
          <p:cNvSpPr/>
          <p:nvPr/>
        </p:nvSpPr>
        <p:spPr>
          <a:xfrm>
            <a:off x="0" y="-1"/>
            <a:ext cx="9144000" cy="6858001"/>
          </a:xfrm>
          <a:prstGeom prst="rect">
            <a:avLst/>
          </a:prstGeom>
          <a:solidFill>
            <a:schemeClr val="tx1"/>
          </a:solidFill>
          <a:ln>
            <a:solidFill>
              <a:schemeClr val="tx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1356349" y="531069"/>
            <a:ext cx="6644651" cy="5957788"/>
          </a:xfrm>
          <a:prstGeom prst="rect">
            <a:avLst/>
          </a:prstGeom>
          <a:effectLst>
            <a:softEdge rad="152400"/>
          </a:effectLst>
        </p:spPr>
      </p:pic>
    </p:spTree>
    <p:extLst>
      <p:ext uri="{BB962C8B-B14F-4D97-AF65-F5344CB8AC3E}">
        <p14:creationId xmlns:p14="http://schemas.microsoft.com/office/powerpoint/2010/main" val="312016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28601"/>
            <a:ext cx="8148918" cy="779928"/>
          </a:xfrm>
        </p:spPr>
        <p:txBody>
          <a:bodyPr>
            <a:normAutofit/>
          </a:bodyPr>
          <a:lstStyle/>
          <a:p>
            <a:r>
              <a:rPr lang="en-US" dirty="0" smtClean="0">
                <a:solidFill>
                  <a:schemeClr val="bg1"/>
                </a:solidFill>
                <a:latin typeface="Eras Bold ITC" panose="020B0907030504020204" pitchFamily="34" charset="0"/>
              </a:rPr>
              <a:t>Things to Remember</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376517" y="1129552"/>
            <a:ext cx="8377517" cy="5419165"/>
          </a:xfrm>
        </p:spPr>
        <p:txBody>
          <a:bodyPr>
            <a:normAutofit lnSpcReduction="10000"/>
          </a:bodyPr>
          <a:lstStyle/>
          <a:p>
            <a:pPr marL="349250" indent="-349250"/>
            <a:r>
              <a:rPr lang="en-US" dirty="0" smtClean="0">
                <a:solidFill>
                  <a:schemeClr val="bg1"/>
                </a:solidFill>
              </a:rPr>
              <a:t>Hollywood (and the man who brought this movie to theaters) considers the Bible to be merely literature.  (As such, just like other books, there is no problem in their eyes with making changes to make the movie more compelling).</a:t>
            </a:r>
          </a:p>
          <a:p>
            <a:pPr marL="349250" indent="-349250"/>
            <a:r>
              <a:rPr lang="en-US" dirty="0" smtClean="0">
                <a:solidFill>
                  <a:schemeClr val="bg1"/>
                </a:solidFill>
              </a:rPr>
              <a:t>The agenda of a movie maker seldom agrees with the agenda of God!  (In this case, environmentalism, tolerance).</a:t>
            </a:r>
          </a:p>
          <a:p>
            <a:pPr marL="349250" indent="-349250"/>
            <a:r>
              <a:rPr lang="en-US" dirty="0" smtClean="0">
                <a:solidFill>
                  <a:schemeClr val="bg1"/>
                </a:solidFill>
              </a:rPr>
              <a:t>Conscience dictates whether you pay to go see it or not.  Personally, I have no interest, despite the special effects.</a:t>
            </a:r>
          </a:p>
          <a:p>
            <a:pPr marL="349250" indent="-349250"/>
            <a:r>
              <a:rPr lang="en-US" dirty="0" smtClean="0">
                <a:solidFill>
                  <a:srgbClr val="FFFF00"/>
                </a:solidFill>
              </a:rPr>
              <a:t>The danger, as always, is that such a powerful message will be considered accurate by the ignorant.</a:t>
            </a:r>
          </a:p>
          <a:p>
            <a:pPr marL="349250" indent="-349250"/>
            <a:r>
              <a:rPr lang="en-US" b="1" dirty="0" smtClean="0">
                <a:solidFill>
                  <a:srgbClr val="FFFF00"/>
                </a:solidFill>
              </a:rPr>
              <a:t>Use it as an opportunity to talk about your faith!</a:t>
            </a:r>
            <a:endParaRPr lang="en-US" b="1" dirty="0">
              <a:solidFill>
                <a:srgbClr val="FFFF00"/>
              </a:solidFill>
            </a:endParaRPr>
          </a:p>
        </p:txBody>
      </p:sp>
      <p:sp>
        <p:nvSpPr>
          <p:cNvPr id="4" name="TextBox 3"/>
          <p:cNvSpPr txBox="1"/>
          <p:nvPr/>
        </p:nvSpPr>
        <p:spPr>
          <a:xfrm>
            <a:off x="484094" y="3184600"/>
            <a:ext cx="8377517" cy="2062103"/>
          </a:xfrm>
          <a:prstGeom prst="rect">
            <a:avLst/>
          </a:prstGeom>
          <a:solidFill>
            <a:schemeClr val="bg1"/>
          </a:solidFill>
        </p:spPr>
        <p:txBody>
          <a:bodyPr wrap="square" rtlCol="0">
            <a:spAutoFit/>
          </a:bodyPr>
          <a:lstStyle/>
          <a:p>
            <a:r>
              <a:rPr lang="en-US" sz="3200" dirty="0" smtClean="0"/>
              <a:t>“I don’t think it’s a very religious story...I think it’s a great fable that’s part of so many different religions and spiritual practices.” </a:t>
            </a:r>
          </a:p>
          <a:p>
            <a:pPr algn="r"/>
            <a:r>
              <a:rPr lang="en-US" sz="3200" dirty="0" smtClean="0"/>
              <a:t>–Darren </a:t>
            </a:r>
            <a:r>
              <a:rPr lang="en-US" sz="3200" dirty="0" err="1" smtClean="0"/>
              <a:t>Aronofsky</a:t>
            </a:r>
            <a:r>
              <a:rPr lang="en-US" sz="3200" dirty="0" smtClean="0"/>
              <a:t>, Variety 2012 (Director)</a:t>
            </a:r>
            <a:endParaRPr lang="en-US" sz="3200" dirty="0"/>
          </a:p>
        </p:txBody>
      </p:sp>
    </p:spTree>
    <p:extLst>
      <p:ext uri="{BB962C8B-B14F-4D97-AF65-F5344CB8AC3E}">
        <p14:creationId xmlns:p14="http://schemas.microsoft.com/office/powerpoint/2010/main" val="121310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50"/>
                                        <p:tgtEl>
                                          <p:spTgt spid="3">
                                            <p:txEl>
                                              <p:pRg st="1" end="1"/>
                                            </p:txEl>
                                          </p:spTgt>
                                        </p:tgtEl>
                                      </p:cBhvr>
                                    </p:animEffect>
                                    <p:anim calcmode="lin" valueType="num">
                                      <p:cBhvr>
                                        <p:cTn id="19"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50"/>
                                        <p:tgtEl>
                                          <p:spTgt spid="3">
                                            <p:txEl>
                                              <p:pRg st="2" end="2"/>
                                            </p:txEl>
                                          </p:spTgt>
                                        </p:tgtEl>
                                      </p:cBhvr>
                                    </p:animEffect>
                                    <p:anim calcmode="lin" valueType="num">
                                      <p:cBhvr>
                                        <p:cTn id="26"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50"/>
                                        <p:tgtEl>
                                          <p:spTgt spid="3">
                                            <p:txEl>
                                              <p:pRg st="3" end="3"/>
                                            </p:txEl>
                                          </p:spTgt>
                                        </p:tgtEl>
                                      </p:cBhvr>
                                    </p:animEffect>
                                    <p:anim calcmode="lin" valueType="num">
                                      <p:cBhvr>
                                        <p:cTn id="3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50"/>
                                        <p:tgtEl>
                                          <p:spTgt spid="3">
                                            <p:txEl>
                                              <p:pRg st="4" end="4"/>
                                            </p:txEl>
                                          </p:spTgt>
                                        </p:tgtEl>
                                      </p:cBhvr>
                                    </p:animEffect>
                                    <p:anim calcmode="lin" valueType="num">
                                      <p:cBhvr>
                                        <p:cTn id="40"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60"/>
            <a:ext cx="7772400" cy="995082"/>
          </a:xfrm>
        </p:spPr>
        <p:txBody>
          <a:bodyPr/>
          <a:lstStyle/>
          <a:p>
            <a:r>
              <a:rPr lang="en-US" dirty="0" smtClean="0"/>
              <a:t>The Man Noah</a:t>
            </a:r>
            <a:endParaRPr lang="en-US" dirty="0"/>
          </a:p>
        </p:txBody>
      </p:sp>
      <p:sp>
        <p:nvSpPr>
          <p:cNvPr id="5" name="Subtitle 4"/>
          <p:cNvSpPr>
            <a:spLocks noGrp="1"/>
          </p:cNvSpPr>
          <p:nvPr>
            <p:ph type="subTitle" idx="1"/>
          </p:nvPr>
        </p:nvSpPr>
        <p:spPr>
          <a:xfrm>
            <a:off x="484093" y="1331259"/>
            <a:ext cx="8108577" cy="5284694"/>
          </a:xfrm>
        </p:spPr>
        <p:txBody>
          <a:bodyPr>
            <a:normAutofit/>
          </a:bodyPr>
          <a:lstStyle/>
          <a:p>
            <a:pPr indent="349250" algn="just"/>
            <a:r>
              <a:rPr lang="en-US" dirty="0" smtClean="0"/>
              <a:t>In the film, Noah is slandered. Notice the characterizations of some who saw the film:</a:t>
            </a:r>
          </a:p>
          <a:p>
            <a:pPr marL="457200" indent="-457200" algn="just">
              <a:buFont typeface="Arial" panose="020B0604020202020204" pitchFamily="34" charset="0"/>
              <a:buChar char="•"/>
            </a:pPr>
            <a:r>
              <a:rPr lang="en-US" dirty="0" smtClean="0"/>
              <a:t>“leader [Noah] wants to kill granddaughters”</a:t>
            </a:r>
          </a:p>
          <a:p>
            <a:pPr marL="457200" indent="-457200" algn="just">
              <a:buFont typeface="Arial" panose="020B0604020202020204" pitchFamily="34" charset="0"/>
              <a:buChar char="•"/>
            </a:pPr>
            <a:r>
              <a:rPr lang="en-US" dirty="0" smtClean="0"/>
              <a:t>“Noah </a:t>
            </a:r>
            <a:r>
              <a:rPr lang="en-US" dirty="0"/>
              <a:t>is depicted as a demented fellow who can't figure out what God wants from him. He looks like (and his family considers him) to be a madman</a:t>
            </a:r>
            <a:r>
              <a:rPr lang="en-US" dirty="0" smtClean="0"/>
              <a:t>.”</a:t>
            </a:r>
          </a:p>
          <a:p>
            <a:pPr marL="457200" indent="-457200" algn="just">
              <a:buFont typeface="Arial" panose="020B0604020202020204" pitchFamily="34" charset="0"/>
              <a:buChar char="•"/>
            </a:pPr>
            <a:r>
              <a:rPr lang="en-US" dirty="0"/>
              <a:t>“It treats a prophet of God like a </a:t>
            </a:r>
            <a:r>
              <a:rPr lang="en-US" dirty="0" smtClean="0"/>
              <a:t>lunatic.  There’s </a:t>
            </a:r>
            <a:r>
              <a:rPr lang="en-US" dirty="0"/>
              <a:t>no redeeming value in Noah, none. He hates people</a:t>
            </a:r>
            <a:r>
              <a:rPr lang="en-US" dirty="0" smtClean="0"/>
              <a:t>.” (Glen Beck)</a:t>
            </a:r>
          </a:p>
          <a:p>
            <a:pPr marL="457200" indent="-457200" algn="just">
              <a:buFont typeface="Arial" panose="020B0604020202020204" pitchFamily="34" charset="0"/>
              <a:buChar char="•"/>
            </a:pPr>
            <a:r>
              <a:rPr lang="en-US" dirty="0"/>
              <a:t>“Did you know that Noah was really a callous, dark person? Did you know that Noah was a drunken, axe-wielding murderer</a:t>
            </a:r>
            <a:r>
              <a:rPr lang="en-US" dirty="0" smtClean="0"/>
              <a:t>?”</a:t>
            </a:r>
          </a:p>
        </p:txBody>
      </p:sp>
    </p:spTree>
    <p:extLst>
      <p:ext uri="{BB962C8B-B14F-4D97-AF65-F5344CB8AC3E}">
        <p14:creationId xmlns:p14="http://schemas.microsoft.com/office/powerpoint/2010/main" val="187334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10" fill="hold"/>
                                        <p:tgtEl>
                                          <p:spTgt spid="5">
                                            <p:txEl>
                                              <p:pRg st="2" end="2"/>
                                            </p:txEl>
                                          </p:spTgt>
                                        </p:tgtEl>
                                        <p:attrNameLst>
                                          <p:attrName>style.color</p:attrName>
                                        </p:attrNameLst>
                                      </p:cBhvr>
                                      <p:to>
                                        <a:srgbClr val="FFFF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5">
                                            <p:txEl>
                                              <p:pRg st="3" end="3"/>
                                            </p:txEl>
                                          </p:spTgt>
                                        </p:tgtEl>
                                        <p:attrNameLst>
                                          <p:attrName>style.color</p:attrName>
                                        </p:attrNameLst>
                                      </p:cBhvr>
                                      <p:to>
                                        <a:srgbClr val="FFFF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10" fill="hold"/>
                                        <p:tgtEl>
                                          <p:spTgt spid="5">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Genesis 6:5-8</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a:solidFill>
                  <a:schemeClr val="bg1"/>
                </a:solidFill>
              </a:rPr>
              <a:t>Then the </a:t>
            </a:r>
            <a:r>
              <a:rPr lang="en-US" sz="3200" cap="small" dirty="0" smtClean="0">
                <a:solidFill>
                  <a:schemeClr val="bg1"/>
                </a:solidFill>
              </a:rPr>
              <a:t>Lord</a:t>
            </a:r>
            <a:r>
              <a:rPr lang="en-US" sz="3200" dirty="0" smtClean="0">
                <a:solidFill>
                  <a:schemeClr val="bg1"/>
                </a:solidFill>
              </a:rPr>
              <a:t> </a:t>
            </a:r>
            <a:r>
              <a:rPr lang="en-US" sz="3200" dirty="0" smtClean="0">
                <a:solidFill>
                  <a:srgbClr val="FFFF00"/>
                </a:solidFill>
              </a:rPr>
              <a:t>[Jehovah] </a:t>
            </a:r>
            <a:r>
              <a:rPr lang="en-US" sz="3200" dirty="0" smtClean="0">
                <a:solidFill>
                  <a:schemeClr val="bg1"/>
                </a:solidFill>
              </a:rPr>
              <a:t>saw                          that </a:t>
            </a:r>
            <a:r>
              <a:rPr lang="en-US" sz="3200" dirty="0">
                <a:solidFill>
                  <a:schemeClr val="bg1"/>
                </a:solidFill>
              </a:rPr>
              <a:t>the </a:t>
            </a:r>
            <a:r>
              <a:rPr lang="en-US" sz="3200" dirty="0" smtClean="0">
                <a:solidFill>
                  <a:schemeClr val="bg1"/>
                </a:solidFill>
              </a:rPr>
              <a:t>wickedness </a:t>
            </a:r>
            <a:r>
              <a:rPr lang="en-US" sz="3200" dirty="0">
                <a:solidFill>
                  <a:schemeClr val="bg1"/>
                </a:solidFill>
              </a:rPr>
              <a:t>of man </a:t>
            </a:r>
            <a:r>
              <a:rPr lang="en-US" sz="3200" i="1" dirty="0">
                <a:solidFill>
                  <a:schemeClr val="bg1"/>
                </a:solidFill>
              </a:rPr>
              <a:t>was</a:t>
            </a:r>
            <a:r>
              <a:rPr lang="en-US" sz="3200" dirty="0">
                <a:solidFill>
                  <a:schemeClr val="bg1"/>
                </a:solidFill>
              </a:rPr>
              <a:t> great in the earth, and </a:t>
            </a:r>
            <a:r>
              <a:rPr lang="en-US" sz="3200" i="1" dirty="0">
                <a:solidFill>
                  <a:schemeClr val="bg1"/>
                </a:solidFill>
              </a:rPr>
              <a:t>that</a:t>
            </a:r>
            <a:r>
              <a:rPr lang="en-US" sz="3200" dirty="0">
                <a:solidFill>
                  <a:schemeClr val="bg1"/>
                </a:solidFill>
              </a:rPr>
              <a:t> every intent of the thoughts of his heart </a:t>
            </a:r>
            <a:r>
              <a:rPr lang="en-US" sz="3200" i="1" dirty="0">
                <a:solidFill>
                  <a:schemeClr val="bg1"/>
                </a:solidFill>
              </a:rPr>
              <a:t>was</a:t>
            </a:r>
            <a:r>
              <a:rPr lang="en-US" sz="3200" dirty="0">
                <a:solidFill>
                  <a:schemeClr val="bg1"/>
                </a:solidFill>
              </a:rPr>
              <a:t> only evil continually. </a:t>
            </a:r>
            <a:r>
              <a:rPr lang="en-US" sz="3200" baseline="30000" dirty="0">
                <a:solidFill>
                  <a:schemeClr val="bg1"/>
                </a:solidFill>
              </a:rPr>
              <a:t>6 </a:t>
            </a:r>
            <a:r>
              <a:rPr lang="en-US" sz="3200" dirty="0">
                <a:solidFill>
                  <a:schemeClr val="bg1"/>
                </a:solidFill>
              </a:rPr>
              <a:t>And the </a:t>
            </a:r>
            <a:r>
              <a:rPr lang="en-US" sz="3200" cap="small" dirty="0">
                <a:solidFill>
                  <a:schemeClr val="bg1"/>
                </a:solidFill>
              </a:rPr>
              <a:t>Lord</a:t>
            </a:r>
            <a:r>
              <a:rPr lang="en-US" sz="3200" dirty="0">
                <a:solidFill>
                  <a:schemeClr val="bg1"/>
                </a:solidFill>
              </a:rPr>
              <a:t> was sorry that He had made man on the earth, and He was grieved in His heart. </a:t>
            </a:r>
            <a:r>
              <a:rPr lang="en-US" sz="3200" baseline="30000" dirty="0">
                <a:solidFill>
                  <a:schemeClr val="bg1"/>
                </a:solidFill>
              </a:rPr>
              <a:t>7 </a:t>
            </a:r>
            <a:r>
              <a:rPr lang="en-US" sz="3200" dirty="0">
                <a:solidFill>
                  <a:schemeClr val="bg1"/>
                </a:solidFill>
              </a:rPr>
              <a:t>So the </a:t>
            </a:r>
            <a:r>
              <a:rPr lang="en-US" sz="3200" cap="small" dirty="0">
                <a:solidFill>
                  <a:schemeClr val="bg1"/>
                </a:solidFill>
              </a:rPr>
              <a:t>Lord</a:t>
            </a:r>
            <a:r>
              <a:rPr lang="en-US" sz="3200" dirty="0">
                <a:solidFill>
                  <a:schemeClr val="bg1"/>
                </a:solidFill>
              </a:rPr>
              <a:t> said, “I will destroy man whom I have created from the face of the earth, both man and beast, creeping thing and birds of the air, for I am sorry that I have made them.” </a:t>
            </a:r>
            <a:r>
              <a:rPr lang="en-US" sz="3200" baseline="30000" dirty="0">
                <a:solidFill>
                  <a:schemeClr val="bg1"/>
                </a:solidFill>
              </a:rPr>
              <a:t>8 </a:t>
            </a:r>
            <a:r>
              <a:rPr lang="en-US" sz="3200" dirty="0">
                <a:solidFill>
                  <a:srgbClr val="FFFF00"/>
                </a:solidFill>
              </a:rPr>
              <a:t>But Noah found grace in the eyes of the </a:t>
            </a:r>
            <a:r>
              <a:rPr lang="en-US" sz="3200" cap="small" dirty="0">
                <a:solidFill>
                  <a:srgbClr val="FFFF00"/>
                </a:solidFill>
              </a:rPr>
              <a:t>Lord</a:t>
            </a:r>
            <a:r>
              <a:rPr lang="en-US" sz="3200" dirty="0">
                <a:solidFill>
                  <a:schemeClr val="bg1"/>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2198456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2 Peter 2:5,9</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smtClean="0">
                <a:solidFill>
                  <a:schemeClr val="bg1"/>
                </a:solidFill>
              </a:rPr>
              <a:t>[For if the Lord] (5) … did </a:t>
            </a:r>
            <a:r>
              <a:rPr lang="en-US" sz="3200" dirty="0">
                <a:solidFill>
                  <a:schemeClr val="bg1"/>
                </a:solidFill>
              </a:rPr>
              <a:t>not </a:t>
            </a:r>
            <a:r>
              <a:rPr lang="en-US" sz="3200" dirty="0" smtClean="0">
                <a:solidFill>
                  <a:schemeClr val="bg1"/>
                </a:solidFill>
              </a:rPr>
              <a:t>                            spare </a:t>
            </a:r>
            <a:r>
              <a:rPr lang="en-US" sz="3200" dirty="0">
                <a:solidFill>
                  <a:schemeClr val="bg1"/>
                </a:solidFill>
              </a:rPr>
              <a:t>the ancient world, but saved Noah, </a:t>
            </a:r>
            <a:r>
              <a:rPr lang="en-US" sz="3200" i="1" dirty="0">
                <a:solidFill>
                  <a:schemeClr val="bg1"/>
                </a:solidFill>
              </a:rPr>
              <a:t>one of</a:t>
            </a:r>
            <a:r>
              <a:rPr lang="en-US" sz="3200" dirty="0">
                <a:solidFill>
                  <a:schemeClr val="bg1"/>
                </a:solidFill>
              </a:rPr>
              <a:t> eight </a:t>
            </a:r>
            <a:r>
              <a:rPr lang="en-US" sz="3200" i="1" dirty="0">
                <a:solidFill>
                  <a:schemeClr val="bg1"/>
                </a:solidFill>
              </a:rPr>
              <a:t>people</a:t>
            </a:r>
            <a:r>
              <a:rPr lang="en-US" sz="3200" dirty="0">
                <a:solidFill>
                  <a:schemeClr val="bg1"/>
                </a:solidFill>
              </a:rPr>
              <a:t>, </a:t>
            </a:r>
            <a:r>
              <a:rPr lang="en-US" sz="3200" dirty="0">
                <a:solidFill>
                  <a:srgbClr val="FFFF00"/>
                </a:solidFill>
              </a:rPr>
              <a:t>a preacher of righteousness</a:t>
            </a:r>
            <a:r>
              <a:rPr lang="en-US" sz="3200" dirty="0">
                <a:solidFill>
                  <a:schemeClr val="bg1"/>
                </a:solidFill>
              </a:rPr>
              <a:t>, bringing in the flood on the world of the </a:t>
            </a:r>
            <a:r>
              <a:rPr lang="en-US" sz="3200" dirty="0" smtClean="0">
                <a:solidFill>
                  <a:schemeClr val="bg1"/>
                </a:solidFill>
              </a:rPr>
              <a:t>ungodly …</a:t>
            </a:r>
          </a:p>
          <a:p>
            <a:pPr marL="0" indent="349250">
              <a:buNone/>
            </a:pPr>
            <a:endParaRPr lang="en-US" sz="800" dirty="0">
              <a:solidFill>
                <a:schemeClr val="bg1"/>
              </a:solidFill>
            </a:endParaRPr>
          </a:p>
          <a:p>
            <a:pPr marL="0" indent="349250">
              <a:buNone/>
            </a:pPr>
            <a:r>
              <a:rPr lang="en-US" sz="3200" dirty="0" smtClean="0">
                <a:solidFill>
                  <a:schemeClr val="bg1"/>
                </a:solidFill>
              </a:rPr>
              <a:t>(9) … </a:t>
            </a:r>
            <a:r>
              <a:rPr lang="en-US" sz="3200" i="1" dirty="0">
                <a:solidFill>
                  <a:schemeClr val="bg1"/>
                </a:solidFill>
              </a:rPr>
              <a:t>then</a:t>
            </a:r>
            <a:r>
              <a:rPr lang="en-US" sz="3200" dirty="0">
                <a:solidFill>
                  <a:schemeClr val="bg1"/>
                </a:solidFill>
              </a:rPr>
              <a:t> the Lord knows how to deliver the godly out of temptations and to reserve the unjust under punishment for the day of </a:t>
            </a:r>
            <a:r>
              <a:rPr lang="en-US" sz="3200" dirty="0" smtClean="0">
                <a:solidFill>
                  <a:schemeClr val="bg1"/>
                </a:solidFill>
              </a:rPr>
              <a:t>judgment.</a:t>
            </a:r>
            <a:endParaRPr lang="en-US" sz="3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1173498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Ezekiel </a:t>
            </a:r>
            <a:r>
              <a:rPr lang="en-US" dirty="0" smtClean="0">
                <a:solidFill>
                  <a:schemeClr val="bg1"/>
                </a:solidFill>
                <a:latin typeface="Eras Bold ITC" panose="020B0907030504020204" pitchFamily="34" charset="0"/>
              </a:rPr>
              <a:t>14:12-14</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baseline="30000" dirty="0">
                <a:solidFill>
                  <a:schemeClr val="bg1"/>
                </a:solidFill>
              </a:rPr>
              <a:t> </a:t>
            </a:r>
            <a:r>
              <a:rPr lang="en-US" sz="3200" dirty="0">
                <a:solidFill>
                  <a:schemeClr val="bg1"/>
                </a:solidFill>
              </a:rPr>
              <a:t>The word of the </a:t>
            </a:r>
            <a:r>
              <a:rPr lang="en-US" sz="3200" cap="small" dirty="0">
                <a:solidFill>
                  <a:schemeClr val="bg1"/>
                </a:solidFill>
              </a:rPr>
              <a:t>Lord</a:t>
            </a:r>
            <a:r>
              <a:rPr lang="en-US" sz="3200" dirty="0">
                <a:solidFill>
                  <a:schemeClr val="bg1"/>
                </a:solidFill>
              </a:rPr>
              <a:t> came </a:t>
            </a:r>
            <a:r>
              <a:rPr lang="en-US" sz="3200" dirty="0" smtClean="0">
                <a:solidFill>
                  <a:schemeClr val="bg1"/>
                </a:solidFill>
              </a:rPr>
              <a:t>                         again </a:t>
            </a:r>
            <a:r>
              <a:rPr lang="en-US" sz="3200" dirty="0">
                <a:solidFill>
                  <a:schemeClr val="bg1"/>
                </a:solidFill>
              </a:rPr>
              <a:t>to me, saying: </a:t>
            </a:r>
            <a:r>
              <a:rPr lang="en-US" sz="3200" baseline="30000" dirty="0">
                <a:solidFill>
                  <a:schemeClr val="bg1"/>
                </a:solidFill>
              </a:rPr>
              <a:t>13 </a:t>
            </a:r>
            <a:r>
              <a:rPr lang="en-US" sz="3200" dirty="0">
                <a:solidFill>
                  <a:schemeClr val="bg1"/>
                </a:solidFill>
              </a:rPr>
              <a:t>“Son of man, when a land sins against Me by persistent unfaithfulness, I will stretch out My hand against it; I will cut off its supply of bread, send famine on it, and cut off man and beast from it. </a:t>
            </a:r>
            <a:r>
              <a:rPr lang="en-US" sz="3200" baseline="30000" dirty="0">
                <a:solidFill>
                  <a:schemeClr val="bg1"/>
                </a:solidFill>
              </a:rPr>
              <a:t>14 </a:t>
            </a:r>
            <a:r>
              <a:rPr lang="en-US" sz="3200" dirty="0">
                <a:solidFill>
                  <a:schemeClr val="bg1"/>
                </a:solidFill>
              </a:rPr>
              <a:t>Even </a:t>
            </a:r>
            <a:r>
              <a:rPr lang="en-US" sz="3200" i="1" dirty="0">
                <a:solidFill>
                  <a:schemeClr val="bg1"/>
                </a:solidFill>
              </a:rPr>
              <a:t>if</a:t>
            </a:r>
            <a:r>
              <a:rPr lang="en-US" sz="3200" dirty="0">
                <a:solidFill>
                  <a:schemeClr val="bg1"/>
                </a:solidFill>
              </a:rPr>
              <a:t> these three men, </a:t>
            </a:r>
            <a:r>
              <a:rPr lang="en-US" sz="3200" dirty="0">
                <a:solidFill>
                  <a:srgbClr val="FFFF00"/>
                </a:solidFill>
              </a:rPr>
              <a:t>Noah</a:t>
            </a:r>
            <a:r>
              <a:rPr lang="en-US" sz="3200" dirty="0">
                <a:solidFill>
                  <a:schemeClr val="bg1"/>
                </a:solidFill>
              </a:rPr>
              <a:t>, Daniel, and Job, were in it, they would deliver </a:t>
            </a:r>
            <a:r>
              <a:rPr lang="en-US" sz="3200" i="1" dirty="0">
                <a:solidFill>
                  <a:schemeClr val="bg1"/>
                </a:solidFill>
              </a:rPr>
              <a:t>only</a:t>
            </a:r>
            <a:r>
              <a:rPr lang="en-US" sz="3200" dirty="0">
                <a:solidFill>
                  <a:schemeClr val="bg1"/>
                </a:solidFill>
              </a:rPr>
              <a:t> themselves </a:t>
            </a:r>
            <a:r>
              <a:rPr lang="en-US" sz="3200" dirty="0">
                <a:solidFill>
                  <a:srgbClr val="FFFF00"/>
                </a:solidFill>
              </a:rPr>
              <a:t>by their righteousness</a:t>
            </a:r>
            <a:r>
              <a:rPr lang="en-US" sz="3200" dirty="0">
                <a:solidFill>
                  <a:schemeClr val="bg1"/>
                </a:solidFill>
              </a:rPr>
              <a:t>,” says the Lord </a:t>
            </a:r>
            <a:r>
              <a:rPr lang="en-US" sz="3200" cap="small" dirty="0">
                <a:solidFill>
                  <a:schemeClr val="bg1"/>
                </a:solidFill>
              </a:rPr>
              <a:t>God</a:t>
            </a:r>
            <a:r>
              <a:rPr lang="en-US" sz="3200" dirty="0">
                <a:solidFill>
                  <a:schemeClr val="bg1"/>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49035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8260"/>
            <a:ext cx="7772400" cy="1385046"/>
          </a:xfrm>
        </p:spPr>
        <p:txBody>
          <a:bodyPr>
            <a:noAutofit/>
          </a:bodyPr>
          <a:lstStyle/>
          <a:p>
            <a:r>
              <a:rPr lang="en-US" sz="4800" dirty="0" smtClean="0"/>
              <a:t>The Reason for God’s Judgment of the World</a:t>
            </a:r>
            <a:endParaRPr lang="en-US" sz="4800" dirty="0"/>
          </a:p>
        </p:txBody>
      </p:sp>
      <p:sp>
        <p:nvSpPr>
          <p:cNvPr id="5" name="Subtitle 4"/>
          <p:cNvSpPr>
            <a:spLocks noGrp="1"/>
          </p:cNvSpPr>
          <p:nvPr>
            <p:ph type="subTitle" idx="1"/>
          </p:nvPr>
        </p:nvSpPr>
        <p:spPr>
          <a:xfrm>
            <a:off x="484093" y="1869141"/>
            <a:ext cx="8108577" cy="4437530"/>
          </a:xfrm>
        </p:spPr>
        <p:txBody>
          <a:bodyPr>
            <a:normAutofit/>
          </a:bodyPr>
          <a:lstStyle/>
          <a:p>
            <a:pPr indent="349250" algn="just"/>
            <a:r>
              <a:rPr lang="en-US" sz="3200" dirty="0" smtClean="0"/>
              <a:t>In the film, the Creator’s anger at mankind stems from their abuse of the creation</a:t>
            </a:r>
          </a:p>
          <a:p>
            <a:pPr marL="457200" indent="-457200" algn="just">
              <a:buFont typeface="Arial" panose="020B0604020202020204" pitchFamily="34" charset="0"/>
              <a:buChar char="•"/>
            </a:pPr>
            <a:r>
              <a:rPr lang="en-US" dirty="0" smtClean="0"/>
              <a:t>Noah chastises his son for wanting to pick a flower, because it is pretty.</a:t>
            </a:r>
          </a:p>
          <a:p>
            <a:pPr marL="457200" indent="-457200" algn="just">
              <a:buFont typeface="Arial" panose="020B0604020202020204" pitchFamily="34" charset="0"/>
              <a:buChar char="•"/>
            </a:pPr>
            <a:r>
              <a:rPr lang="en-US" dirty="0" smtClean="0"/>
              <a:t>Men kill animals &amp; eat flesh (Noah is a vegetarian).</a:t>
            </a:r>
          </a:p>
          <a:p>
            <a:pPr marL="457200" indent="-457200" algn="just">
              <a:buFont typeface="Arial" panose="020B0604020202020204" pitchFamily="34" charset="0"/>
              <a:buChar char="•"/>
            </a:pPr>
            <a:r>
              <a:rPr lang="en-US" dirty="0" smtClean="0"/>
              <a:t>The main bad guy proves how evil he is by biting off the head of a living lizard, and talking about the glory of being a meat eater.</a:t>
            </a:r>
          </a:p>
          <a:p>
            <a:pPr marL="457200" indent="-457200" algn="just">
              <a:buFont typeface="Arial" panose="020B0604020202020204" pitchFamily="34" charset="0"/>
              <a:buChar char="•"/>
            </a:pPr>
            <a:r>
              <a:rPr lang="en-US" dirty="0" smtClean="0"/>
              <a:t>Tubal-Cain and others are strip miners.</a:t>
            </a:r>
          </a:p>
        </p:txBody>
      </p:sp>
      <p:sp>
        <p:nvSpPr>
          <p:cNvPr id="2" name="TextBox 1"/>
          <p:cNvSpPr txBox="1"/>
          <p:nvPr/>
        </p:nvSpPr>
        <p:spPr>
          <a:xfrm>
            <a:off x="484093" y="3086204"/>
            <a:ext cx="8216152" cy="3108543"/>
          </a:xfrm>
          <a:prstGeom prst="rect">
            <a:avLst/>
          </a:prstGeom>
          <a:solidFill>
            <a:schemeClr val="bg1"/>
          </a:solidFill>
        </p:spPr>
        <p:txBody>
          <a:bodyPr wrap="square" rtlCol="0">
            <a:spAutoFit/>
          </a:bodyPr>
          <a:lstStyle/>
          <a:p>
            <a:r>
              <a:rPr lang="en-US" sz="3200" dirty="0" smtClean="0"/>
              <a:t>“It’s about environmental apocalypse which is the biggest theme, for me, right now for what’s going on this planet. So I think it’s got these big, big themes that connect with us. Noah was the first environmentalist.”</a:t>
            </a:r>
          </a:p>
          <a:p>
            <a:endParaRPr lang="en-US" sz="800" dirty="0" smtClean="0"/>
          </a:p>
          <a:p>
            <a:pPr algn="r"/>
            <a:r>
              <a:rPr lang="en-US" sz="2800" dirty="0" smtClean="0"/>
              <a:t>(</a:t>
            </a:r>
            <a:r>
              <a:rPr lang="en-US" sz="2800" dirty="0" err="1" smtClean="0"/>
              <a:t>Aronofsky</a:t>
            </a:r>
            <a:r>
              <a:rPr lang="en-US" sz="2800" dirty="0" smtClean="0"/>
              <a:t> interview, slashfilm.com, (9/12/2008)</a:t>
            </a:r>
            <a:endParaRPr lang="en-US" sz="2800" dirty="0"/>
          </a:p>
        </p:txBody>
      </p:sp>
    </p:spTree>
    <p:extLst>
      <p:ext uri="{BB962C8B-B14F-4D97-AF65-F5344CB8AC3E}">
        <p14:creationId xmlns:p14="http://schemas.microsoft.com/office/powerpoint/2010/main" val="38661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50"/>
                                        <p:tgtEl>
                                          <p:spTgt spid="5">
                                            <p:txEl>
                                              <p:pRg st="1" end="1"/>
                                            </p:txEl>
                                          </p:spTgt>
                                        </p:tgtEl>
                                      </p:cBhvr>
                                    </p:animEffect>
                                    <p:anim calcmode="lin" valueType="num">
                                      <p:cBhvr>
                                        <p:cTn id="12" dur="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250" fill="hold"/>
                                        <p:tgtEl>
                                          <p:spTgt spid="5">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250"/>
                                        <p:tgtEl>
                                          <p:spTgt spid="5">
                                            <p:txEl>
                                              <p:pRg st="2" end="2"/>
                                            </p:txEl>
                                          </p:spTgt>
                                        </p:tgtEl>
                                      </p:cBhvr>
                                    </p:animEffect>
                                    <p:anim calcmode="lin" valueType="num">
                                      <p:cBhvr>
                                        <p:cTn id="17" dur="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8" dur="250" fill="hold"/>
                                        <p:tgtEl>
                                          <p:spTgt spid="5">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50"/>
                                        <p:tgtEl>
                                          <p:spTgt spid="5">
                                            <p:txEl>
                                              <p:pRg st="3" end="3"/>
                                            </p:txEl>
                                          </p:spTgt>
                                        </p:tgtEl>
                                      </p:cBhvr>
                                    </p:animEffect>
                                    <p:anim calcmode="lin" valueType="num">
                                      <p:cBhvr>
                                        <p:cTn id="22" dur="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250" fill="hold"/>
                                        <p:tgtEl>
                                          <p:spTgt spid="5">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250"/>
                                        <p:tgtEl>
                                          <p:spTgt spid="5">
                                            <p:txEl>
                                              <p:pRg st="4" end="4"/>
                                            </p:txEl>
                                          </p:spTgt>
                                        </p:tgtEl>
                                      </p:cBhvr>
                                    </p:animEffect>
                                    <p:anim calcmode="lin" valueType="num">
                                      <p:cBhvr>
                                        <p:cTn id="27" dur="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8" dur="2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365126"/>
            <a:ext cx="8148918" cy="791321"/>
          </a:xfrm>
        </p:spPr>
        <p:txBody>
          <a:bodyPr/>
          <a:lstStyle/>
          <a:p>
            <a:r>
              <a:rPr lang="en-US" dirty="0" smtClean="0">
                <a:solidFill>
                  <a:schemeClr val="bg1"/>
                </a:solidFill>
                <a:latin typeface="Eras Bold ITC" panose="020B0907030504020204" pitchFamily="34" charset="0"/>
              </a:rPr>
              <a:t>Genesis 6:5-8</a:t>
            </a:r>
            <a:endParaRPr lang="en-US" dirty="0">
              <a:solidFill>
                <a:schemeClr val="bg1"/>
              </a:solidFill>
              <a:latin typeface="Eras Bold ITC" panose="020B0907030504020204" pitchFamily="34" charset="0"/>
            </a:endParaRPr>
          </a:p>
        </p:txBody>
      </p:sp>
      <p:sp>
        <p:nvSpPr>
          <p:cNvPr id="3" name="Content Placeholder 2"/>
          <p:cNvSpPr>
            <a:spLocks noGrp="1"/>
          </p:cNvSpPr>
          <p:nvPr>
            <p:ph idx="1"/>
          </p:nvPr>
        </p:nvSpPr>
        <p:spPr>
          <a:xfrm>
            <a:off x="628650" y="1304365"/>
            <a:ext cx="7886700" cy="5082988"/>
          </a:xfrm>
        </p:spPr>
        <p:txBody>
          <a:bodyPr>
            <a:normAutofit/>
          </a:bodyPr>
          <a:lstStyle/>
          <a:p>
            <a:pPr marL="0" indent="349250">
              <a:buNone/>
            </a:pPr>
            <a:r>
              <a:rPr lang="en-US" sz="3200" dirty="0">
                <a:solidFill>
                  <a:schemeClr val="bg1"/>
                </a:solidFill>
              </a:rPr>
              <a:t>Then the </a:t>
            </a:r>
            <a:r>
              <a:rPr lang="en-US" sz="3200" cap="small" dirty="0" smtClean="0">
                <a:solidFill>
                  <a:schemeClr val="bg1"/>
                </a:solidFill>
              </a:rPr>
              <a:t>Lord</a:t>
            </a:r>
            <a:r>
              <a:rPr lang="en-US" sz="3200" dirty="0" smtClean="0">
                <a:solidFill>
                  <a:schemeClr val="bg1"/>
                </a:solidFill>
              </a:rPr>
              <a:t> saw that </a:t>
            </a:r>
            <a:r>
              <a:rPr lang="en-US" sz="3200" dirty="0">
                <a:solidFill>
                  <a:srgbClr val="FFFF00"/>
                </a:solidFill>
              </a:rPr>
              <a:t>the </a:t>
            </a:r>
            <a:r>
              <a:rPr lang="en-US" sz="3200" dirty="0" smtClean="0">
                <a:solidFill>
                  <a:srgbClr val="FFFF00"/>
                </a:solidFill>
              </a:rPr>
              <a:t>                       wickedness </a:t>
            </a:r>
            <a:r>
              <a:rPr lang="en-US" sz="3200" dirty="0">
                <a:solidFill>
                  <a:srgbClr val="FFFF00"/>
                </a:solidFill>
              </a:rPr>
              <a:t>of man </a:t>
            </a:r>
            <a:r>
              <a:rPr lang="en-US" sz="3200" i="1" dirty="0">
                <a:solidFill>
                  <a:srgbClr val="FFFF00"/>
                </a:solidFill>
              </a:rPr>
              <a:t>was</a:t>
            </a:r>
            <a:r>
              <a:rPr lang="en-US" sz="3200" dirty="0">
                <a:solidFill>
                  <a:srgbClr val="FFFF00"/>
                </a:solidFill>
              </a:rPr>
              <a:t> great in the earth, and </a:t>
            </a:r>
            <a:r>
              <a:rPr lang="en-US" sz="3200" i="1" dirty="0">
                <a:solidFill>
                  <a:srgbClr val="FFFF00"/>
                </a:solidFill>
              </a:rPr>
              <a:t>that</a:t>
            </a:r>
            <a:r>
              <a:rPr lang="en-US" sz="3200" dirty="0">
                <a:solidFill>
                  <a:srgbClr val="FFFF00"/>
                </a:solidFill>
              </a:rPr>
              <a:t> every intent of the thoughts of his heart </a:t>
            </a:r>
            <a:r>
              <a:rPr lang="en-US" sz="3200" i="1" dirty="0">
                <a:solidFill>
                  <a:srgbClr val="FFFF00"/>
                </a:solidFill>
              </a:rPr>
              <a:t>was</a:t>
            </a:r>
            <a:r>
              <a:rPr lang="en-US" sz="3200" dirty="0">
                <a:solidFill>
                  <a:srgbClr val="FFFF00"/>
                </a:solidFill>
              </a:rPr>
              <a:t> only evil continually</a:t>
            </a:r>
            <a:r>
              <a:rPr lang="en-US" sz="3200" dirty="0">
                <a:solidFill>
                  <a:schemeClr val="bg1"/>
                </a:solidFill>
              </a:rPr>
              <a:t>. </a:t>
            </a:r>
            <a:r>
              <a:rPr lang="en-US" sz="3200" baseline="30000" dirty="0">
                <a:solidFill>
                  <a:schemeClr val="bg1"/>
                </a:solidFill>
              </a:rPr>
              <a:t>6 </a:t>
            </a:r>
            <a:r>
              <a:rPr lang="en-US" sz="3200" dirty="0">
                <a:solidFill>
                  <a:schemeClr val="bg1"/>
                </a:solidFill>
              </a:rPr>
              <a:t>And the </a:t>
            </a:r>
            <a:r>
              <a:rPr lang="en-US" sz="3200" cap="small" dirty="0">
                <a:solidFill>
                  <a:schemeClr val="bg1"/>
                </a:solidFill>
              </a:rPr>
              <a:t>Lord</a:t>
            </a:r>
            <a:r>
              <a:rPr lang="en-US" sz="3200" dirty="0">
                <a:solidFill>
                  <a:schemeClr val="bg1"/>
                </a:solidFill>
              </a:rPr>
              <a:t> was sorry that He had made man on the earth, and He was grieved in His heart. </a:t>
            </a:r>
            <a:r>
              <a:rPr lang="en-US" sz="3200" baseline="30000" dirty="0">
                <a:solidFill>
                  <a:schemeClr val="bg1"/>
                </a:solidFill>
              </a:rPr>
              <a:t>7 </a:t>
            </a:r>
            <a:r>
              <a:rPr lang="en-US" sz="3200" dirty="0">
                <a:solidFill>
                  <a:schemeClr val="bg1"/>
                </a:solidFill>
              </a:rPr>
              <a:t>So the </a:t>
            </a:r>
            <a:r>
              <a:rPr lang="en-US" sz="3200" cap="small" dirty="0">
                <a:solidFill>
                  <a:schemeClr val="bg1"/>
                </a:solidFill>
              </a:rPr>
              <a:t>Lord</a:t>
            </a:r>
            <a:r>
              <a:rPr lang="en-US" sz="3200" dirty="0">
                <a:solidFill>
                  <a:schemeClr val="bg1"/>
                </a:solidFill>
              </a:rPr>
              <a:t> said, “I will destroy man whom I have created from the face of the earth, both man and beast, creeping thing and birds of the air, for I am sorry that I have made them.” </a:t>
            </a:r>
            <a:r>
              <a:rPr lang="en-US" sz="3200" baseline="30000" dirty="0">
                <a:solidFill>
                  <a:schemeClr val="bg1"/>
                </a:solidFill>
              </a:rPr>
              <a:t>8 </a:t>
            </a:r>
            <a:r>
              <a:rPr lang="en-US" sz="3200" dirty="0">
                <a:solidFill>
                  <a:schemeClr val="bg1"/>
                </a:solidFill>
              </a:rPr>
              <a:t>But Noah found grace in the eyes of the </a:t>
            </a:r>
            <a:r>
              <a:rPr lang="en-US" sz="3200" cap="small" dirty="0">
                <a:solidFill>
                  <a:schemeClr val="bg1"/>
                </a:solidFill>
              </a:rPr>
              <a:t>Lord</a:t>
            </a:r>
            <a:r>
              <a:rPr lang="en-US" sz="3200" dirty="0">
                <a:solidFill>
                  <a:schemeClr val="bg1"/>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740" y="365126"/>
            <a:ext cx="2226049" cy="1135739"/>
          </a:xfrm>
          <a:prstGeom prst="rect">
            <a:avLst/>
          </a:prstGeom>
          <a:ln w="25400">
            <a:solidFill>
              <a:schemeClr val="accent5">
                <a:lumMod val="50000"/>
              </a:schemeClr>
            </a:solidFill>
          </a:ln>
        </p:spPr>
      </p:pic>
    </p:spTree>
    <p:extLst>
      <p:ext uri="{BB962C8B-B14F-4D97-AF65-F5344CB8AC3E}">
        <p14:creationId xmlns:p14="http://schemas.microsoft.com/office/powerpoint/2010/main" val="3698465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1062</Words>
  <Application>Microsoft Office PowerPoint</Application>
  <PresentationFormat>On-screen Show (4:3)</PresentationFormat>
  <Paragraphs>65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Eras Bold ITC</vt:lpstr>
      <vt:lpstr>Office Theme</vt:lpstr>
      <vt:lpstr>Pop Quiz</vt:lpstr>
      <vt:lpstr>NOAH</vt:lpstr>
      <vt:lpstr>Things to Remember</vt:lpstr>
      <vt:lpstr>The Man Noah</vt:lpstr>
      <vt:lpstr>Genesis 6:5-8</vt:lpstr>
      <vt:lpstr>2 Peter 2:5,9</vt:lpstr>
      <vt:lpstr>Ezekiel 14:12-14</vt:lpstr>
      <vt:lpstr>The Reason for God’s Judgment of the World</vt:lpstr>
      <vt:lpstr>Genesis 6:5-8</vt:lpstr>
      <vt:lpstr>Genesis 6:11-12</vt:lpstr>
      <vt:lpstr>Genesis 8:20-21</vt:lpstr>
      <vt:lpstr>2 Peter 2:5</vt:lpstr>
      <vt:lpstr>Other Examples of “Artistic Liscense”</vt:lpstr>
      <vt:lpstr>A good summary of the film</vt:lpstr>
      <vt:lpstr>Conclusion</vt:lpstr>
      <vt:lpstr>1 Peter 3:15-16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Quiz</dc:title>
  <dc:creator>Stan</dc:creator>
  <cp:lastModifiedBy>Stan</cp:lastModifiedBy>
  <cp:revision>18</cp:revision>
  <dcterms:created xsi:type="dcterms:W3CDTF">2014-03-30T02:42:17Z</dcterms:created>
  <dcterms:modified xsi:type="dcterms:W3CDTF">2014-03-31T20:15:34Z</dcterms:modified>
</cp:coreProperties>
</file>