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2"/>
  </p:sldMasterIdLst>
  <p:notesMasterIdLst>
    <p:notesMasterId r:id="rId8"/>
  </p:notesMasterIdLst>
  <p:handoutMasterIdLst>
    <p:handoutMasterId r:id="rId9"/>
  </p:handoutMasterIdLst>
  <p:sldIdLst>
    <p:sldId id="257" r:id="rId3"/>
    <p:sldId id="269" r:id="rId4"/>
    <p:sldId id="270" r:id="rId5"/>
    <p:sldId id="271" r:id="rId6"/>
    <p:sldId id="272" r:id="rId7"/>
  </p:sldIdLst>
  <p:sldSz cx="12188825" cy="6858000"/>
  <p:notesSz cx="7010400" cy="9296400"/>
  <p:embeddedFontLst>
    <p:embeddedFont>
      <p:font typeface="Berkshire Swash" panose="02000505000000020003" pitchFamily="2" charset="0"/>
      <p:bold r:id="rId10"/>
    </p:embeddedFont>
    <p:embeddedFont>
      <p:font typeface="Palatino Linotype" panose="02040502050505030304" pitchFamily="18"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9225" autoAdjust="0"/>
  </p:normalViewPr>
  <p:slideViewPr>
    <p:cSldViewPr>
      <p:cViewPr varScale="1">
        <p:scale>
          <a:sx n="39" d="100"/>
          <a:sy n="39" d="100"/>
        </p:scale>
        <p:origin x="1860" y="4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52" d="100"/>
          <a:sy n="52" d="100"/>
        </p:scale>
        <p:origin x="286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70938" cy="464820"/>
          </a:xfrm>
          <a:prstGeom prst="rect">
            <a:avLst/>
          </a:prstGeom>
        </p:spPr>
        <p:txBody>
          <a:bodyPr vert="horz" lIns="93177" tIns="46589" rIns="93177" bIns="46589" rtlCol="0"/>
          <a:lstStyle>
            <a:lvl1pPr algn="l">
              <a:defRPr sz="1200"/>
            </a:lvl1pPr>
          </a:lstStyle>
          <a:p>
            <a:r>
              <a:rPr lang="en-US" sz="1800" dirty="0">
                <a:latin typeface="Berkshire Swash" panose="02000505000000020003" pitchFamily="2" charset="0"/>
              </a:rPr>
              <a:t>“Open my eyes that I may see…”</a:t>
            </a:r>
            <a:endParaRPr sz="1800" dirty="0">
              <a:latin typeface="Berkshire Swash" panose="02000505000000020003" pitchFamily="2"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a:t>December 11, 2016 am</a:t>
            </a:r>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West Side church of Christ, Stan Cox</a:t>
            </a:r>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r>
              <a:rPr lang="en-US" dirty="0"/>
              <a:t>    soundteaching.org       </a:t>
            </a:r>
            <a:fld id="{7C119DBA-4540-49B3-8FA9-6259387ECF9E}" type="slidenum">
              <a:rPr smtClean="0"/>
              <a:t>‹#›</a:t>
            </a:fld>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A755D9-D361-47B8-9652-3B4EA9776CE5}" type="datetimeFigureOut">
              <a:rPr lang="en-US"/>
              <a:t>12/11/2016</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 119</a:t>
            </a:r>
            <a:r>
              <a:rPr lang="en-US" b="1" baseline="30000" dirty="0"/>
              <a:t>th</a:t>
            </a:r>
            <a:r>
              <a:rPr lang="en-US" b="1" dirty="0"/>
              <a:t> Psalm consists of a series of declarations about the Psalmist’s view of and obedience to the wonderful Law of God</a:t>
            </a:r>
          </a:p>
          <a:p>
            <a:pPr defTabSz="931774">
              <a:defRPr/>
            </a:pPr>
            <a:r>
              <a:rPr lang="en-US" b="1" dirty="0"/>
              <a:t>Examples:</a:t>
            </a:r>
          </a:p>
          <a:p>
            <a:pPr defTabSz="931774">
              <a:defRPr/>
            </a:pPr>
            <a:r>
              <a:rPr lang="en-US" b="1" dirty="0"/>
              <a:t>(8), </a:t>
            </a:r>
            <a:r>
              <a:rPr lang="en-US" i="1" dirty="0"/>
              <a:t>“I will keep Your statutes; Oh, do not forsake me utterly!”</a:t>
            </a:r>
          </a:p>
          <a:p>
            <a:pPr defTabSz="931774">
              <a:defRPr/>
            </a:pPr>
            <a:r>
              <a:rPr lang="en-US" b="1" dirty="0"/>
              <a:t>(11), </a:t>
            </a:r>
            <a:r>
              <a:rPr lang="en-US" i="1" dirty="0"/>
              <a:t>“Your word I have hidden in my heart, that I might not sin against You.”</a:t>
            </a:r>
          </a:p>
          <a:p>
            <a:pPr defTabSz="931774">
              <a:defRPr/>
            </a:pPr>
            <a:r>
              <a:rPr lang="en-US" b="1" dirty="0"/>
              <a:t>(24), </a:t>
            </a:r>
            <a:r>
              <a:rPr lang="en-US" i="1" dirty="0"/>
              <a:t>“Your testimonies also are my delight and my counselors.”</a:t>
            </a:r>
          </a:p>
          <a:p>
            <a:pPr defTabSz="931774">
              <a:defRPr/>
            </a:pPr>
            <a:r>
              <a:rPr lang="en-US" b="1" dirty="0"/>
              <a:t>(33), </a:t>
            </a:r>
            <a:r>
              <a:rPr lang="en-US" i="1" dirty="0"/>
              <a:t>“Teach me, O Lord, the way of Your statutes, and I shall keep it to the end.”</a:t>
            </a:r>
          </a:p>
          <a:p>
            <a:pPr defTabSz="931774">
              <a:defRPr/>
            </a:pPr>
            <a:r>
              <a:rPr lang="en-US" b="1" dirty="0"/>
              <a:t>(59), </a:t>
            </a:r>
            <a:r>
              <a:rPr lang="en-US" i="1" dirty="0"/>
              <a:t>“I thought about my ways, and turned my feet to Your testimonies.”</a:t>
            </a:r>
          </a:p>
          <a:p>
            <a:pPr defTabSz="931774">
              <a:defRPr/>
            </a:pPr>
            <a:r>
              <a:rPr lang="en-US" b="1" dirty="0"/>
              <a:t>(89), </a:t>
            </a:r>
            <a:r>
              <a:rPr lang="en-US" i="1" dirty="0"/>
              <a:t>“Forever, O Lord, Your word is settled in heaven.”</a:t>
            </a:r>
          </a:p>
          <a:p>
            <a:pPr defTabSz="931774">
              <a:defRPr/>
            </a:pPr>
            <a:r>
              <a:rPr lang="en-US" b="1" dirty="0"/>
              <a:t>(118), </a:t>
            </a:r>
            <a:r>
              <a:rPr lang="en-US" i="1" dirty="0"/>
              <a:t>“You reject all those who stray from Your statutes, for their deceit is falsehood.”</a:t>
            </a:r>
          </a:p>
          <a:p>
            <a:pPr defTabSz="931774">
              <a:defRPr/>
            </a:pPr>
            <a:r>
              <a:rPr lang="en-US" b="1" dirty="0"/>
              <a:t>(127), </a:t>
            </a:r>
            <a:r>
              <a:rPr lang="en-US" i="1" dirty="0"/>
              <a:t>“Therefore I love Your commandments more than gold, yes, than fine gold!”</a:t>
            </a:r>
          </a:p>
          <a:p>
            <a:pPr defTabSz="931774">
              <a:defRPr/>
            </a:pPr>
            <a:r>
              <a:rPr lang="en-US" b="1" dirty="0"/>
              <a:t>Etc. etc. etc.</a:t>
            </a:r>
          </a:p>
          <a:p>
            <a:pPr defTabSz="931774">
              <a:defRPr/>
            </a:pPr>
            <a:endParaRPr lang="en-US" b="1" dirty="0"/>
          </a:p>
          <a:p>
            <a:pPr defTabSz="931774">
              <a:defRPr/>
            </a:pPr>
            <a:r>
              <a:rPr lang="en-US" b="1" dirty="0"/>
              <a:t>Our text)</a:t>
            </a:r>
          </a:p>
          <a:p>
            <a:pPr defTabSz="931774">
              <a:defRPr/>
            </a:pPr>
            <a:r>
              <a:rPr lang="en-US" b="1" dirty="0"/>
              <a:t>(Psalm 119:18),</a:t>
            </a:r>
            <a:r>
              <a:rPr lang="en-US" b="1" i="1" dirty="0"/>
              <a:t> </a:t>
            </a:r>
            <a:r>
              <a:rPr lang="en-US" i="1" dirty="0"/>
              <a:t>“Open my eyes, that I may see wondrous things from Your law.”</a:t>
            </a:r>
          </a:p>
          <a:p>
            <a:pPr marL="640594" lvl="1" indent="-174708">
              <a:buFont typeface="Arial" panose="020B0604020202020204" pitchFamily="34" charset="0"/>
              <a:buChar char="•"/>
            </a:pPr>
            <a:r>
              <a:rPr lang="en-US" dirty="0"/>
              <a:t>We truly need to open our eyes, (develop awareness) of what is around us.  The law (which we will address in a moment) is only one of many things we would do well to see.</a:t>
            </a:r>
          </a:p>
          <a:p>
            <a:pPr marL="640594" lvl="1" indent="-174708">
              <a:buFont typeface="Arial" panose="020B0604020202020204" pitchFamily="34" charset="0"/>
              <a:buChar char="•"/>
            </a:pPr>
            <a:r>
              <a:rPr lang="en-US" dirty="0"/>
              <a:t>We should pray the Lord to open our eyes that we may see what we ought to see.</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6857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19:1), </a:t>
            </a:r>
            <a:r>
              <a:rPr lang="en-US" i="1" dirty="0"/>
              <a:t>“The heavens declare the glory of God; and the firmament shows His handiwork.”</a:t>
            </a:r>
          </a:p>
          <a:p>
            <a:r>
              <a:rPr lang="en-US" b="1" dirty="0"/>
              <a:t>(Psalm 50:6),</a:t>
            </a:r>
            <a:r>
              <a:rPr lang="en-US" i="1" dirty="0"/>
              <a:t> “Let the heavens declare His righteousness, for God Himself is Judge.”</a:t>
            </a:r>
          </a:p>
          <a:p>
            <a:pPr marL="640594" lvl="1" indent="-174708">
              <a:buFont typeface="Arial" panose="020B0604020202020204" pitchFamily="34" charset="0"/>
              <a:buChar char="•"/>
            </a:pPr>
            <a:r>
              <a:rPr lang="en-US" dirty="0"/>
              <a:t>There is no excuse for denying God’s hand in the wonders of our Universe</a:t>
            </a:r>
          </a:p>
          <a:p>
            <a:pPr marL="640594" lvl="1" indent="-174708">
              <a:buFont typeface="Arial" panose="020B0604020202020204" pitchFamily="34" charset="0"/>
              <a:buChar char="•"/>
            </a:pPr>
            <a:r>
              <a:rPr lang="en-US" dirty="0"/>
              <a:t>The heavens themselves declare it!  (Glory, Power &amp; Righteousness)</a:t>
            </a:r>
          </a:p>
          <a:p>
            <a:r>
              <a:rPr lang="en-US" b="1" dirty="0"/>
              <a:t>(Psalm 97:6), </a:t>
            </a:r>
            <a:r>
              <a:rPr lang="en-US" i="1" dirty="0"/>
              <a:t>“The heavens declare His righteousness, and all the peoples see His glory.”</a:t>
            </a:r>
          </a:p>
          <a:p>
            <a:pPr marL="640594" lvl="1" indent="-174708">
              <a:buFont typeface="Arial" panose="020B0604020202020204" pitchFamily="34" charset="0"/>
              <a:buChar char="•"/>
            </a:pPr>
            <a:r>
              <a:rPr lang="en-US" b="1" dirty="0"/>
              <a:t>Take time to view a sunset – gaze at the stars – ponder the ocean depths/mountain heights – The Almighty is seen in these things!</a:t>
            </a:r>
          </a:p>
          <a:p>
            <a:r>
              <a:rPr lang="en-US" b="1" dirty="0"/>
              <a:t>(Romans 1:19-20), </a:t>
            </a:r>
            <a:r>
              <a:rPr lang="en-US" i="1" dirty="0"/>
              <a:t>“because what may be known of God is manifest in them </a:t>
            </a:r>
            <a:r>
              <a:rPr lang="en-US" dirty="0"/>
              <a:t>[unrighteous men], </a:t>
            </a:r>
            <a:r>
              <a:rPr lang="en-US" i="1" dirty="0"/>
              <a:t>for God has shown it to them. </a:t>
            </a:r>
            <a:r>
              <a:rPr lang="en-US" i="1" baseline="30000" dirty="0"/>
              <a:t>20</a:t>
            </a:r>
            <a:r>
              <a:rPr lang="en-US" i="1" dirty="0"/>
              <a:t> For since the creation of the world His invisible attributes are clearly seen, being understood by the things that are made, even His eternal power and Godhead, so that they are without excuse”</a:t>
            </a:r>
          </a:p>
        </p:txBody>
      </p:sp>
      <p:sp>
        <p:nvSpPr>
          <p:cNvPr id="4" name="Slide Number Placeholder 3"/>
          <p:cNvSpPr>
            <a:spLocks noGrp="1"/>
          </p:cNvSpPr>
          <p:nvPr>
            <p:ph type="sldNum" sz="quarter" idx="10"/>
          </p:nvPr>
        </p:nvSpPr>
        <p:spPr/>
        <p:txBody>
          <a:bodyPr/>
          <a:lstStyle/>
          <a:p>
            <a:fld id="{E3B36274-F2B9-4C45-BBB4-0EDF4CD651A7}" type="slidenum">
              <a:rPr lang="en-US" smtClean="0"/>
              <a:t>2</a:t>
            </a:fld>
            <a:endParaRPr lang="en-US"/>
          </a:p>
        </p:txBody>
      </p:sp>
    </p:spTree>
    <p:extLst>
      <p:ext uri="{BB962C8B-B14F-4D97-AF65-F5344CB8AC3E}">
        <p14:creationId xmlns:p14="http://schemas.microsoft.com/office/powerpoint/2010/main" val="117935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TEXT (Psalm 119:18), </a:t>
            </a:r>
            <a:r>
              <a:rPr lang="en-US" i="1" dirty="0"/>
              <a:t>“Open my eyes, that I may see wondrous things from Your law.”</a:t>
            </a:r>
          </a:p>
          <a:p>
            <a:pPr marL="640594" lvl="1" indent="-174708">
              <a:buFont typeface="Arial" panose="020B0604020202020204" pitchFamily="34" charset="0"/>
              <a:buChar char="•"/>
            </a:pPr>
            <a:r>
              <a:rPr lang="en-US" b="1" dirty="0"/>
              <a:t>We need to understand the nature, purpose and place of God’s law!</a:t>
            </a:r>
          </a:p>
          <a:p>
            <a:r>
              <a:rPr lang="en-US" b="1" dirty="0"/>
              <a:t>What we learn from the law of Moses:</a:t>
            </a:r>
          </a:p>
          <a:p>
            <a:pPr marL="698830" lvl="1" indent="-232943">
              <a:buFont typeface="+mj-lt"/>
              <a:buAutoNum type="arabicPeriod"/>
            </a:pPr>
            <a:r>
              <a:rPr lang="en-US" b="1" dirty="0"/>
              <a:t>Every law of God is holy, righteous and good!</a:t>
            </a:r>
          </a:p>
          <a:p>
            <a:r>
              <a:rPr lang="en-US" b="1" dirty="0"/>
              <a:t>(Romans 7:12), </a:t>
            </a:r>
            <a:r>
              <a:rPr lang="en-US" i="1" dirty="0"/>
              <a:t>“Therefore the law is holy, and the commandment holy and just and good.”</a:t>
            </a:r>
          </a:p>
          <a:p>
            <a:pPr marL="698830" lvl="1" indent="-232943">
              <a:buFont typeface="+mj-lt"/>
              <a:buAutoNum type="arabicPeriod" startAt="2"/>
            </a:pPr>
            <a:r>
              <a:rPr lang="en-US" b="1" dirty="0"/>
              <a:t>The Law identifies sin for us!</a:t>
            </a:r>
          </a:p>
          <a:p>
            <a:r>
              <a:rPr lang="en-US" b="1" dirty="0"/>
              <a:t>(Romans 7:7), </a:t>
            </a:r>
            <a:r>
              <a:rPr lang="en-US" i="1" dirty="0"/>
              <a:t>“What shall we say then? Is the law sin? Certainly not! On the contrary, I would not have known sin except through the law. For I would not have known covetousness unless the law had said, "You shall not covet.“”</a:t>
            </a:r>
          </a:p>
          <a:p>
            <a:r>
              <a:rPr lang="en-US" b="1" dirty="0"/>
              <a:t>(Romans 3:20), </a:t>
            </a:r>
            <a:r>
              <a:rPr lang="en-US" i="1" dirty="0"/>
              <a:t>“Therefore by the deeds of the law no flesh will be justified in His sight, for by the law is the knowledge of sin.”</a:t>
            </a:r>
          </a:p>
          <a:p>
            <a:pPr marL="698830" lvl="1" indent="-232943">
              <a:buFont typeface="+mj-lt"/>
              <a:buAutoNum type="arabicPeriod" startAt="3"/>
            </a:pPr>
            <a:r>
              <a:rPr lang="en-US" b="1" dirty="0"/>
              <a:t>The sinner cannot be saved (made righteous) by law</a:t>
            </a:r>
          </a:p>
          <a:p>
            <a:r>
              <a:rPr lang="en-US" b="1" dirty="0"/>
              <a:t>(Galatians 2:21), </a:t>
            </a:r>
            <a:r>
              <a:rPr lang="en-US" i="1" dirty="0"/>
              <a:t>“I do not set aside the grace of God; for if righteousness comes through the law, then Christ died in vain.“</a:t>
            </a:r>
          </a:p>
          <a:p>
            <a:endParaRPr lang="en-US" i="1" dirty="0"/>
          </a:p>
          <a:p>
            <a:r>
              <a:rPr lang="en-US" b="1" dirty="0"/>
              <a:t>Let us open our eyes to see the truth of God contained in His word.  The words of men will fail, but God’s word abides forever</a:t>
            </a:r>
          </a:p>
          <a:p>
            <a:r>
              <a:rPr lang="en-US" b="1" dirty="0"/>
              <a:t>(1 Peter 1:23-25), </a:t>
            </a:r>
            <a:r>
              <a:rPr lang="en-US" i="1" dirty="0"/>
              <a:t>“having been born again, not of corruptible seed but incorruptible, through the word of God which lives and abides forever, </a:t>
            </a:r>
            <a:r>
              <a:rPr lang="en-US" i="1" baseline="30000" dirty="0"/>
              <a:t>24</a:t>
            </a:r>
            <a:r>
              <a:rPr lang="en-US" i="1" dirty="0"/>
              <a:t> because "All flesh is as grass, and all the glory of man as the flower of the grass. The grass withers, and its flower falls away, </a:t>
            </a:r>
            <a:r>
              <a:rPr lang="en-US" i="1" baseline="30000" dirty="0"/>
              <a:t>25 </a:t>
            </a:r>
            <a:r>
              <a:rPr lang="en-US" i="1" dirty="0"/>
              <a:t>But the word of the Lord endures forever." Now this is the word which by the gospel was preached to you.”</a:t>
            </a:r>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220861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51:3), </a:t>
            </a:r>
            <a:r>
              <a:rPr lang="en-US" i="1" dirty="0"/>
              <a:t>“For I acknowledge my transgressions, and my sin is always before me.”</a:t>
            </a:r>
          </a:p>
          <a:p>
            <a:pPr marL="640594" lvl="1" indent="-174708">
              <a:buFont typeface="Arial" panose="020B0604020202020204" pitchFamily="34" charset="0"/>
              <a:buChar char="•"/>
            </a:pPr>
            <a:r>
              <a:rPr lang="en-US" b="1" dirty="0"/>
              <a:t>Until we confess our spiritual blindness, we will not see the Lord’s light of salvation!</a:t>
            </a:r>
          </a:p>
          <a:p>
            <a:pPr marL="640594" lvl="1" indent="-174708">
              <a:buFont typeface="Arial" panose="020B0604020202020204" pitchFamily="34" charset="0"/>
              <a:buChar char="•"/>
            </a:pPr>
            <a:r>
              <a:rPr lang="en-US" b="1" dirty="0"/>
              <a:t>Example:  The Pharisees were arrogant, claiming spiritual sight, but ignorant of the Lord’s efforts to save them…</a:t>
            </a:r>
          </a:p>
          <a:p>
            <a:r>
              <a:rPr lang="en-US" b="1" dirty="0"/>
              <a:t>(John 9:39-41), </a:t>
            </a:r>
            <a:r>
              <a:rPr lang="en-US" i="1" dirty="0"/>
              <a:t>“And Jesus said, " For judgment I have come into this world, that those who do not see may see, and that those who see may be made blind.“ </a:t>
            </a:r>
            <a:r>
              <a:rPr lang="en-US" i="1" baseline="30000" dirty="0"/>
              <a:t>40</a:t>
            </a:r>
            <a:r>
              <a:rPr lang="en-US" i="1" dirty="0"/>
              <a:t> Then some of the Pharisees who were with Him heard these words, and said to Him, "Are we blind also?“ </a:t>
            </a:r>
            <a:r>
              <a:rPr lang="en-US" i="1" baseline="30000" dirty="0"/>
              <a:t>41</a:t>
            </a:r>
            <a:r>
              <a:rPr lang="en-US" i="1" dirty="0"/>
              <a:t> Jesus said to them, " If you were blind, you would have no sin; but now you say, 'We see. ' Therefore your sin remains.”</a:t>
            </a:r>
          </a:p>
          <a:p>
            <a:pPr marL="640594" lvl="1" indent="-174708">
              <a:buFont typeface="Arial" panose="020B0604020202020204" pitchFamily="34" charset="0"/>
              <a:buChar char="•"/>
            </a:pPr>
            <a:r>
              <a:rPr lang="en-US" b="1" dirty="0"/>
              <a:t>It takes faith and a humble heart to open our eyes to our own sin!</a:t>
            </a:r>
          </a:p>
          <a:p>
            <a:r>
              <a:rPr lang="en-US" b="1" dirty="0"/>
              <a:t>(2 Corinthians 13:5), </a:t>
            </a:r>
            <a:r>
              <a:rPr lang="en-US" i="1" dirty="0"/>
              <a:t>“Examine yourselves as to whether you are in the faith. Test yourselves. Do you not know yourselves, that Jesus Christ is in you? —unless indeed you are disqualified.”</a:t>
            </a:r>
          </a:p>
          <a:p>
            <a:pPr marL="640594" lvl="1" indent="-174708">
              <a:buFont typeface="Arial" panose="020B0604020202020204" pitchFamily="34" charset="0"/>
              <a:buChar char="•"/>
            </a:pPr>
            <a:r>
              <a:rPr lang="en-US" b="1" dirty="0"/>
              <a:t>May we open our eyes to the sin in our lives, that we may be cleansed by the Lord!  </a:t>
            </a:r>
            <a:r>
              <a:rPr lang="en-US" b="1" u="sng" dirty="0"/>
              <a:t>(Maybe look at Psalm 51:1-7)….</a:t>
            </a:r>
          </a:p>
          <a:p>
            <a:r>
              <a:rPr lang="en-US" b="1" dirty="0"/>
              <a:t>(Psalm 51:7), </a:t>
            </a:r>
            <a:r>
              <a:rPr lang="en-US" i="1" dirty="0"/>
              <a:t>“Purge me with hyssop, and I shall be clean; wash me, and I shall be whiter than snow.”</a:t>
            </a:r>
          </a:p>
        </p:txBody>
      </p:sp>
      <p:sp>
        <p:nvSpPr>
          <p:cNvPr id="4" name="Slide Number Placeholder 3"/>
          <p:cNvSpPr>
            <a:spLocks noGrp="1"/>
          </p:cNvSpPr>
          <p:nvPr>
            <p:ph type="sldNum" sz="quarter" idx="10"/>
          </p:nvPr>
        </p:nvSpPr>
        <p:spPr/>
        <p:txBody>
          <a:bodyPr/>
          <a:lstStyle/>
          <a:p>
            <a:fld id="{E3B36274-F2B9-4C45-BBB4-0EDF4CD651A7}" type="slidenum">
              <a:rPr lang="en-US" smtClean="0"/>
              <a:t>4</a:t>
            </a:fld>
            <a:endParaRPr lang="en-US"/>
          </a:p>
        </p:txBody>
      </p:sp>
    </p:spTree>
    <p:extLst>
      <p:ext uri="{BB962C8B-B14F-4D97-AF65-F5344CB8AC3E}">
        <p14:creationId xmlns:p14="http://schemas.microsoft.com/office/powerpoint/2010/main" val="396902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a:t>
            </a:r>
            <a:r>
              <a:rPr lang="en-US" b="1" baseline="0" dirty="0"/>
              <a:t> 26:14-18), </a:t>
            </a:r>
            <a:r>
              <a:rPr lang="en-US" i="1" baseline="0" dirty="0"/>
              <a:t>“And when we all had fallen to the ground, I heard a voice speaking to me and saying in the Hebrew language, ' Saul, Saul, why are you persecuting Me? It is hard for you to kick against the goads. ' </a:t>
            </a:r>
            <a:r>
              <a:rPr lang="en-US" i="1" baseline="30000" dirty="0"/>
              <a:t>15 </a:t>
            </a:r>
            <a:r>
              <a:rPr lang="en-US" i="1" baseline="0" dirty="0"/>
              <a:t>So I said, 'Who are You, Lord? ' And He said, ' I am Jesus, whom you are persecuting. </a:t>
            </a:r>
            <a:r>
              <a:rPr lang="en-US" i="1" baseline="30000" dirty="0"/>
              <a:t>16</a:t>
            </a:r>
            <a:r>
              <a:rPr lang="en-US" i="1" baseline="0" dirty="0"/>
              <a:t> But rise and stand on your feet; for I have appeared to you for this purpose, to make you a minister and a witness both of the things which you have seen and of the things which I will yet reveal to you. </a:t>
            </a:r>
            <a:r>
              <a:rPr lang="en-US" i="1" baseline="30000" dirty="0"/>
              <a:t>17</a:t>
            </a:r>
            <a:r>
              <a:rPr lang="en-US" i="1" baseline="0" dirty="0"/>
              <a:t> I will deliver you from the Jewish people, as well as from the Gentiles, to whom I now send you, </a:t>
            </a:r>
            <a:r>
              <a:rPr lang="en-US" i="1" baseline="30000" dirty="0"/>
              <a:t>18</a:t>
            </a:r>
            <a:r>
              <a:rPr lang="en-US" i="1" baseline="0" dirty="0"/>
              <a:t> </a:t>
            </a:r>
            <a:r>
              <a:rPr lang="en-US" b="1" i="1" baseline="0" dirty="0"/>
              <a:t>to open their eyes, in order to turn them from darkness to light, and from the power of Satan to God, that they may receive forgiveness of sins and an inheritance among those who are sanctified by faith in Me</a:t>
            </a:r>
            <a:r>
              <a:rPr lang="en-US" i="1" baseline="0" dirty="0"/>
              <a:t>.”</a:t>
            </a:r>
            <a:endParaRPr lang="en-US" i="1" dirty="0"/>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1011999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1"/>
          <p:cNvSpPr>
            <a:spLocks noGrp="1"/>
          </p:cNvSpPr>
          <p:nvPr>
            <p:ph type="ctrTitle"/>
          </p:nvPr>
        </p:nvSpPr>
        <p:spPr>
          <a:xfrm>
            <a:off x="1522413" y="914400"/>
            <a:ext cx="9144000" cy="3505200"/>
          </a:xfrm>
        </p:spPr>
        <p:txBody>
          <a:bodyPr>
            <a:noAutofit/>
          </a:bodyPr>
          <a:lstStyle>
            <a:lvl1pPr>
              <a:defRPr sz="72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4495800"/>
            <a:ext cx="8229600" cy="1066800"/>
          </a:xfrm>
        </p:spPr>
        <p:txBody>
          <a:bodyPr>
            <a:normAutofit/>
          </a:bodyPr>
          <a:lstStyle>
            <a:lvl1pPr marL="0" indent="0" algn="l">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3829175-527E-46A3-863C-1BB1F163B849}"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9675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5222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575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273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3" y="2514601"/>
            <a:ext cx="9144000" cy="2819400"/>
          </a:xfrm>
        </p:spPr>
        <p:txBody>
          <a:bodyPr anchor="b">
            <a:noAutofit/>
          </a:bodyPr>
          <a:lstStyle>
            <a:lvl1pPr algn="l">
              <a:defRPr sz="6600" b="0" i="0" cap="none" baseline="0"/>
            </a:lvl1pPr>
          </a:lstStyle>
          <a:p>
            <a:r>
              <a:rPr lang="en-US"/>
              <a:t>Click to edit Master title style</a:t>
            </a:r>
            <a:endParaRPr/>
          </a:p>
        </p:txBody>
      </p:sp>
      <p:sp>
        <p:nvSpPr>
          <p:cNvPr id="3" name="Text Placeholder 2"/>
          <p:cNvSpPr>
            <a:spLocks noGrp="1"/>
          </p:cNvSpPr>
          <p:nvPr>
            <p:ph type="body" idx="1"/>
          </p:nvPr>
        </p:nvSpPr>
        <p:spPr>
          <a:xfrm>
            <a:off x="1065212"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609012" y="6280151"/>
            <a:ext cx="1320059" cy="273049"/>
          </a:xfrm>
        </p:spPr>
        <p:txBody>
          <a:bodyPr/>
          <a:lstStyle/>
          <a:p>
            <a:fld id="{83829175-527E-46A3-863C-1BB1F163B849}" type="datetimeFigureOut">
              <a:rPr lang="en-US" smtClean="0"/>
              <a:t>12/11/2016</a:t>
            </a:fld>
            <a:endParaRPr lang="en-US"/>
          </a:p>
        </p:txBody>
      </p:sp>
      <p:sp>
        <p:nvSpPr>
          <p:cNvPr id="5" name="Footer Placeholder 4"/>
          <p:cNvSpPr>
            <a:spLocks noGrp="1"/>
          </p:cNvSpPr>
          <p:nvPr>
            <p:ph type="ftr" sz="quarter" idx="11"/>
          </p:nvPr>
        </p:nvSpPr>
        <p:spPr>
          <a:xfrm>
            <a:off x="1517950" y="6280151"/>
            <a:ext cx="6862462" cy="273049"/>
          </a:xfrm>
        </p:spPr>
        <p:txBody>
          <a:bodyPr/>
          <a:lstStyle/>
          <a:p>
            <a:endParaRPr lang="en-US"/>
          </a:p>
        </p:txBody>
      </p:sp>
      <p:sp>
        <p:nvSpPr>
          <p:cNvPr id="6" name="Slide Number Placeholder 5"/>
          <p:cNvSpPr>
            <a:spLocks noGrp="1"/>
          </p:cNvSpPr>
          <p:nvPr>
            <p:ph type="sldNum" sz="quarter" idx="12"/>
          </p:nvPr>
        </p:nvSpPr>
        <p:spPr>
          <a:xfrm>
            <a:off x="10133012" y="6280151"/>
            <a:ext cx="990601" cy="273049"/>
          </a:xfrm>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9015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18210"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3829175-527E-46A3-863C-1BB1F163B849}"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8862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67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21260"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21260"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3829175-527E-46A3-863C-1BB1F163B849}"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6770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3829175-527E-46A3-863C-1BB1F163B849}"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87603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8005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646611"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3829175-527E-46A3-863C-1BB1F163B849}" type="datetimeFigureOut">
              <a:rPr lang="en-US" smtClean="0"/>
              <a:pPr/>
              <a:t>12/11/2016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4027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2590800"/>
            <a:ext cx="3276599" cy="1924050"/>
          </a:xfrm>
        </p:spPr>
        <p:txBody>
          <a:bodyPr anchor="b">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47990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2"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9077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2" name="Title Placeholder 1"/>
          <p:cNvSpPr>
            <a:spLocks noGrp="1"/>
          </p:cNvSpPr>
          <p:nvPr>
            <p:ph type="title"/>
          </p:nvPr>
        </p:nvSpPr>
        <p:spPr>
          <a:xfrm>
            <a:off x="1065212" y="5334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609012" y="63246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smtClean="0"/>
              <a:pPr/>
              <a:t>12/11/2016</a:t>
            </a:fld>
            <a:endParaRPr lang="en-US"/>
          </a:p>
        </p:txBody>
      </p:sp>
      <p:sp>
        <p:nvSpPr>
          <p:cNvPr id="5" name="Footer Placeholder 4"/>
          <p:cNvSpPr>
            <a:spLocks noGrp="1"/>
          </p:cNvSpPr>
          <p:nvPr>
            <p:ph type="ftr" sz="quarter" idx="3"/>
          </p:nvPr>
        </p:nvSpPr>
        <p:spPr>
          <a:xfrm>
            <a:off x="1517950" y="63246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33012" y="63246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381654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671" userDrawn="1">
          <p15:clr>
            <a:srgbClr val="F26B43"/>
          </p15:clr>
        </p15:guide>
        <p15:guide id="3" pos="67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600200"/>
            <a:ext cx="9144000" cy="2286000"/>
          </a:xfrm>
        </p:spPr>
        <p:txBody>
          <a:bodyPr anchor="t"/>
          <a:lstStyle/>
          <a:p>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latin typeface="Berkshire Swash" panose="02000505000000020003" pitchFamily="2" charset="0"/>
              </a:rPr>
              <a:t>Open my eyes, that I may see…”</a:t>
            </a:r>
          </a:p>
        </p:txBody>
      </p:sp>
      <p:sp>
        <p:nvSpPr>
          <p:cNvPr id="3" name="Subtitle 2"/>
          <p:cNvSpPr>
            <a:spLocks noGrp="1"/>
          </p:cNvSpPr>
          <p:nvPr>
            <p:ph type="subTitle" idx="1"/>
          </p:nvPr>
        </p:nvSpPr>
        <p:spPr>
          <a:xfrm>
            <a:off x="1524944" y="4114800"/>
            <a:ext cx="8760468" cy="1066800"/>
          </a:xfrm>
        </p:spPr>
        <p:txBody>
          <a:bodyPr>
            <a:normAutofit/>
          </a:bodyPr>
          <a:lstStyle/>
          <a:p>
            <a:pPr algn="r"/>
            <a:r>
              <a:rPr lang="en-US" sz="6000" dirty="0">
                <a:effectLst>
                  <a:outerShdw blurRad="38100" dist="38100" dir="2700000" algn="tl">
                    <a:srgbClr val="000000">
                      <a:alpha val="43137"/>
                    </a:srgbClr>
                  </a:outerShdw>
                </a:effectLst>
                <a:latin typeface="Berkshire Swash" panose="02000505000000020003" pitchFamily="2" charset="0"/>
              </a:rPr>
              <a:t>Psalm 119:18</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533400"/>
            <a:ext cx="10439400" cy="1143000"/>
          </a:xfrm>
        </p:spPr>
        <p:txBody>
          <a:bodyPr>
            <a:noAutofit/>
          </a:bodyPr>
          <a:lstStyle/>
          <a:p>
            <a:pPr algn="ctr"/>
            <a:r>
              <a:rPr lang="en-US" sz="5400" dirty="0">
                <a:latin typeface="Berkshire Swash" panose="02000505000000020003" pitchFamily="2" charset="0"/>
              </a:rPr>
              <a:t>“Open my eyes, that I may see…”</a:t>
            </a:r>
          </a:p>
        </p:txBody>
      </p:sp>
      <p:sp>
        <p:nvSpPr>
          <p:cNvPr id="14" name="Content Placeholder 13"/>
          <p:cNvSpPr>
            <a:spLocks noGrp="1"/>
          </p:cNvSpPr>
          <p:nvPr>
            <p:ph idx="1"/>
          </p:nvPr>
        </p:nvSpPr>
        <p:spPr>
          <a:xfrm>
            <a:off x="989012" y="1828800"/>
            <a:ext cx="10287000" cy="4191000"/>
          </a:xfrm>
        </p:spPr>
        <p:txBody>
          <a:bodyPr>
            <a:normAutofit/>
          </a:bodyPr>
          <a:lstStyle/>
          <a:p>
            <a:pPr marL="469900" lvl="0" indent="-469900">
              <a:lnSpc>
                <a:spcPct val="100000"/>
              </a:lnSpc>
              <a:spcBef>
                <a:spcPts val="0"/>
              </a:spcBef>
            </a:pPr>
            <a:r>
              <a:rPr lang="en-US" sz="4400" b="1" dirty="0">
                <a:latin typeface="Calibri" panose="020F0502020204030204" pitchFamily="34" charset="0"/>
                <a:cs typeface="Calibri" panose="020F0502020204030204" pitchFamily="34" charset="0"/>
              </a:rPr>
              <a:t>The Wonders of God’s creation</a:t>
            </a:r>
          </a:p>
          <a:p>
            <a:pPr marL="790575" lvl="1" indent="0">
              <a:lnSpc>
                <a:spcPct val="100000"/>
              </a:lnSpc>
              <a:spcBef>
                <a:spcPts val="0"/>
              </a:spcBef>
              <a:buNone/>
            </a:pPr>
            <a:r>
              <a:rPr lang="en-US" sz="4400" b="1" dirty="0">
                <a:solidFill>
                  <a:schemeClr val="accent3">
                    <a:lumMod val="75000"/>
                  </a:schemeClr>
                </a:solidFill>
                <a:latin typeface="Calibri" panose="020F0502020204030204" pitchFamily="34" charset="0"/>
                <a:cs typeface="Calibri" panose="020F0502020204030204" pitchFamily="34" charset="0"/>
              </a:rPr>
              <a:t>19:1; 50:6; 97:6; </a:t>
            </a:r>
            <a:r>
              <a:rPr lang="en-US" sz="4400" dirty="0">
                <a:solidFill>
                  <a:schemeClr val="accent3">
                    <a:lumMod val="75000"/>
                  </a:schemeClr>
                </a:solidFill>
                <a:latin typeface="Calibri" panose="020F0502020204030204" pitchFamily="34" charset="0"/>
                <a:cs typeface="Calibri" panose="020F0502020204030204" pitchFamily="34" charset="0"/>
              </a:rPr>
              <a:t>Rom. 1:19-20</a:t>
            </a:r>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anim calcmode="lin" valueType="num">
                                      <p:cBhvr>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533400"/>
            <a:ext cx="10439400" cy="1143000"/>
          </a:xfrm>
        </p:spPr>
        <p:txBody>
          <a:bodyPr>
            <a:noAutofit/>
          </a:bodyPr>
          <a:lstStyle/>
          <a:p>
            <a:pPr algn="ctr"/>
            <a:r>
              <a:rPr lang="en-US" sz="5400" dirty="0">
                <a:latin typeface="Berkshire Swash" panose="02000505000000020003" pitchFamily="2" charset="0"/>
              </a:rPr>
              <a:t>“Open my eyes, that I may see…”</a:t>
            </a:r>
          </a:p>
        </p:txBody>
      </p:sp>
      <p:sp>
        <p:nvSpPr>
          <p:cNvPr id="14" name="Content Placeholder 13"/>
          <p:cNvSpPr>
            <a:spLocks noGrp="1"/>
          </p:cNvSpPr>
          <p:nvPr>
            <p:ph idx="1"/>
          </p:nvPr>
        </p:nvSpPr>
        <p:spPr>
          <a:xfrm>
            <a:off x="989012" y="1828800"/>
            <a:ext cx="10287000" cy="4191000"/>
          </a:xfrm>
        </p:spPr>
        <p:txBody>
          <a:bodyPr>
            <a:normAutofit/>
          </a:bodyPr>
          <a:lstStyle/>
          <a:p>
            <a:pPr marL="469900" lvl="0" indent="-469900">
              <a:lnSpc>
                <a:spcPct val="100000"/>
              </a:lnSpc>
              <a:spcBef>
                <a:spcPts val="0"/>
              </a:spcBef>
            </a:pPr>
            <a:r>
              <a:rPr lang="en-US" sz="4400" b="1" dirty="0">
                <a:latin typeface="Calibri" panose="020F0502020204030204" pitchFamily="34" charset="0"/>
                <a:cs typeface="Calibri" panose="020F0502020204030204" pitchFamily="34" charset="0"/>
              </a:rPr>
              <a:t>The Wonders of God’s creation</a:t>
            </a:r>
          </a:p>
          <a:p>
            <a:pPr marL="790575" lvl="1" indent="0">
              <a:lnSpc>
                <a:spcPct val="100000"/>
              </a:lnSpc>
              <a:spcBef>
                <a:spcPts val="0"/>
              </a:spcBef>
              <a:buNone/>
            </a:pPr>
            <a:r>
              <a:rPr lang="en-US" sz="4400" b="1" dirty="0">
                <a:solidFill>
                  <a:schemeClr val="accent3">
                    <a:lumMod val="75000"/>
                  </a:schemeClr>
                </a:solidFill>
                <a:latin typeface="Calibri" panose="020F0502020204030204" pitchFamily="34" charset="0"/>
                <a:cs typeface="Calibri" panose="020F0502020204030204" pitchFamily="34" charset="0"/>
              </a:rPr>
              <a:t>19:1; 50:6; 97:6; </a:t>
            </a:r>
            <a:r>
              <a:rPr lang="en-US" sz="4400" dirty="0">
                <a:solidFill>
                  <a:schemeClr val="accent3">
                    <a:lumMod val="75000"/>
                  </a:schemeClr>
                </a:solidFill>
                <a:latin typeface="Calibri" panose="020F0502020204030204" pitchFamily="34" charset="0"/>
                <a:cs typeface="Calibri" panose="020F0502020204030204" pitchFamily="34" charset="0"/>
              </a:rPr>
              <a:t>Rom. 1:19-20</a:t>
            </a:r>
          </a:p>
          <a:p>
            <a:pPr marL="473075" indent="-473075">
              <a:lnSpc>
                <a:spcPct val="100000"/>
              </a:lnSpc>
              <a:spcBef>
                <a:spcPts val="0"/>
              </a:spcBef>
            </a:pPr>
            <a:r>
              <a:rPr lang="en-US" sz="4400" b="1" dirty="0">
                <a:latin typeface="Calibri" panose="020F0502020204030204" pitchFamily="34" charset="0"/>
                <a:cs typeface="Calibri" panose="020F0502020204030204" pitchFamily="34" charset="0"/>
              </a:rPr>
              <a:t>The Wonders of God’s law</a:t>
            </a:r>
          </a:p>
          <a:p>
            <a:pPr marL="790575" lvl="1" indent="0">
              <a:lnSpc>
                <a:spcPct val="100000"/>
              </a:lnSpc>
              <a:spcBef>
                <a:spcPts val="0"/>
              </a:spcBef>
              <a:buNone/>
            </a:pPr>
            <a:r>
              <a:rPr lang="en-US" sz="4600" b="1" dirty="0">
                <a:solidFill>
                  <a:schemeClr val="accent3">
                    <a:lumMod val="75000"/>
                  </a:schemeClr>
                </a:solidFill>
                <a:latin typeface="Calibri" panose="020F0502020204030204" pitchFamily="34" charset="0"/>
                <a:cs typeface="Calibri" panose="020F0502020204030204" pitchFamily="34" charset="0"/>
              </a:rPr>
              <a:t>119:18; </a:t>
            </a:r>
            <a:r>
              <a:rPr lang="en-US" sz="4600" dirty="0">
                <a:solidFill>
                  <a:schemeClr val="accent3">
                    <a:lumMod val="75000"/>
                  </a:schemeClr>
                </a:solidFill>
                <a:latin typeface="Calibri" panose="020F0502020204030204" pitchFamily="34" charset="0"/>
                <a:cs typeface="Calibri" panose="020F0502020204030204" pitchFamily="34" charset="0"/>
              </a:rPr>
              <a:t>Rom. 7:12; 7:7, 3:20; Gal. 2:21</a:t>
            </a:r>
          </a:p>
        </p:txBody>
      </p:sp>
    </p:spTree>
    <p:extLst>
      <p:ext uri="{BB962C8B-B14F-4D97-AF65-F5344CB8AC3E}">
        <p14:creationId xmlns:p14="http://schemas.microsoft.com/office/powerpoint/2010/main" val="2064368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anim calcmode="lin" valueType="num">
                                      <p:cBhvr>
                                        <p:cTn id="8"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500"/>
                                        <p:tgtEl>
                                          <p:spTgt spid="14">
                                            <p:txEl>
                                              <p:pRg st="3" end="3"/>
                                            </p:txEl>
                                          </p:spTgt>
                                        </p:tgtEl>
                                      </p:cBhvr>
                                    </p:animEffect>
                                    <p:anim calcmode="lin" valueType="num">
                                      <p:cBhvr>
                                        <p:cTn id="1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533400"/>
            <a:ext cx="10439400" cy="1143000"/>
          </a:xfrm>
        </p:spPr>
        <p:txBody>
          <a:bodyPr>
            <a:noAutofit/>
          </a:bodyPr>
          <a:lstStyle/>
          <a:p>
            <a:pPr algn="ctr"/>
            <a:r>
              <a:rPr lang="en-US" sz="5400" dirty="0">
                <a:latin typeface="Berkshire Swash" panose="02000505000000020003" pitchFamily="2" charset="0"/>
              </a:rPr>
              <a:t>“Open my eyes, that I may see…”</a:t>
            </a:r>
          </a:p>
        </p:txBody>
      </p:sp>
      <p:sp>
        <p:nvSpPr>
          <p:cNvPr id="14" name="Content Placeholder 13"/>
          <p:cNvSpPr>
            <a:spLocks noGrp="1"/>
          </p:cNvSpPr>
          <p:nvPr>
            <p:ph idx="1"/>
          </p:nvPr>
        </p:nvSpPr>
        <p:spPr>
          <a:xfrm>
            <a:off x="989012" y="1828800"/>
            <a:ext cx="10287000" cy="4191000"/>
          </a:xfrm>
        </p:spPr>
        <p:txBody>
          <a:bodyPr>
            <a:normAutofit/>
          </a:bodyPr>
          <a:lstStyle/>
          <a:p>
            <a:pPr marL="469900" lvl="0" indent="-469900">
              <a:lnSpc>
                <a:spcPct val="100000"/>
              </a:lnSpc>
              <a:spcBef>
                <a:spcPts val="0"/>
              </a:spcBef>
            </a:pPr>
            <a:r>
              <a:rPr lang="en-US" sz="4400" b="1" dirty="0">
                <a:latin typeface="Calibri" panose="020F0502020204030204" pitchFamily="34" charset="0"/>
                <a:cs typeface="Calibri" panose="020F0502020204030204" pitchFamily="34" charset="0"/>
              </a:rPr>
              <a:t>The Wonders of God’s creation</a:t>
            </a:r>
          </a:p>
          <a:p>
            <a:pPr marL="790575" lvl="1" indent="0">
              <a:lnSpc>
                <a:spcPct val="100000"/>
              </a:lnSpc>
              <a:spcBef>
                <a:spcPts val="0"/>
              </a:spcBef>
              <a:buNone/>
            </a:pPr>
            <a:r>
              <a:rPr lang="en-US" sz="4400" b="1" dirty="0">
                <a:solidFill>
                  <a:schemeClr val="accent3">
                    <a:lumMod val="75000"/>
                  </a:schemeClr>
                </a:solidFill>
                <a:latin typeface="Calibri" panose="020F0502020204030204" pitchFamily="34" charset="0"/>
                <a:cs typeface="Calibri" panose="020F0502020204030204" pitchFamily="34" charset="0"/>
              </a:rPr>
              <a:t>19:1; 50:6; 97:6; </a:t>
            </a:r>
            <a:r>
              <a:rPr lang="en-US" sz="4400" dirty="0">
                <a:solidFill>
                  <a:schemeClr val="accent3">
                    <a:lumMod val="75000"/>
                  </a:schemeClr>
                </a:solidFill>
                <a:latin typeface="Calibri" panose="020F0502020204030204" pitchFamily="34" charset="0"/>
                <a:cs typeface="Calibri" panose="020F0502020204030204" pitchFamily="34" charset="0"/>
              </a:rPr>
              <a:t>Rom. 1:19-20</a:t>
            </a:r>
          </a:p>
          <a:p>
            <a:pPr marL="473075" indent="-473075">
              <a:lnSpc>
                <a:spcPct val="100000"/>
              </a:lnSpc>
              <a:spcBef>
                <a:spcPts val="0"/>
              </a:spcBef>
            </a:pPr>
            <a:r>
              <a:rPr lang="en-US" sz="4400" b="1" dirty="0">
                <a:latin typeface="Calibri" panose="020F0502020204030204" pitchFamily="34" charset="0"/>
                <a:cs typeface="Calibri" panose="020F0502020204030204" pitchFamily="34" charset="0"/>
              </a:rPr>
              <a:t>The Wonders of God’s law</a:t>
            </a:r>
          </a:p>
          <a:p>
            <a:pPr marL="790575" lvl="1" indent="0">
              <a:lnSpc>
                <a:spcPct val="100000"/>
              </a:lnSpc>
              <a:spcBef>
                <a:spcPts val="0"/>
              </a:spcBef>
              <a:buNone/>
            </a:pPr>
            <a:r>
              <a:rPr lang="en-US" sz="4600" b="1" dirty="0">
                <a:solidFill>
                  <a:schemeClr val="accent3">
                    <a:lumMod val="75000"/>
                  </a:schemeClr>
                </a:solidFill>
                <a:latin typeface="Calibri" panose="020F0502020204030204" pitchFamily="34" charset="0"/>
                <a:cs typeface="Calibri" panose="020F0502020204030204" pitchFamily="34" charset="0"/>
              </a:rPr>
              <a:t>119:18; </a:t>
            </a:r>
            <a:r>
              <a:rPr lang="en-US" sz="4600" dirty="0">
                <a:solidFill>
                  <a:schemeClr val="accent3">
                    <a:lumMod val="75000"/>
                  </a:schemeClr>
                </a:solidFill>
                <a:latin typeface="Calibri" panose="020F0502020204030204" pitchFamily="34" charset="0"/>
                <a:cs typeface="Calibri" panose="020F0502020204030204" pitchFamily="34" charset="0"/>
              </a:rPr>
              <a:t>Rom. 7:12; 7:7, 3:20; Gal. 2:21 </a:t>
            </a:r>
          </a:p>
          <a:p>
            <a:pPr marL="438150" indent="-438150">
              <a:lnSpc>
                <a:spcPct val="100000"/>
              </a:lnSpc>
              <a:spcBef>
                <a:spcPts val="0"/>
              </a:spcBef>
            </a:pPr>
            <a:r>
              <a:rPr lang="en-US" sz="4400" b="1" dirty="0">
                <a:latin typeface="Calibri" panose="020F0502020204030204" pitchFamily="34" charset="0"/>
                <a:cs typeface="Calibri" panose="020F0502020204030204" pitchFamily="34" charset="0"/>
              </a:rPr>
              <a:t>My Own Sin</a:t>
            </a:r>
          </a:p>
          <a:p>
            <a:pPr marL="790575" lvl="1" indent="0">
              <a:lnSpc>
                <a:spcPct val="100000"/>
              </a:lnSpc>
              <a:spcBef>
                <a:spcPts val="0"/>
              </a:spcBef>
              <a:buNone/>
            </a:pPr>
            <a:r>
              <a:rPr lang="en-US" sz="4400" b="1" dirty="0">
                <a:solidFill>
                  <a:schemeClr val="accent3">
                    <a:lumMod val="75000"/>
                  </a:schemeClr>
                </a:solidFill>
                <a:latin typeface="Calibri" panose="020F0502020204030204" pitchFamily="34" charset="0"/>
                <a:cs typeface="Calibri" panose="020F0502020204030204" pitchFamily="34" charset="0"/>
              </a:rPr>
              <a:t>51:3; </a:t>
            </a:r>
            <a:r>
              <a:rPr lang="en-US" sz="4400" dirty="0">
                <a:solidFill>
                  <a:schemeClr val="accent3">
                    <a:lumMod val="75000"/>
                  </a:schemeClr>
                </a:solidFill>
                <a:latin typeface="Calibri" panose="020F0502020204030204" pitchFamily="34" charset="0"/>
                <a:cs typeface="Calibri" panose="020F0502020204030204" pitchFamily="34" charset="0"/>
              </a:rPr>
              <a:t>John 9:39-41; 2 Cor. 13:5; </a:t>
            </a:r>
            <a:r>
              <a:rPr lang="en-US" sz="4400" b="1" dirty="0">
                <a:solidFill>
                  <a:schemeClr val="accent3">
                    <a:lumMod val="75000"/>
                  </a:schemeClr>
                </a:solidFill>
                <a:latin typeface="Calibri" panose="020F0502020204030204" pitchFamily="34" charset="0"/>
                <a:cs typeface="Calibri" panose="020F0502020204030204" pitchFamily="34" charset="0"/>
              </a:rPr>
              <a:t>51:7</a:t>
            </a:r>
          </a:p>
        </p:txBody>
      </p:sp>
    </p:spTree>
    <p:extLst>
      <p:ext uri="{BB962C8B-B14F-4D97-AF65-F5344CB8AC3E}">
        <p14:creationId xmlns:p14="http://schemas.microsoft.com/office/powerpoint/2010/main" val="3121529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Effect transition="in" filter="fade">
                                      <p:cBhvr>
                                        <p:cTn id="7" dur="500"/>
                                        <p:tgtEl>
                                          <p:spTgt spid="14">
                                            <p:txEl>
                                              <p:pRg st="4" end="4"/>
                                            </p:txEl>
                                          </p:spTgt>
                                        </p:tgtEl>
                                      </p:cBhvr>
                                    </p:animEffect>
                                    <p:anim calcmode="lin" valueType="num">
                                      <p:cBhvr>
                                        <p:cTn id="8"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5" end="5"/>
                                            </p:txEl>
                                          </p:spTgt>
                                        </p:tgtEl>
                                        <p:attrNameLst>
                                          <p:attrName>style.visibility</p:attrName>
                                        </p:attrNameLst>
                                      </p:cBhvr>
                                      <p:to>
                                        <p:strVal val="visible"/>
                                      </p:to>
                                    </p:set>
                                    <p:animEffect transition="in" filter="fade">
                                      <p:cBhvr>
                                        <p:cTn id="12" dur="500"/>
                                        <p:tgtEl>
                                          <p:spTgt spid="14">
                                            <p:txEl>
                                              <p:pRg st="5" end="5"/>
                                            </p:txEl>
                                          </p:spTgt>
                                        </p:tgtEl>
                                      </p:cBhvr>
                                    </p:animEffect>
                                    <p:anim calcmode="lin" valueType="num">
                                      <p:cBhvr>
                                        <p:cTn id="1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2" y="1066800"/>
            <a:ext cx="4803131" cy="1295400"/>
          </a:xfrm>
        </p:spPr>
        <p:txBody>
          <a:bodyPr anchor="t"/>
          <a:lstStyle/>
          <a:p>
            <a:r>
              <a:rPr lang="en-US" dirty="0">
                <a:effectLst>
                  <a:outerShdw blurRad="38100" dist="38100" dir="2700000" algn="tl">
                    <a:srgbClr val="000000">
                      <a:alpha val="43137"/>
                    </a:srgbClr>
                  </a:outerShdw>
                </a:effectLst>
                <a:latin typeface="Berkshire Swash" panose="02000505000000020003" pitchFamily="2" charset="0"/>
              </a:rPr>
              <a:t>Conclusion</a:t>
            </a:r>
          </a:p>
        </p:txBody>
      </p:sp>
      <p:sp>
        <p:nvSpPr>
          <p:cNvPr id="3" name="Subtitle 2"/>
          <p:cNvSpPr>
            <a:spLocks noGrp="1"/>
          </p:cNvSpPr>
          <p:nvPr>
            <p:ph type="subTitle" idx="1"/>
          </p:nvPr>
        </p:nvSpPr>
        <p:spPr>
          <a:xfrm>
            <a:off x="1524944" y="2590800"/>
            <a:ext cx="8760468" cy="3581400"/>
          </a:xfrm>
        </p:spPr>
        <p:txBody>
          <a:bodyPr>
            <a:normAutofit/>
          </a:bodyPr>
          <a:lstStyle/>
          <a:p>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Awareness is the key!</a:t>
            </a:r>
          </a:p>
          <a:p>
            <a:endPar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your eyes open to the things of God?</a:t>
            </a:r>
          </a:p>
          <a:p>
            <a:endParaRPr lang="en-US"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r"/>
            <a:r>
              <a:rPr lang="en-US" sz="4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26:14-18)</a:t>
            </a:r>
            <a:endPar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57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ometric design templat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eometric design template" id="{0EA9C561-8BAB-4742-9280-AC6973BB6853}" vid="{8CC59F31-5649-4433-9D0A-F449DC7A095A}"/>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42F84C-51DE-4DC6-9649-9A70494832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design slides</Template>
  <TotalTime>0</TotalTime>
  <Words>1280</Words>
  <Application>Microsoft Office PowerPoint</Application>
  <PresentationFormat>Custom</PresentationFormat>
  <Paragraphs>73</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Berkshire Swash</vt:lpstr>
      <vt:lpstr>Palatino Linotype</vt:lpstr>
      <vt:lpstr>Calibri</vt:lpstr>
      <vt:lpstr>Arial</vt:lpstr>
      <vt:lpstr>Geometric design template</vt:lpstr>
      <vt:lpstr>“Open my eyes, that I may see…”</vt:lpstr>
      <vt:lpstr>“Open my eyes, that I may see…”</vt:lpstr>
      <vt:lpstr>“Open my eyes, that I may see…”</vt:lpstr>
      <vt:lpstr>“Open my eyes, that I may see…”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2016-12-08T21:36:02Z</dcterms:created>
  <dcterms:modified xsi:type="dcterms:W3CDTF">2016-12-11T19:43:10Z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TC034605189991</vt:lpwstr>
  </property>
</Properties>
</file>