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56" r:id="rId2"/>
    <p:sldId id="257" r:id="rId3"/>
    <p:sldId id="258" r:id="rId4"/>
    <p:sldId id="263" r:id="rId5"/>
    <p:sldId id="259" r:id="rId6"/>
    <p:sldId id="260" r:id="rId7"/>
    <p:sldId id="264" r:id="rId8"/>
    <p:sldId id="261" r:id="rId9"/>
  </p:sldIdLst>
  <p:sldSz cx="12192000" cy="6858000"/>
  <p:notesSz cx="6858000" cy="9144000"/>
  <p:embeddedFontLst>
    <p:embeddedFont>
      <p:font typeface="Berkshire Swash" panose="02000505000000020003" pitchFamily="2" charset="0"/>
      <p:bold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39668" autoAdjust="0"/>
  </p:normalViewPr>
  <p:slideViewPr>
    <p:cSldViewPr snapToGrid="0">
      <p:cViewPr varScale="1">
        <p:scale>
          <a:sx n="25" d="100"/>
          <a:sy n="25" d="100"/>
        </p:scale>
        <p:origin x="2376" y="24"/>
      </p:cViewPr>
      <p:guideLst/>
    </p:cSldViewPr>
  </p:slideViewPr>
  <p:notesTextViewPr>
    <p:cViewPr>
      <p:scale>
        <a:sx n="1" d="1"/>
        <a:sy n="1" d="1"/>
      </p:scale>
      <p:origin x="0" y="0"/>
    </p:cViewPr>
  </p:notesTextViewPr>
  <p:notesViewPr>
    <p:cSldViewPr snapToGrid="0">
      <p:cViewPr varScale="1">
        <p:scale>
          <a:sx n="52" d="100"/>
          <a:sy n="52" d="100"/>
        </p:scale>
        <p:origin x="20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F300-A73E-4F57-BE0B-1546DA03B621}" type="datetimeFigureOut">
              <a:rPr lang="en-US" smtClean="0"/>
              <a:t>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A2ED-DFBF-4B0C-B38F-1FDD01C8166D}" type="slidenum">
              <a:rPr lang="en-US" smtClean="0"/>
              <a:t>‹#›</a:t>
            </a:fld>
            <a:endParaRPr lang="en-US"/>
          </a:p>
        </p:txBody>
      </p:sp>
    </p:spTree>
    <p:extLst>
      <p:ext uri="{BB962C8B-B14F-4D97-AF65-F5344CB8AC3E}">
        <p14:creationId xmlns:p14="http://schemas.microsoft.com/office/powerpoint/2010/main" val="260277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i="0" dirty="0">
                <a:latin typeface="Calibri" panose="020F0502020204030204" pitchFamily="34" charset="0"/>
                <a:ea typeface="Calibri" panose="020F0502020204030204" pitchFamily="34" charset="0"/>
                <a:cs typeface="Times New Roman" panose="02020603050405020304" pitchFamily="18" charset="0"/>
              </a:rPr>
              <a:t>(Isaiah 9:6), </a:t>
            </a:r>
            <a:r>
              <a:rPr lang="en-US" b="0" i="1" dirty="0">
                <a:latin typeface="Calibri" panose="020F0502020204030204" pitchFamily="34" charset="0"/>
                <a:ea typeface="Calibri" panose="020F0502020204030204" pitchFamily="34" charset="0"/>
                <a:cs typeface="Times New Roman" panose="02020603050405020304" pitchFamily="18" charset="0"/>
              </a:rPr>
              <a:t>“For unto us a Child is born, unto us a Son is given; and the government will be upon His shoulder. </a:t>
            </a:r>
            <a:r>
              <a:rPr lang="en-US" b="0" i="1" u="sng" dirty="0">
                <a:latin typeface="Calibri" panose="020F0502020204030204" pitchFamily="34" charset="0"/>
                <a:ea typeface="Calibri" panose="020F0502020204030204" pitchFamily="34" charset="0"/>
                <a:cs typeface="Times New Roman" panose="02020603050405020304" pitchFamily="18" charset="0"/>
              </a:rPr>
              <a:t>and His name will be called Wonderful</a:t>
            </a:r>
            <a:r>
              <a:rPr lang="en-US" b="0" i="1" dirty="0">
                <a:latin typeface="Calibri" panose="020F0502020204030204" pitchFamily="34" charset="0"/>
                <a:ea typeface="Calibri" panose="020F0502020204030204" pitchFamily="34" charset="0"/>
                <a:cs typeface="Times New Roman" panose="02020603050405020304" pitchFamily="18" charset="0"/>
              </a:rPr>
              <a:t>, Counselor, Mighty God, Everlasting Father, Prince of Peace.”</a:t>
            </a:r>
          </a:p>
          <a:p>
            <a:pPr>
              <a:lnSpc>
                <a:spcPct val="107000"/>
              </a:lnSpc>
              <a:spcAft>
                <a:spcPts val="80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Among several names given Jesus in Isaiah 9:6 is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a description of the Messiah in His totality. All that He is and has done is wonderful.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title given Jesus has a direct effect on those who are members of His kingdom.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shoulders the government of the eternal kingdom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It is His place to reign.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a:t>
            </a:r>
            <a:r>
              <a:rPr lang="en-US" b="1" dirty="0">
                <a:latin typeface="Calibri" panose="020F0502020204030204" pitchFamily="34" charset="0"/>
                <a:ea typeface="Calibri" panose="020F0502020204030204" pitchFamily="34" charset="0"/>
                <a:cs typeface="Times New Roman" panose="02020603050405020304" pitchFamily="18" charset="0"/>
              </a:rPr>
              <a:t> – His kingdom is eternal. </a:t>
            </a:r>
            <a:r>
              <a:rPr lang="en-US" i="1" dirty="0">
                <a:latin typeface="Calibri" panose="020F0502020204030204" pitchFamily="34" charset="0"/>
                <a:ea typeface="Calibri" panose="020F0502020204030204" pitchFamily="34" charset="0"/>
                <a:cs typeface="Times New Roman" panose="02020603050405020304" pitchFamily="18" charset="0"/>
              </a:rPr>
              <a:t>“From that time forward, even forever.”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Those who submit themselves to the ruler of the kingdom – Christ Jesus – reap the benefits of His rule.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Counselor</a:t>
            </a:r>
            <a:r>
              <a:rPr lang="en-US" dirty="0">
                <a:latin typeface="Calibri" panose="020F0502020204030204" pitchFamily="34" charset="0"/>
                <a:ea typeface="Calibri" panose="020F0502020204030204" pitchFamily="34" charset="0"/>
                <a:cs typeface="Times New Roman" panose="02020603050405020304" pitchFamily="18" charset="0"/>
              </a:rPr>
              <a:t> – they receive unmatched counsel from the One who knows all things.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Mighty God</a:t>
            </a:r>
            <a:r>
              <a:rPr lang="en-US" dirty="0">
                <a:latin typeface="Calibri" panose="020F0502020204030204" pitchFamily="34" charset="0"/>
                <a:ea typeface="Calibri" panose="020F0502020204030204" pitchFamily="34" charset="0"/>
                <a:cs typeface="Times New Roman" panose="02020603050405020304" pitchFamily="18" charset="0"/>
              </a:rPr>
              <a:t> – they have access to unimaginable power, and are guarded by it. Their King is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Everlasting Father</a:t>
            </a:r>
            <a:r>
              <a:rPr lang="en-US" dirty="0">
                <a:latin typeface="Calibri" panose="020F0502020204030204" pitchFamily="34" charset="0"/>
                <a:ea typeface="Calibri" panose="020F0502020204030204" pitchFamily="34" charset="0"/>
                <a:cs typeface="Times New Roman" panose="02020603050405020304" pitchFamily="18" charset="0"/>
              </a:rPr>
              <a:t> – Their King has the keys to eternity. Only He can grant eternal life. His kingdom is eternal for He is eternal.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Prince of Peace</a:t>
            </a:r>
            <a:r>
              <a:rPr lang="en-US" dirty="0">
                <a:latin typeface="Calibri" panose="020F0502020204030204" pitchFamily="34" charset="0"/>
                <a:ea typeface="Calibri" panose="020F0502020204030204" pitchFamily="34" charset="0"/>
                <a:cs typeface="Times New Roman" panose="02020603050405020304" pitchFamily="18" charset="0"/>
              </a:rPr>
              <a:t> – The only true peace that exists is found in fellowship with Him. He is the originator and captain of peace.</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fact that He is given the name,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r>
              <a:rPr lang="en-US" b="1" dirty="0">
                <a:latin typeface="Calibri" panose="020F0502020204030204" pitchFamily="34" charset="0"/>
                <a:ea typeface="Calibri" panose="020F0502020204030204" pitchFamily="34" charset="0"/>
                <a:cs typeface="Times New Roman" panose="02020603050405020304" pitchFamily="18" charset="0"/>
              </a:rPr>
              <a:t> suggests that fellowship with Him will allow a perception of life that is wonderful, and will give wonderful promises.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 life that is void of the One called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r>
              <a:rPr lang="en-US" b="1" dirty="0">
                <a:latin typeface="Calibri" panose="020F0502020204030204" pitchFamily="34" charset="0"/>
                <a:ea typeface="Calibri" panose="020F0502020204030204" pitchFamily="34" charset="0"/>
                <a:cs typeface="Times New Roman" panose="02020603050405020304" pitchFamily="18" charset="0"/>
              </a:rPr>
              <a:t> cannot be wonderful.</a:t>
            </a:r>
          </a:p>
          <a:p>
            <a:pPr marL="342900" marR="0" lvl="0" indent="-342900">
              <a:lnSpc>
                <a:spcPct val="107000"/>
              </a:lnSpc>
              <a:spcBef>
                <a:spcPts val="0"/>
              </a:spcBef>
              <a:spcAft>
                <a:spcPts val="800"/>
              </a:spcAft>
              <a:buFont typeface="+mj-lt"/>
              <a:buAutoNum type="arabicPeriod"/>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b="1" dirty="0">
                <a:latin typeface="Calibri" panose="020F0502020204030204" pitchFamily="34" charset="0"/>
                <a:ea typeface="Calibri" panose="020F0502020204030204" pitchFamily="34" charset="0"/>
                <a:cs typeface="Times New Roman" panose="02020603050405020304" pitchFamily="18" charset="0"/>
              </a:rPr>
              <a:t>(based on Sermon</a:t>
            </a:r>
            <a:r>
              <a:rPr lang="en-US" b="1" baseline="0" dirty="0">
                <a:latin typeface="Calibri" panose="020F0502020204030204" pitchFamily="34" charset="0"/>
                <a:ea typeface="Calibri" panose="020F0502020204030204" pitchFamily="34" charset="0"/>
                <a:cs typeface="Times New Roman" panose="02020603050405020304" pitchFamily="18" charset="0"/>
              </a:rPr>
              <a:t> by Jeremiah Cox)</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1</a:t>
            </a:fld>
            <a:endParaRPr lang="en-US"/>
          </a:p>
        </p:txBody>
      </p:sp>
    </p:spTree>
    <p:extLst>
      <p:ext uri="{BB962C8B-B14F-4D97-AF65-F5344CB8AC3E}">
        <p14:creationId xmlns:p14="http://schemas.microsoft.com/office/powerpoint/2010/main" val="16906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Wonderful defined.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Wonderful – </a:t>
            </a:r>
            <a:r>
              <a:rPr lang="en-US" i="1" dirty="0" err="1">
                <a:latin typeface="Calibri" panose="020F0502020204030204" pitchFamily="34" charset="0"/>
                <a:ea typeface="Calibri" panose="020F0502020204030204" pitchFamily="34" charset="0"/>
                <a:cs typeface="Times New Roman" panose="02020603050405020304" pitchFamily="18" charset="0"/>
              </a:rPr>
              <a:t>p̱ele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a miracle: — marvelous thing, wonder (-</a:t>
            </a:r>
            <a:r>
              <a:rPr lang="en-US" dirty="0" err="1">
                <a:latin typeface="Calibri" panose="020F0502020204030204" pitchFamily="34" charset="0"/>
                <a:ea typeface="Calibri" panose="020F0502020204030204" pitchFamily="34" charset="0"/>
                <a:cs typeface="Times New Roman" panose="02020603050405020304" pitchFamily="18" charset="0"/>
              </a:rPr>
              <a:t>ful</a:t>
            </a:r>
            <a:r>
              <a:rPr lang="en-US" dirty="0">
                <a:latin typeface="Calibri" panose="020F0502020204030204" pitchFamily="34" charset="0"/>
                <a:ea typeface="Calibri" panose="020F0502020204030204" pitchFamily="34" charset="0"/>
                <a:cs typeface="Times New Roman" panose="02020603050405020304" pitchFamily="18" charset="0"/>
              </a:rPr>
              <a:t>, -fully).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“Wonderful” is not something that is shallow and fleeting. It describes something with depth, meaning, and value.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concept of “wonder” is not separate from knowledge. We learn of something, perceive it is wonderful, and long for a further understanding with it.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denotes that which is unique and different.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Wonderful is one of several ways the Hebrew word is translated.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others include: marvelous; hidden; things too high; wonders (as in, miracles).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title, </a:t>
            </a:r>
            <a:r>
              <a:rPr lang="en-US" i="1" dirty="0">
                <a:latin typeface="Calibri" panose="020F0502020204030204" pitchFamily="34" charset="0"/>
                <a:ea typeface="Calibri" panose="020F0502020204030204" pitchFamily="34" charset="0"/>
                <a:cs typeface="Times New Roman" panose="02020603050405020304" pitchFamily="18" charset="0"/>
              </a:rPr>
              <a:t>“Wonderful,”</a:t>
            </a:r>
            <a:r>
              <a:rPr lang="en-US" dirty="0">
                <a:latin typeface="Calibri" panose="020F0502020204030204" pitchFamily="34" charset="0"/>
                <a:ea typeface="Calibri" panose="020F0502020204030204" pitchFamily="34" charset="0"/>
                <a:cs typeface="Times New Roman" panose="02020603050405020304" pitchFamily="18" charset="0"/>
              </a:rPr>
              <a:t> given the messiah suggests that He Himself is marvelous, and a wonder. </a:t>
            </a:r>
            <a:r>
              <a:rPr lang="en-US" b="1" dirty="0">
                <a:latin typeface="Calibri" panose="020F0502020204030204" pitchFamily="34" charset="0"/>
                <a:ea typeface="Calibri" panose="020F0502020204030204" pitchFamily="34" charset="0"/>
                <a:cs typeface="Times New Roman" panose="02020603050405020304" pitchFamily="18" charset="0"/>
              </a:rPr>
              <a:t>He is marvelous, unique and different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applied here to denote the unusual and remarkable assemblage of qualities that distinguished the Messiah.” (Albert Barnes’ Notes on the Bible)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easy to see why He is given the name </a:t>
            </a:r>
            <a:r>
              <a:rPr lang="en-US" i="1" dirty="0">
                <a:latin typeface="Calibri" panose="020F0502020204030204" pitchFamily="34" charset="0"/>
                <a:ea typeface="Calibri" panose="020F0502020204030204" pitchFamily="34" charset="0"/>
                <a:cs typeface="Times New Roman" panose="02020603050405020304" pitchFamily="18" charset="0"/>
              </a:rPr>
              <a:t>“Wonderful”</a:t>
            </a:r>
            <a:r>
              <a:rPr lang="en-US" dirty="0">
                <a:latin typeface="Calibri" panose="020F0502020204030204" pitchFamily="34" charset="0"/>
                <a:ea typeface="Calibri" panose="020F0502020204030204" pitchFamily="34" charset="0"/>
                <a:cs typeface="Times New Roman" panose="02020603050405020304" pitchFamily="18" charset="0"/>
              </a:rPr>
              <a:t> when we consider Him revealed in Scripture.</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2</a:t>
            </a:fld>
            <a:endParaRPr lang="en-US"/>
          </a:p>
        </p:txBody>
      </p:sp>
    </p:spTree>
    <p:extLst>
      <p:ext uri="{BB962C8B-B14F-4D97-AF65-F5344CB8AC3E}">
        <p14:creationId xmlns:p14="http://schemas.microsoft.com/office/powerpoint/2010/main" val="51607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His birth</a:t>
            </a: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1:22-23)</a:t>
            </a:r>
            <a:r>
              <a:rPr lang="en-US" dirty="0">
                <a:latin typeface="Calibri" panose="020F0502020204030204" pitchFamily="34" charset="0"/>
                <a:ea typeface="Calibri" panose="020F0502020204030204" pitchFamily="34" charset="0"/>
                <a:cs typeface="Times New Roman" panose="02020603050405020304" pitchFamily="18" charset="0"/>
              </a:rPr>
              <a:t>, “So all this was done that it might be fulfilled which was spoken by the Lord through the prophet, saying: </a:t>
            </a:r>
            <a:r>
              <a:rPr lang="en-US" baseline="30000" dirty="0">
                <a:latin typeface="Calibri" panose="020F0502020204030204" pitchFamily="34" charset="0"/>
                <a:ea typeface="Calibri" panose="020F0502020204030204" pitchFamily="34" charset="0"/>
                <a:cs typeface="Times New Roman" panose="02020603050405020304" pitchFamily="18" charset="0"/>
              </a:rPr>
              <a:t>23</a:t>
            </a:r>
            <a:r>
              <a:rPr lang="en-US" dirty="0">
                <a:latin typeface="Calibri" panose="020F0502020204030204" pitchFamily="34" charset="0"/>
                <a:ea typeface="Calibri" panose="020F0502020204030204" pitchFamily="34" charset="0"/>
                <a:cs typeface="Times New Roman" panose="02020603050405020304" pitchFamily="18" charset="0"/>
              </a:rPr>
              <a:t> "Behold, </a:t>
            </a:r>
            <a:r>
              <a:rPr lang="en-US" u="sng" dirty="0">
                <a:latin typeface="Calibri" panose="020F0502020204030204" pitchFamily="34" charset="0"/>
                <a:ea typeface="Calibri" panose="020F0502020204030204" pitchFamily="34" charset="0"/>
                <a:cs typeface="Times New Roman" panose="02020603050405020304" pitchFamily="18" charset="0"/>
              </a:rPr>
              <a:t>the virgin shall be with child, and bear a Son</a:t>
            </a:r>
            <a:r>
              <a:rPr lang="en-US" dirty="0">
                <a:latin typeface="Calibri" panose="020F0502020204030204" pitchFamily="34" charset="0"/>
                <a:ea typeface="Calibri" panose="020F0502020204030204" pitchFamily="34" charset="0"/>
                <a:cs typeface="Times New Roman" panose="02020603050405020304" pitchFamily="18" charset="0"/>
              </a:rPr>
              <a:t>, and they shall call His name Immanuel," which is translated, "</a:t>
            </a:r>
            <a:r>
              <a:rPr lang="en-US" u="sng" dirty="0">
                <a:latin typeface="Calibri" panose="020F0502020204030204" pitchFamily="34" charset="0"/>
                <a:ea typeface="Calibri" panose="020F0502020204030204" pitchFamily="34" charset="0"/>
                <a:cs typeface="Times New Roman" panose="02020603050405020304" pitchFamily="18" charset="0"/>
              </a:rPr>
              <a:t>God with us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Font typeface="+mj-lt"/>
              <a:buNone/>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2:5-8,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Let this mind be in you which was also in Christ Jesus, </a:t>
            </a:r>
            <a:r>
              <a:rPr lang="en-US" b="0" i="1" baseline="30000" dirty="0">
                <a:latin typeface="Calibri" panose="020F0502020204030204" pitchFamily="34" charset="0"/>
                <a:ea typeface="Calibri" panose="020F0502020204030204" pitchFamily="34" charset="0"/>
                <a:cs typeface="Times New Roman" panose="02020603050405020304" pitchFamily="18" charset="0"/>
              </a:rPr>
              <a:t>6</a:t>
            </a:r>
            <a:r>
              <a:rPr lang="en-US" b="0" i="1" dirty="0">
                <a:latin typeface="Calibri" panose="020F0502020204030204" pitchFamily="34" charset="0"/>
                <a:ea typeface="Calibri" panose="020F0502020204030204" pitchFamily="34" charset="0"/>
                <a:cs typeface="Times New Roman" panose="02020603050405020304" pitchFamily="18" charset="0"/>
              </a:rPr>
              <a:t> who, being in the form of God, did not consider it robbery to be equal with God, </a:t>
            </a:r>
            <a:r>
              <a:rPr lang="en-US" b="0" i="1" baseline="30000" dirty="0">
                <a:latin typeface="Calibri" panose="020F0502020204030204" pitchFamily="34" charset="0"/>
                <a:ea typeface="Calibri" panose="020F0502020204030204" pitchFamily="34" charset="0"/>
                <a:cs typeface="Times New Roman" panose="02020603050405020304" pitchFamily="18" charset="0"/>
              </a:rPr>
              <a:t>7</a:t>
            </a:r>
            <a:r>
              <a:rPr lang="en-US" b="0" i="1" dirty="0">
                <a:latin typeface="Calibri" panose="020F0502020204030204" pitchFamily="34" charset="0"/>
                <a:ea typeface="Calibri" panose="020F0502020204030204" pitchFamily="34" charset="0"/>
                <a:cs typeface="Times New Roman" panose="02020603050405020304" pitchFamily="18" charset="0"/>
              </a:rPr>
              <a:t> but made Himself of no reputation, taking the form of a bondservant, and coming in the likeness of men. </a:t>
            </a:r>
            <a:r>
              <a:rPr lang="en-US" b="0" i="1" baseline="30000" dirty="0">
                <a:latin typeface="Calibri" panose="020F0502020204030204" pitchFamily="34" charset="0"/>
                <a:ea typeface="Calibri" panose="020F0502020204030204" pitchFamily="34" charset="0"/>
                <a:cs typeface="Times New Roman" panose="02020603050405020304" pitchFamily="18" charset="0"/>
              </a:rPr>
              <a:t>8</a:t>
            </a:r>
            <a:r>
              <a:rPr lang="en-US" b="0" i="1" dirty="0">
                <a:latin typeface="Calibri" panose="020F0502020204030204" pitchFamily="34" charset="0"/>
                <a:ea typeface="Calibri" panose="020F0502020204030204" pitchFamily="34" charset="0"/>
                <a:cs typeface="Times New Roman" panose="02020603050405020304" pitchFamily="18" charset="0"/>
              </a:rPr>
              <a:t> And being found in appearance as a man, He humbled Himself and became obedient to the point of death, even the death of the cross.”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This took a wonderful measure of love, selflessness, and humility.</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3</a:t>
            </a:fld>
            <a:endParaRPr lang="en-US"/>
          </a:p>
        </p:txBody>
      </p:sp>
    </p:spTree>
    <p:extLst>
      <p:ext uri="{BB962C8B-B14F-4D97-AF65-F5344CB8AC3E}">
        <p14:creationId xmlns:p14="http://schemas.microsoft.com/office/powerpoint/2010/main" val="160698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i="0" dirty="0">
                <a:latin typeface="Calibri" panose="020F0502020204030204" pitchFamily="34" charset="0"/>
                <a:ea typeface="Calibri" panose="020F0502020204030204" pitchFamily="34" charset="0"/>
                <a:cs typeface="Times New Roman" panose="02020603050405020304" pitchFamily="18" charset="0"/>
              </a:rPr>
              <a:t>His life.</a:t>
            </a:r>
          </a:p>
          <a:p>
            <a:pPr marL="0" marR="0" lvl="0" indent="0">
              <a:lnSpc>
                <a:spcPct val="107000"/>
              </a:lnSpc>
              <a:spcBef>
                <a:spcPts val="0"/>
              </a:spcBef>
              <a:spcAft>
                <a:spcPts val="0"/>
              </a:spcAft>
              <a:buFont typeface="+mj-lt"/>
              <a:buNone/>
            </a:pPr>
            <a:r>
              <a:rPr lang="en-US" b="1" dirty="0">
                <a:latin typeface="Calibri" panose="020F0502020204030204" pitchFamily="34" charset="0"/>
                <a:ea typeface="Calibri" panose="020F0502020204030204" pitchFamily="34" charset="0"/>
                <a:cs typeface="Times New Roman" panose="02020603050405020304" pitchFamily="18" charset="0"/>
              </a:rPr>
              <a:t>Performed miracles – He was wonderful as He performed wonders.</a:t>
            </a: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2:11),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This beginning of signs Jesus did in Cana of Galilee, and manifested His glory; and </a:t>
            </a:r>
            <a:r>
              <a:rPr lang="en-US" b="0" i="1" u="sng" dirty="0">
                <a:latin typeface="Calibri" panose="020F0502020204030204" pitchFamily="34" charset="0"/>
                <a:ea typeface="Calibri" panose="020F0502020204030204" pitchFamily="34" charset="0"/>
                <a:cs typeface="Times New Roman" panose="02020603050405020304" pitchFamily="18" charset="0"/>
              </a:rPr>
              <a:t>His disciples believed in Him</a:t>
            </a:r>
            <a:r>
              <a:rPr lang="en-US" b="0" i="1" dirty="0">
                <a:latin typeface="Calibri" panose="020F0502020204030204" pitchFamily="34" charset="0"/>
                <a:ea typeface="Calibri" panose="020F0502020204030204" pitchFamily="34" charset="0"/>
                <a:cs typeface="Times New Roman" panose="02020603050405020304" pitchFamily="18" charset="0"/>
              </a:rPr>
              <a:t>.”</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After turning water to wine at wedding. Provoked belief because it was wonderful what He did.</a:t>
            </a: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20:30-31,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And truly Jesus did many other signs in the presence of His disciples, which are not written in this book; </a:t>
            </a:r>
            <a:r>
              <a:rPr lang="en-US" b="0" i="1" baseline="30000" dirty="0">
                <a:latin typeface="Calibri" panose="020F0502020204030204" pitchFamily="34" charset="0"/>
                <a:ea typeface="Calibri" panose="020F0502020204030204" pitchFamily="34" charset="0"/>
                <a:cs typeface="Times New Roman" panose="02020603050405020304" pitchFamily="18" charset="0"/>
              </a:rPr>
              <a:t>31</a:t>
            </a:r>
            <a:r>
              <a:rPr lang="en-US" b="0" i="1" dirty="0">
                <a:latin typeface="Calibri" panose="020F0502020204030204" pitchFamily="34" charset="0"/>
                <a:ea typeface="Calibri" panose="020F0502020204030204" pitchFamily="34" charset="0"/>
                <a:cs typeface="Times New Roman" panose="02020603050405020304" pitchFamily="18" charset="0"/>
              </a:rPr>
              <a:t> but these are written </a:t>
            </a:r>
            <a:r>
              <a:rPr lang="en-US" b="0" i="1" u="sng" dirty="0">
                <a:latin typeface="Calibri" panose="020F0502020204030204" pitchFamily="34" charset="0"/>
                <a:ea typeface="Calibri" panose="020F0502020204030204" pitchFamily="34" charset="0"/>
                <a:cs typeface="Times New Roman" panose="02020603050405020304" pitchFamily="18" charset="0"/>
              </a:rPr>
              <a:t>that you may believe that Jesus is the Christ</a:t>
            </a:r>
            <a:r>
              <a:rPr lang="en-US" b="0" i="1" dirty="0">
                <a:latin typeface="Calibri" panose="020F0502020204030204" pitchFamily="34" charset="0"/>
                <a:ea typeface="Calibri" panose="020F0502020204030204" pitchFamily="34" charset="0"/>
                <a:cs typeface="Times New Roman" panose="02020603050405020304" pitchFamily="18" charset="0"/>
              </a:rPr>
              <a:t>, the Son of God, and that believing you may have life in His name.”</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Teaching – His teaching was unique.</a:t>
            </a: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12:49-50,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For I have not spoken on My own authority; but the Father who sent Me gave Me a command, what I should say and what I should speak. </a:t>
            </a:r>
            <a:r>
              <a:rPr lang="en-US" b="0" i="1" baseline="30000" dirty="0">
                <a:latin typeface="Calibri" panose="020F0502020204030204" pitchFamily="34" charset="0"/>
                <a:ea typeface="Calibri" panose="020F0502020204030204" pitchFamily="34" charset="0"/>
                <a:cs typeface="Times New Roman" panose="02020603050405020304" pitchFamily="18" charset="0"/>
              </a:rPr>
              <a:t>50</a:t>
            </a:r>
            <a:r>
              <a:rPr lang="en-US" b="0" i="1" dirty="0">
                <a:latin typeface="Calibri" panose="020F0502020204030204" pitchFamily="34" charset="0"/>
                <a:ea typeface="Calibri" panose="020F0502020204030204" pitchFamily="34" charset="0"/>
                <a:cs typeface="Times New Roman" panose="02020603050405020304" pitchFamily="18" charset="0"/>
              </a:rPr>
              <a:t> </a:t>
            </a:r>
            <a:r>
              <a:rPr lang="en-US" b="0" i="1" u="sng" dirty="0">
                <a:latin typeface="Calibri" panose="020F0502020204030204" pitchFamily="34" charset="0"/>
                <a:ea typeface="Calibri" panose="020F0502020204030204" pitchFamily="34" charset="0"/>
                <a:cs typeface="Times New Roman" panose="02020603050405020304" pitchFamily="18" charset="0"/>
              </a:rPr>
              <a:t>And I know that His command is everlasting life</a:t>
            </a:r>
            <a:r>
              <a:rPr lang="en-US" b="0" i="1" dirty="0">
                <a:latin typeface="Calibri" panose="020F0502020204030204" pitchFamily="34" charset="0"/>
                <a:ea typeface="Calibri" panose="020F0502020204030204" pitchFamily="34" charset="0"/>
                <a:cs typeface="Times New Roman" panose="02020603050405020304" pitchFamily="18" charset="0"/>
              </a:rPr>
              <a:t>. Therefore, whatever I speak, just as the Father has told Me, so I speak.“</a:t>
            </a:r>
          </a:p>
          <a:p>
            <a:pPr marL="628650" marR="0" lvl="1" indent="-1714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 Because Jesus spoke with authority, His commands contained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“everlasting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Sinless life – He practiced what He preached, and was not hypocritical. </a:t>
            </a:r>
          </a:p>
          <a:p>
            <a:pPr marL="0" marR="0" lvl="0" indent="0">
              <a:lnSpc>
                <a:spcPct val="107000"/>
              </a:lnSpc>
              <a:spcBef>
                <a:spcPts val="0"/>
              </a:spcBef>
              <a:spcAft>
                <a:spcPts val="800"/>
              </a:spcAft>
              <a:buFont typeface="Arial" panose="020B0604020202020204" pitchFamily="34" charset="0"/>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4:15),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For we do not have a High Priest who cannot sympathize with our weaknesses, but was in all points tempted as we are, </a:t>
            </a:r>
            <a:r>
              <a:rPr lang="en-US" b="0" i="1" u="sng" dirty="0">
                <a:latin typeface="Calibri" panose="020F0502020204030204" pitchFamily="34" charset="0"/>
                <a:ea typeface="Calibri" panose="020F0502020204030204" pitchFamily="34" charset="0"/>
                <a:cs typeface="Times New Roman" panose="02020603050405020304" pitchFamily="18" charset="0"/>
              </a:rPr>
              <a:t>yet without sin</a:t>
            </a:r>
            <a:r>
              <a:rPr lang="en-US" b="0"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4</a:t>
            </a:fld>
            <a:endParaRPr lang="en-US"/>
          </a:p>
        </p:txBody>
      </p:sp>
    </p:spTree>
    <p:extLst>
      <p:ext uri="{BB962C8B-B14F-4D97-AF65-F5344CB8AC3E}">
        <p14:creationId xmlns:p14="http://schemas.microsoft.com/office/powerpoint/2010/main" val="104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His death and resurrection.</a:t>
            </a:r>
          </a:p>
          <a:p>
            <a:pPr marL="0" marR="0" lvl="0" indent="0">
              <a:lnSpc>
                <a:spcPct val="107000"/>
              </a:lnSpc>
              <a:spcBef>
                <a:spcPts val="0"/>
              </a:spcBef>
              <a:spcAft>
                <a:spcPts val="0"/>
              </a:spcAft>
              <a:buFont typeface="+mj-lt"/>
              <a:buNone/>
            </a:pPr>
            <a:r>
              <a:rPr lang="en-US" b="1" dirty="0">
                <a:latin typeface="Calibri" panose="020F0502020204030204" pitchFamily="34" charset="0"/>
                <a:ea typeface="Calibri" panose="020F0502020204030204" pitchFamily="34" charset="0"/>
                <a:cs typeface="Times New Roman" panose="02020603050405020304" pitchFamily="18" charset="0"/>
              </a:rPr>
              <a:t>[Voluntary], (J</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ohn 10:17-18),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Therefore My Father loves Me, because I lay down My life that I may take it again. 18 No one takes it from Me, but I lay it down of Myself. I have power to lay it down, and I have power to take it again…”</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Vicarious, He died in our stead],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5:21),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3:13),</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b="0" i="1" dirty="0">
                <a:latin typeface="Calibri" panose="020F0502020204030204" pitchFamily="34" charset="0"/>
                <a:ea typeface="Calibri" panose="020F0502020204030204" pitchFamily="34" charset="0"/>
                <a:cs typeface="Times New Roman" panose="02020603050405020304" pitchFamily="18" charset="0"/>
              </a:rPr>
              <a:t>Christ has redeemed us from the curse of the law, having become a curse for us (for it is written, "Cursed is everyone who hangs on a tree")</a:t>
            </a:r>
          </a:p>
          <a:p>
            <a:pPr marL="0" marR="0" lvl="0" indent="0">
              <a:lnSpc>
                <a:spcPct val="107000"/>
              </a:lnSpc>
              <a:spcBef>
                <a:spcPts val="0"/>
              </a:spcBef>
              <a:spcAft>
                <a:spcPts val="0"/>
              </a:spcAft>
              <a:buFont typeface="+mj-l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latin typeface="Calibri" panose="020F0502020204030204" pitchFamily="34" charset="0"/>
                <a:ea typeface="Calibri" panose="020F0502020204030204" pitchFamily="34" charset="0"/>
                <a:cs typeface="Times New Roman" panose="02020603050405020304" pitchFamily="18" charset="0"/>
              </a:rPr>
              <a:t>[Overcome/Resurrected],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2:22-24),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"Men of Israel, hear these words: Jesus of Nazareth, a Man attested by God to you by miracles, wonders, and signs which God did through Him in your midst, as you yourselves also know— 23 Him, being delivered by the determined purpose and foreknowledge of God, you have taken by lawless hands, have crucified, and put to death; 24 whom God raised up, having loosed the pains of death, because it was not possible that He should be held by it.”</a:t>
            </a:r>
          </a:p>
          <a:p>
            <a:pPr marL="0" marR="0" lvl="0" indent="0">
              <a:lnSpc>
                <a:spcPct val="107000"/>
              </a:lnSpc>
              <a:spcBef>
                <a:spcPts val="0"/>
              </a:spcBef>
              <a:spcAft>
                <a:spcPts val="0"/>
              </a:spcAft>
              <a:buFont typeface="+mj-l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latin typeface="Calibri" panose="020F0502020204030204" pitchFamily="34" charset="0"/>
                <a:ea typeface="Calibri" panose="020F0502020204030204" pitchFamily="34" charset="0"/>
                <a:cs typeface="Times New Roman" panose="02020603050405020304" pitchFamily="18" charset="0"/>
              </a:rPr>
              <a:t>These truths about Jesus reflect the title given Him,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D31A2ED-DFBF-4B0C-B38F-1FDD01C8166D}" type="slidenum">
              <a:rPr lang="en-US" smtClean="0"/>
              <a:t>5</a:t>
            </a:fld>
            <a:endParaRPr lang="en-US"/>
          </a:p>
        </p:txBody>
      </p:sp>
    </p:spTree>
    <p:extLst>
      <p:ext uri="{BB962C8B-B14F-4D97-AF65-F5344CB8AC3E}">
        <p14:creationId xmlns:p14="http://schemas.microsoft.com/office/powerpoint/2010/main" val="237897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Essentially, life is not wonderful without Jesus. Rather, it is vain.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Vanity of vanities," says the Preacher; "Vanity of vanities, all is vanity.”</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Evil exists under the sun, and without God it is better not to even exist than to experience it.</a:t>
            </a:r>
          </a:p>
          <a:p>
            <a:pPr marL="0" marR="0" lvl="0" indent="0">
              <a:lnSpc>
                <a:spcPct val="107000"/>
              </a:lnSpc>
              <a:spcBef>
                <a:spcPts val="0"/>
              </a:spcBef>
              <a:spcAft>
                <a:spcPts val="0"/>
              </a:spcAft>
              <a:buFont typeface="+mj-l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4:1-3),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Then I returned and considered all the oppression that is done under the sun: And look! The tears of the oppressed, but they have no comforter—On the side of their oppressors there is power, but they have no comforter.  </a:t>
            </a:r>
            <a:r>
              <a:rPr lang="en-US" b="0" i="1" baseline="30000" dirty="0">
                <a:latin typeface="Calibri" panose="020F0502020204030204" pitchFamily="34" charset="0"/>
                <a:ea typeface="Calibri" panose="020F0502020204030204" pitchFamily="34" charset="0"/>
                <a:cs typeface="Times New Roman" panose="02020603050405020304" pitchFamily="18" charset="0"/>
              </a:rPr>
              <a:t>2</a:t>
            </a:r>
            <a:r>
              <a:rPr lang="en-US" b="0" i="1" dirty="0">
                <a:latin typeface="Calibri" panose="020F0502020204030204" pitchFamily="34" charset="0"/>
                <a:ea typeface="Calibri" panose="020F0502020204030204" pitchFamily="34" charset="0"/>
                <a:cs typeface="Times New Roman" panose="02020603050405020304" pitchFamily="18" charset="0"/>
              </a:rPr>
              <a:t> Therefore I praised the dead who were already dead, More than the living who are still alive. </a:t>
            </a:r>
            <a:r>
              <a:rPr lang="en-US" b="0" i="1" baseline="30000" dirty="0">
                <a:latin typeface="Calibri" panose="020F0502020204030204" pitchFamily="34" charset="0"/>
                <a:ea typeface="Calibri" panose="020F0502020204030204" pitchFamily="34" charset="0"/>
                <a:cs typeface="Times New Roman" panose="02020603050405020304" pitchFamily="18" charset="0"/>
              </a:rPr>
              <a:t>3</a:t>
            </a:r>
            <a:r>
              <a:rPr lang="en-US" b="0" i="1" dirty="0">
                <a:latin typeface="Calibri" panose="020F0502020204030204" pitchFamily="34" charset="0"/>
                <a:ea typeface="Calibri" panose="020F0502020204030204" pitchFamily="34" charset="0"/>
                <a:cs typeface="Times New Roman" panose="02020603050405020304" pitchFamily="18" charset="0"/>
              </a:rPr>
              <a:t> Yet, better than both is he who has never existed, who has not seen the evil work that is done under the sun.”</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D31A2ED-DFBF-4B0C-B38F-1FDD01C8166D}" type="slidenum">
              <a:rPr lang="en-US" smtClean="0"/>
              <a:t>6</a:t>
            </a:fld>
            <a:endParaRPr lang="en-US"/>
          </a:p>
        </p:txBody>
      </p:sp>
    </p:spTree>
    <p:extLst>
      <p:ext uri="{BB962C8B-B14F-4D97-AF65-F5344CB8AC3E}">
        <p14:creationId xmlns:p14="http://schemas.microsoft.com/office/powerpoint/2010/main" val="1617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Life with the one called </a:t>
            </a:r>
            <a:r>
              <a:rPr lang="en-US" b="1" i="1" dirty="0">
                <a:latin typeface="Calibri" panose="020F0502020204030204" pitchFamily="34" charset="0"/>
                <a:ea typeface="Calibri" panose="020F0502020204030204" pitchFamily="34" charset="0"/>
                <a:cs typeface="Times New Roman" panose="02020603050405020304" pitchFamily="18" charset="0"/>
              </a:rPr>
              <a:t>“Wonderful”.  </a:t>
            </a:r>
            <a:r>
              <a:rPr lang="en-US" b="0" dirty="0">
                <a:latin typeface="Calibri" panose="020F0502020204030204" pitchFamily="34" charset="0"/>
                <a:ea typeface="Calibri" panose="020F0502020204030204" pitchFamily="34" charset="0"/>
                <a:cs typeface="Times New Roman" panose="02020603050405020304" pitchFamily="18" charset="0"/>
              </a:rPr>
              <a:t>Life with Jesus is given meaning and substance. It unlocks the wonders that are inherent within life, as we are created to serve a higher unique purpose.</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b="1" dirty="0">
                <a:latin typeface="Calibri" panose="020F0502020204030204" pitchFamily="34" charset="0"/>
                <a:ea typeface="Calibri" panose="020F0502020204030204" pitchFamily="34" charset="0"/>
                <a:cs typeface="Times New Roman" panose="02020603050405020304" pitchFamily="18" charset="0"/>
              </a:rPr>
              <a:t>[The wonderful life is one which is directed by Jesus, for He is wonderful.],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2:20),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I have been crucified with Christ; it is no longer I who live, but Christ lives in me; and the life which I now live in the flesh I live by faith in the Son of God, who loved me and gave Himself for me.”</a:t>
            </a:r>
            <a:endPar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life is lived in hope of attaining to the wonderful state of Christ.] (1 John 3:2-3),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Beloved, now we are children of God; and it has not yet been revealed what we shall be, but we know that when He is revealed, we shall be like Him, for we shall see Him as He is. 3 And everyone who has this hope in Him purifies himself, just as He is pure.”</a:t>
            </a:r>
          </a:p>
          <a:p>
            <a:pPr marL="914400" marR="0" lvl="2" indent="0">
              <a:lnSpc>
                <a:spcPct val="107000"/>
              </a:lnSpc>
              <a:spcBef>
                <a:spcPts val="0"/>
              </a:spcBef>
              <a:spcAft>
                <a:spcPts val="0"/>
              </a:spcAft>
              <a:buFont typeface="+mj-lt"/>
              <a:buNone/>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place we hope for is the dwelling place of the Wonderful.], (John 14:1-4), </a:t>
            </a:r>
            <a:r>
              <a:rPr lang="en-US" b="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0" i="1" dirty="0">
                <a:latin typeface="Calibri" panose="020F0502020204030204" pitchFamily="34" charset="0"/>
                <a:ea typeface="Calibri" panose="020F0502020204030204" pitchFamily="34" charset="0"/>
                <a:cs typeface="Times New Roman" panose="02020603050405020304" pitchFamily="18" charset="0"/>
              </a:rPr>
              <a:t>Let not your heart be troubled; you believe in God, believe also in Me. </a:t>
            </a:r>
            <a:r>
              <a:rPr lang="en-US" b="0" i="1" baseline="30000" dirty="0">
                <a:latin typeface="Calibri" panose="020F0502020204030204" pitchFamily="34" charset="0"/>
                <a:ea typeface="Calibri" panose="020F0502020204030204" pitchFamily="34" charset="0"/>
                <a:cs typeface="Times New Roman" panose="02020603050405020304" pitchFamily="18" charset="0"/>
              </a:rPr>
              <a:t>2</a:t>
            </a:r>
            <a:r>
              <a:rPr lang="en-US" b="0" i="1" dirty="0">
                <a:latin typeface="Calibri" panose="020F0502020204030204" pitchFamily="34" charset="0"/>
                <a:ea typeface="Calibri" panose="020F0502020204030204" pitchFamily="34" charset="0"/>
                <a:cs typeface="Times New Roman" panose="02020603050405020304" pitchFamily="18" charset="0"/>
              </a:rPr>
              <a:t> In My Father's house are many mansions; if it were not so, I would have told you. I go to prepare a place for you. </a:t>
            </a:r>
            <a:r>
              <a:rPr lang="en-US" b="0" i="1" baseline="30000" dirty="0">
                <a:latin typeface="Calibri" panose="020F0502020204030204" pitchFamily="34" charset="0"/>
                <a:ea typeface="Calibri" panose="020F0502020204030204" pitchFamily="34" charset="0"/>
                <a:cs typeface="Times New Roman" panose="02020603050405020304" pitchFamily="18" charset="0"/>
              </a:rPr>
              <a:t>3</a:t>
            </a:r>
            <a:r>
              <a:rPr lang="en-US" b="0" i="1" dirty="0">
                <a:latin typeface="Calibri" panose="020F0502020204030204" pitchFamily="34" charset="0"/>
                <a:ea typeface="Calibri" panose="020F0502020204030204" pitchFamily="34" charset="0"/>
                <a:cs typeface="Times New Roman" panose="02020603050405020304" pitchFamily="18" charset="0"/>
              </a:rPr>
              <a:t> And if I go and prepare a place for you, I will come again and receive you to Myself; that where I am, there you may be also. </a:t>
            </a:r>
            <a:r>
              <a:rPr lang="en-US" b="0" i="1" baseline="30000" dirty="0">
                <a:latin typeface="Calibri" panose="020F0502020204030204" pitchFamily="34" charset="0"/>
                <a:ea typeface="Calibri" panose="020F0502020204030204" pitchFamily="34" charset="0"/>
                <a:cs typeface="Times New Roman" panose="02020603050405020304" pitchFamily="18" charset="0"/>
              </a:rPr>
              <a:t>4</a:t>
            </a:r>
            <a:r>
              <a:rPr lang="en-US" b="0" i="1" dirty="0">
                <a:latin typeface="Calibri" panose="020F0502020204030204" pitchFamily="34" charset="0"/>
                <a:ea typeface="Calibri" panose="020F0502020204030204" pitchFamily="34" charset="0"/>
                <a:cs typeface="Times New Roman" panose="02020603050405020304" pitchFamily="18" charset="0"/>
              </a:rPr>
              <a:t> And where I go you know, and the way you know."</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7</a:t>
            </a:fld>
            <a:endParaRPr lang="en-US"/>
          </a:p>
        </p:txBody>
      </p:sp>
    </p:spTree>
    <p:extLst>
      <p:ext uri="{BB962C8B-B14F-4D97-AF65-F5344CB8AC3E}">
        <p14:creationId xmlns:p14="http://schemas.microsoft.com/office/powerpoint/2010/main" val="45880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truly is wonderful, and this is manifest in the life He lived.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are called to follow Him.</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choose to serve our created purpose, our lives will be filled with wonder, for only He who is Wonderful can offer such.</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died for our sins so that we might live for Him, and attain to the wonders of heaven.</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8</a:t>
            </a:fld>
            <a:endParaRPr lang="en-US"/>
          </a:p>
        </p:txBody>
      </p:sp>
    </p:spTree>
    <p:extLst>
      <p:ext uri="{BB962C8B-B14F-4D97-AF65-F5344CB8AC3E}">
        <p14:creationId xmlns:p14="http://schemas.microsoft.com/office/powerpoint/2010/main" val="293496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88921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65141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176088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7755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2645DC-0D57-4BEF-B34A-FEFA4B7889C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58426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645DC-0D57-4BEF-B34A-FEFA4B7889C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04388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645DC-0D57-4BEF-B34A-FEFA4B7889CC}"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402369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645DC-0D57-4BEF-B34A-FEFA4B7889CC}"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37610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645DC-0D57-4BEF-B34A-FEFA4B7889CC}"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8998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2645DC-0D57-4BEF-B34A-FEFA4B7889C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380666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2645DC-0D57-4BEF-B34A-FEFA4B7889C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5035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LightScreen/>
                    </a14:imgEffect>
                    <a14:imgEffect>
                      <a14:brightnessContrast bright="28000" contrast="13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645DC-0D57-4BEF-B34A-FEFA4B7889CC}" type="datetimeFigureOut">
              <a:rPr lang="en-US" smtClean="0"/>
              <a:t>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4C566-D18A-42D6-8ACF-1EA0BDF7BE3E}" type="slidenum">
              <a:rPr lang="en-US" smtClean="0"/>
              <a:t>‹#›</a:t>
            </a:fld>
            <a:endParaRPr lang="en-US"/>
          </a:p>
        </p:txBody>
      </p:sp>
    </p:spTree>
    <p:extLst>
      <p:ext uri="{BB962C8B-B14F-4D97-AF65-F5344CB8AC3E}">
        <p14:creationId xmlns:p14="http://schemas.microsoft.com/office/powerpoint/2010/main" val="4227410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9" y="631370"/>
            <a:ext cx="9927771" cy="3418115"/>
          </a:xfrm>
        </p:spPr>
        <p:txBody>
          <a:bodyPr>
            <a:normAutofit/>
          </a:bodyPr>
          <a:lstStyle/>
          <a:p>
            <a:r>
              <a:rPr lang="en-US" sz="8000" dirty="0">
                <a:solidFill>
                  <a:schemeClr val="bg1"/>
                </a:solidFill>
                <a:latin typeface="Berkshire Swash" panose="02000505000000020003" pitchFamily="2" charset="0"/>
              </a:rPr>
              <a:t>Our</a:t>
            </a:r>
            <a:br>
              <a:rPr lang="en-US" sz="8000" dirty="0">
                <a:solidFill>
                  <a:schemeClr val="bg1"/>
                </a:solidFill>
                <a:latin typeface="Berkshire Swash" panose="02000505000000020003" pitchFamily="2" charset="0"/>
              </a:rPr>
            </a:br>
            <a:r>
              <a:rPr lang="en-US" sz="8800" dirty="0">
                <a:solidFill>
                  <a:schemeClr val="bg1"/>
                </a:solidFill>
                <a:latin typeface="Berkshire Swash" panose="02000505000000020003" pitchFamily="2" charset="0"/>
              </a:rPr>
              <a:t>“Wonderful” Savior</a:t>
            </a:r>
          </a:p>
        </p:txBody>
      </p:sp>
      <p:sp>
        <p:nvSpPr>
          <p:cNvPr id="3" name="Subtitle 2"/>
          <p:cNvSpPr>
            <a:spLocks noGrp="1"/>
          </p:cNvSpPr>
          <p:nvPr>
            <p:ph type="subTitle" idx="1"/>
          </p:nvPr>
        </p:nvSpPr>
        <p:spPr>
          <a:xfrm>
            <a:off x="2667000" y="5116286"/>
            <a:ext cx="6858000" cy="985575"/>
          </a:xfrm>
        </p:spPr>
        <p:txBody>
          <a:bodyPr>
            <a:normAutofit/>
          </a:bodyPr>
          <a:lstStyle/>
          <a:p>
            <a:r>
              <a:rPr lang="en-US" sz="4800" b="1" dirty="0">
                <a:solidFill>
                  <a:schemeClr val="bg1"/>
                </a:solidFill>
              </a:rPr>
              <a:t>Isaiah 9:6</a:t>
            </a:r>
          </a:p>
        </p:txBody>
      </p:sp>
    </p:spTree>
    <p:extLst>
      <p:ext uri="{BB962C8B-B14F-4D97-AF65-F5344CB8AC3E}">
        <p14:creationId xmlns:p14="http://schemas.microsoft.com/office/powerpoint/2010/main" val="42565960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What is “Wonderful”?</a:t>
            </a:r>
          </a:p>
        </p:txBody>
      </p:sp>
      <p:sp>
        <p:nvSpPr>
          <p:cNvPr id="3" name="Content Placeholder 2"/>
          <p:cNvSpPr>
            <a:spLocks noGrp="1"/>
          </p:cNvSpPr>
          <p:nvPr>
            <p:ph idx="1"/>
          </p:nvPr>
        </p:nvSpPr>
        <p:spPr>
          <a:xfrm>
            <a:off x="838200" y="1825625"/>
            <a:ext cx="10515600" cy="4156075"/>
          </a:xfrm>
          <a:solidFill>
            <a:schemeClr val="tx1">
              <a:alpha val="60000"/>
            </a:schemeClr>
          </a:solidFill>
        </p:spPr>
        <p:txBody>
          <a:bodyPr/>
          <a:lstStyle/>
          <a:p>
            <a:pPr marL="0" indent="0" algn="ctr">
              <a:buNone/>
            </a:pPr>
            <a:r>
              <a:rPr lang="en-US" sz="4800" b="1" dirty="0">
                <a:solidFill>
                  <a:schemeClr val="accent4">
                    <a:lumMod val="60000"/>
                    <a:lumOff val="40000"/>
                  </a:schemeClr>
                </a:solidFill>
              </a:rPr>
              <a:t>Defined</a:t>
            </a:r>
            <a:br>
              <a:rPr lang="en-US" sz="4400" i="1" dirty="0">
                <a:solidFill>
                  <a:schemeClr val="bg1"/>
                </a:solidFill>
              </a:rPr>
            </a:br>
            <a:r>
              <a:rPr lang="en-US" sz="4400" i="1" dirty="0">
                <a:solidFill>
                  <a:schemeClr val="bg1"/>
                </a:solidFill>
              </a:rPr>
              <a:t>Wonderful – </a:t>
            </a:r>
            <a:r>
              <a:rPr lang="en-US" sz="4400" i="1" dirty="0" err="1">
                <a:solidFill>
                  <a:schemeClr val="bg1"/>
                </a:solidFill>
              </a:rPr>
              <a:t>p̱ele</a:t>
            </a:r>
            <a:r>
              <a:rPr lang="en-US" sz="4400" i="1" dirty="0">
                <a:solidFill>
                  <a:schemeClr val="bg1"/>
                </a:solidFill>
              </a:rPr>
              <a:t>’ – a miracle: — marvelous thing, wonder (-</a:t>
            </a:r>
            <a:r>
              <a:rPr lang="en-US" sz="4400" i="1" dirty="0" err="1">
                <a:solidFill>
                  <a:schemeClr val="bg1"/>
                </a:solidFill>
              </a:rPr>
              <a:t>ful</a:t>
            </a:r>
            <a:r>
              <a:rPr lang="en-US" sz="4400" i="1" dirty="0">
                <a:solidFill>
                  <a:schemeClr val="bg1"/>
                </a:solidFill>
              </a:rPr>
              <a:t>, -fully). (Strong)</a:t>
            </a:r>
          </a:p>
          <a:p>
            <a:pPr marL="0" indent="0" algn="ctr">
              <a:buNone/>
            </a:pPr>
            <a:r>
              <a:rPr lang="en-US" sz="4800" b="1" dirty="0">
                <a:solidFill>
                  <a:schemeClr val="accent4">
                    <a:lumMod val="60000"/>
                    <a:lumOff val="40000"/>
                  </a:schemeClr>
                </a:solidFill>
              </a:rPr>
              <a:t>In Scripture</a:t>
            </a:r>
          </a:p>
          <a:p>
            <a:pPr marL="0" indent="0" algn="ctr">
              <a:buNone/>
            </a:pPr>
            <a:r>
              <a:rPr lang="en-US" sz="4400" i="1" dirty="0">
                <a:solidFill>
                  <a:schemeClr val="bg1"/>
                </a:solidFill>
              </a:rPr>
              <a:t>Marvelous; Hidden; Things too high; Wonders (miracles).</a:t>
            </a:r>
          </a:p>
          <a:p>
            <a:pPr marL="0" indent="0">
              <a:buNone/>
            </a:pPr>
            <a:endParaRPr lang="en-US" dirty="0">
              <a:solidFill>
                <a:schemeClr val="bg1"/>
              </a:solidFill>
            </a:endParaRPr>
          </a:p>
        </p:txBody>
      </p:sp>
    </p:spTree>
    <p:extLst>
      <p:ext uri="{BB962C8B-B14F-4D97-AF65-F5344CB8AC3E}">
        <p14:creationId xmlns:p14="http://schemas.microsoft.com/office/powerpoint/2010/main" val="24779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He is “Wonderful”</a:t>
            </a:r>
          </a:p>
        </p:txBody>
      </p:sp>
      <p:sp>
        <p:nvSpPr>
          <p:cNvPr id="3" name="Content Placeholder 2"/>
          <p:cNvSpPr>
            <a:spLocks noGrp="1"/>
          </p:cNvSpPr>
          <p:nvPr>
            <p:ph idx="1"/>
          </p:nvPr>
        </p:nvSpPr>
        <p:spPr>
          <a:xfrm>
            <a:off x="838200" y="1825625"/>
            <a:ext cx="10515600" cy="1489075"/>
          </a:xfrm>
          <a:solidFill>
            <a:schemeClr val="tx1">
              <a:alpha val="60000"/>
            </a:schemeClr>
          </a:solidFill>
        </p:spPr>
        <p:txBody>
          <a:bodyPr>
            <a:normAutofit/>
          </a:bodyPr>
          <a:lstStyle/>
          <a:p>
            <a:pPr marL="0" indent="0" algn="ctr">
              <a:buNone/>
            </a:pPr>
            <a:r>
              <a:rPr lang="en-US" sz="4400" b="1" dirty="0">
                <a:solidFill>
                  <a:schemeClr val="accent4">
                    <a:lumMod val="60000"/>
                    <a:lumOff val="40000"/>
                  </a:schemeClr>
                </a:solidFill>
              </a:rPr>
              <a:t>Birth</a:t>
            </a:r>
          </a:p>
          <a:p>
            <a:pPr marL="0" indent="0" algn="ctr">
              <a:buNone/>
            </a:pPr>
            <a:r>
              <a:rPr lang="en-US" sz="4400" i="1" dirty="0">
                <a:solidFill>
                  <a:schemeClr val="bg1"/>
                </a:solidFill>
              </a:rPr>
              <a:t>Matthew 1:22-23; Philippians 2:5-8</a:t>
            </a:r>
          </a:p>
        </p:txBody>
      </p:sp>
    </p:spTree>
    <p:extLst>
      <p:ext uri="{BB962C8B-B14F-4D97-AF65-F5344CB8AC3E}">
        <p14:creationId xmlns:p14="http://schemas.microsoft.com/office/powerpoint/2010/main" val="31630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He is “Wonderful”</a:t>
            </a:r>
          </a:p>
        </p:txBody>
      </p:sp>
      <p:sp>
        <p:nvSpPr>
          <p:cNvPr id="3" name="Content Placeholder 2"/>
          <p:cNvSpPr>
            <a:spLocks noGrp="1"/>
          </p:cNvSpPr>
          <p:nvPr>
            <p:ph idx="1"/>
          </p:nvPr>
        </p:nvSpPr>
        <p:spPr>
          <a:xfrm>
            <a:off x="838200" y="1825625"/>
            <a:ext cx="10515600" cy="3698875"/>
          </a:xfrm>
          <a:solidFill>
            <a:schemeClr val="tx1">
              <a:alpha val="60000"/>
            </a:schemeClr>
          </a:solidFill>
        </p:spPr>
        <p:txBody>
          <a:bodyPr>
            <a:normAutofit/>
          </a:bodyPr>
          <a:lstStyle/>
          <a:p>
            <a:pPr marL="0" indent="0" algn="ctr">
              <a:buNone/>
            </a:pPr>
            <a:r>
              <a:rPr lang="en-US" sz="4400" b="1" dirty="0">
                <a:solidFill>
                  <a:schemeClr val="bg1"/>
                </a:solidFill>
              </a:rPr>
              <a:t>Birth</a:t>
            </a:r>
          </a:p>
          <a:p>
            <a:pPr marL="0" indent="0" algn="ctr">
              <a:buNone/>
            </a:pPr>
            <a:r>
              <a:rPr lang="en-US" sz="4400" b="1" dirty="0">
                <a:solidFill>
                  <a:schemeClr val="accent4">
                    <a:lumMod val="60000"/>
                    <a:lumOff val="40000"/>
                  </a:schemeClr>
                </a:solidFill>
              </a:rPr>
              <a:t>Life</a:t>
            </a:r>
          </a:p>
          <a:p>
            <a:pPr marL="0" indent="0" algn="ctr">
              <a:buNone/>
            </a:pPr>
            <a:r>
              <a:rPr lang="en-US" sz="4400" i="1" dirty="0">
                <a:solidFill>
                  <a:schemeClr val="bg1"/>
                </a:solidFill>
              </a:rPr>
              <a:t>Miracles – John 2:11; 20:30-31</a:t>
            </a:r>
          </a:p>
          <a:p>
            <a:pPr marL="0" indent="0" algn="ctr">
              <a:buNone/>
            </a:pPr>
            <a:r>
              <a:rPr lang="en-US" sz="4400" i="1" dirty="0">
                <a:solidFill>
                  <a:schemeClr val="bg1"/>
                </a:solidFill>
              </a:rPr>
              <a:t>Teaching – John 12:49-50</a:t>
            </a:r>
          </a:p>
          <a:p>
            <a:pPr marL="0" indent="0" algn="ctr">
              <a:buNone/>
            </a:pPr>
            <a:r>
              <a:rPr lang="en-US" sz="4400" i="1" dirty="0">
                <a:solidFill>
                  <a:schemeClr val="bg1"/>
                </a:solidFill>
              </a:rPr>
              <a:t>Sinless – Hebrews 4:15</a:t>
            </a:r>
          </a:p>
        </p:txBody>
      </p:sp>
    </p:spTree>
    <p:extLst>
      <p:ext uri="{BB962C8B-B14F-4D97-AF65-F5344CB8AC3E}">
        <p14:creationId xmlns:p14="http://schemas.microsoft.com/office/powerpoint/2010/main" val="7585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He is “Wonderful”</a:t>
            </a:r>
          </a:p>
        </p:txBody>
      </p:sp>
      <p:sp>
        <p:nvSpPr>
          <p:cNvPr id="3" name="Content Placeholder 2"/>
          <p:cNvSpPr>
            <a:spLocks noGrp="1"/>
          </p:cNvSpPr>
          <p:nvPr>
            <p:ph idx="1"/>
          </p:nvPr>
        </p:nvSpPr>
        <p:spPr>
          <a:xfrm>
            <a:off x="838200" y="1825625"/>
            <a:ext cx="10515600" cy="3508375"/>
          </a:xfrm>
          <a:solidFill>
            <a:schemeClr val="tx1">
              <a:alpha val="60000"/>
            </a:schemeClr>
          </a:solidFill>
        </p:spPr>
        <p:txBody>
          <a:bodyPr>
            <a:normAutofit/>
          </a:bodyPr>
          <a:lstStyle/>
          <a:p>
            <a:pPr marL="0" indent="0" algn="ctr">
              <a:buNone/>
            </a:pPr>
            <a:r>
              <a:rPr lang="en-US" sz="4400" b="1" dirty="0">
                <a:solidFill>
                  <a:schemeClr val="bg1"/>
                </a:solidFill>
              </a:rPr>
              <a:t>Birth</a:t>
            </a:r>
          </a:p>
          <a:p>
            <a:pPr marL="0" indent="0" algn="ctr">
              <a:buNone/>
            </a:pPr>
            <a:r>
              <a:rPr lang="en-US" sz="4400" b="1" dirty="0">
                <a:solidFill>
                  <a:schemeClr val="bg1"/>
                </a:solidFill>
              </a:rPr>
              <a:t>Life</a:t>
            </a:r>
            <a:endParaRPr lang="en-US" sz="4400" i="1" dirty="0">
              <a:solidFill>
                <a:schemeClr val="bg1"/>
              </a:solidFill>
            </a:endParaRPr>
          </a:p>
          <a:p>
            <a:pPr marL="0" indent="0" algn="ctr">
              <a:buNone/>
            </a:pPr>
            <a:r>
              <a:rPr lang="en-US" sz="4400" b="1" dirty="0">
                <a:solidFill>
                  <a:schemeClr val="accent4">
                    <a:lumMod val="60000"/>
                    <a:lumOff val="40000"/>
                  </a:schemeClr>
                </a:solidFill>
              </a:rPr>
              <a:t>Death</a:t>
            </a:r>
          </a:p>
          <a:p>
            <a:pPr marL="0" indent="0" algn="ctr">
              <a:buNone/>
            </a:pPr>
            <a:r>
              <a:rPr lang="en-US" sz="4400" i="1" dirty="0">
                <a:solidFill>
                  <a:schemeClr val="bg1"/>
                </a:solidFill>
              </a:rPr>
              <a:t>John 10:17-18;  2 Corinthians 5:21;   Galatians 3:13; Acts 2:22-24</a:t>
            </a:r>
          </a:p>
        </p:txBody>
      </p:sp>
    </p:spTree>
    <p:extLst>
      <p:ext uri="{BB962C8B-B14F-4D97-AF65-F5344CB8AC3E}">
        <p14:creationId xmlns:p14="http://schemas.microsoft.com/office/powerpoint/2010/main" val="37443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Our lives and the “Wonderful”</a:t>
            </a:r>
          </a:p>
        </p:txBody>
      </p:sp>
      <p:sp>
        <p:nvSpPr>
          <p:cNvPr id="3" name="Content Placeholder 2"/>
          <p:cNvSpPr>
            <a:spLocks noGrp="1"/>
          </p:cNvSpPr>
          <p:nvPr>
            <p:ph idx="1"/>
          </p:nvPr>
        </p:nvSpPr>
        <p:spPr>
          <a:xfrm>
            <a:off x="838200" y="1825625"/>
            <a:ext cx="10515600" cy="1527175"/>
          </a:xfrm>
          <a:solidFill>
            <a:schemeClr val="tx1">
              <a:alpha val="60000"/>
            </a:schemeClr>
          </a:solidFill>
        </p:spPr>
        <p:txBody>
          <a:bodyPr>
            <a:normAutofit/>
          </a:bodyPr>
          <a:lstStyle/>
          <a:p>
            <a:pPr marL="0" indent="0" algn="ctr">
              <a:buNone/>
            </a:pPr>
            <a:r>
              <a:rPr lang="en-US" sz="4400" b="1" dirty="0">
                <a:solidFill>
                  <a:schemeClr val="accent4">
                    <a:lumMod val="60000"/>
                    <a:lumOff val="40000"/>
                  </a:schemeClr>
                </a:solidFill>
              </a:rPr>
              <a:t>Without Him</a:t>
            </a:r>
          </a:p>
          <a:p>
            <a:pPr marL="0" indent="0" algn="ctr">
              <a:buNone/>
            </a:pPr>
            <a:r>
              <a:rPr lang="en-US" sz="4400" i="1" dirty="0">
                <a:solidFill>
                  <a:schemeClr val="bg1"/>
                </a:solidFill>
              </a:rPr>
              <a:t>Ecclesiastes 1:2; 4:1-3</a:t>
            </a:r>
          </a:p>
        </p:txBody>
      </p:sp>
    </p:spTree>
    <p:extLst>
      <p:ext uri="{BB962C8B-B14F-4D97-AF65-F5344CB8AC3E}">
        <p14:creationId xmlns:p14="http://schemas.microsoft.com/office/powerpoint/2010/main" val="7033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erkshire Swash" panose="02000505000000020003" pitchFamily="2" charset="0"/>
              </a:rPr>
              <a:t>Our lives and the “Wonderful”</a:t>
            </a:r>
          </a:p>
        </p:txBody>
      </p:sp>
      <p:sp>
        <p:nvSpPr>
          <p:cNvPr id="3" name="Content Placeholder 2"/>
          <p:cNvSpPr>
            <a:spLocks noGrp="1"/>
          </p:cNvSpPr>
          <p:nvPr>
            <p:ph idx="1"/>
          </p:nvPr>
        </p:nvSpPr>
        <p:spPr>
          <a:xfrm>
            <a:off x="838200" y="1825625"/>
            <a:ext cx="10515600" cy="3660775"/>
          </a:xfrm>
          <a:solidFill>
            <a:schemeClr val="tx1">
              <a:alpha val="60000"/>
            </a:schemeClr>
          </a:solidFill>
        </p:spPr>
        <p:txBody>
          <a:bodyPr>
            <a:normAutofit/>
          </a:bodyPr>
          <a:lstStyle/>
          <a:p>
            <a:pPr marL="0" indent="0" algn="ctr">
              <a:buNone/>
            </a:pPr>
            <a:r>
              <a:rPr lang="en-US" sz="4400" b="1" dirty="0">
                <a:solidFill>
                  <a:schemeClr val="bg1"/>
                </a:solidFill>
              </a:rPr>
              <a:t>Without Him</a:t>
            </a:r>
          </a:p>
          <a:p>
            <a:pPr marL="0" indent="0" algn="ctr">
              <a:buNone/>
            </a:pPr>
            <a:r>
              <a:rPr lang="en-US" sz="4400" b="1" dirty="0">
                <a:solidFill>
                  <a:schemeClr val="accent4">
                    <a:lumMod val="60000"/>
                    <a:lumOff val="40000"/>
                  </a:schemeClr>
                </a:solidFill>
              </a:rPr>
              <a:t>With Him</a:t>
            </a:r>
          </a:p>
          <a:p>
            <a:pPr marL="0" indent="0" algn="ctr">
              <a:buNone/>
            </a:pPr>
            <a:r>
              <a:rPr lang="en-US" sz="4400" i="1" dirty="0">
                <a:solidFill>
                  <a:schemeClr val="bg1"/>
                </a:solidFill>
              </a:rPr>
              <a:t>Galatians 2:20</a:t>
            </a:r>
          </a:p>
          <a:p>
            <a:pPr marL="0" indent="0" algn="ctr">
              <a:buNone/>
            </a:pPr>
            <a:r>
              <a:rPr lang="en-US" sz="4400" i="1" dirty="0">
                <a:solidFill>
                  <a:schemeClr val="bg1"/>
                </a:solidFill>
              </a:rPr>
              <a:t>1 John 2:2-3</a:t>
            </a:r>
          </a:p>
          <a:p>
            <a:pPr marL="0" indent="0" algn="ctr">
              <a:buNone/>
            </a:pPr>
            <a:r>
              <a:rPr lang="en-US" sz="4400" i="1" dirty="0">
                <a:solidFill>
                  <a:schemeClr val="bg1"/>
                </a:solidFill>
              </a:rPr>
              <a:t>John 14:1-4 </a:t>
            </a:r>
          </a:p>
        </p:txBody>
      </p:sp>
    </p:spTree>
    <p:extLst>
      <p:ext uri="{BB962C8B-B14F-4D97-AF65-F5344CB8AC3E}">
        <p14:creationId xmlns:p14="http://schemas.microsoft.com/office/powerpoint/2010/main" val="15046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143000"/>
            <a:ext cx="9982200" cy="2639522"/>
          </a:xfrm>
        </p:spPr>
        <p:txBody>
          <a:bodyPr>
            <a:normAutofit/>
          </a:bodyPr>
          <a:lstStyle/>
          <a:p>
            <a:r>
              <a:rPr lang="en-US" sz="8000" dirty="0">
                <a:solidFill>
                  <a:schemeClr val="bg1"/>
                </a:solidFill>
                <a:latin typeface="Berkshire Swash" panose="02000505000000020003" pitchFamily="2" charset="0"/>
              </a:rPr>
              <a:t>“And His name will be called Wonderful”</a:t>
            </a:r>
          </a:p>
        </p:txBody>
      </p:sp>
      <p:sp>
        <p:nvSpPr>
          <p:cNvPr id="3" name="Subtitle 2"/>
          <p:cNvSpPr>
            <a:spLocks noGrp="1"/>
          </p:cNvSpPr>
          <p:nvPr>
            <p:ph type="subTitle" idx="1"/>
          </p:nvPr>
        </p:nvSpPr>
        <p:spPr>
          <a:xfrm>
            <a:off x="2667000" y="4446099"/>
            <a:ext cx="6858000" cy="1655762"/>
          </a:xfrm>
        </p:spPr>
        <p:txBody>
          <a:bodyPr>
            <a:normAutofit/>
          </a:bodyPr>
          <a:lstStyle/>
          <a:p>
            <a:r>
              <a:rPr lang="en-US" sz="5400" b="1" dirty="0">
                <a:solidFill>
                  <a:schemeClr val="bg1"/>
                </a:solidFill>
              </a:rPr>
              <a:t>Isaiah 9:6</a:t>
            </a:r>
          </a:p>
        </p:txBody>
      </p:sp>
    </p:spTree>
    <p:extLst>
      <p:ext uri="{BB962C8B-B14F-4D97-AF65-F5344CB8AC3E}">
        <p14:creationId xmlns:p14="http://schemas.microsoft.com/office/powerpoint/2010/main" val="2177804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1834</Words>
  <Application>Microsoft Office PowerPoint</Application>
  <PresentationFormat>Widescreen</PresentationFormat>
  <Paragraphs>110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Berkshire Swash</vt:lpstr>
      <vt:lpstr>Arial</vt:lpstr>
      <vt:lpstr>Calibri Light</vt:lpstr>
      <vt:lpstr>Calibri</vt:lpstr>
      <vt:lpstr>Wingdings</vt:lpstr>
      <vt:lpstr>Times New Roman</vt:lpstr>
      <vt:lpstr>Office Theme</vt:lpstr>
      <vt:lpstr>Our “Wonderful” Savior</vt:lpstr>
      <vt:lpstr>What is “Wonderful”?</vt:lpstr>
      <vt:lpstr>He is “Wonderful”</vt:lpstr>
      <vt:lpstr>He is “Wonderful”</vt:lpstr>
      <vt:lpstr>He is “Wonderful”</vt:lpstr>
      <vt:lpstr>Our lives and the “Wonderful”</vt:lpstr>
      <vt:lpstr>Our lives and the “Wonderful”</vt:lpstr>
      <vt:lpstr>“And His name will be called Wonderful”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Stan Cox</cp:lastModifiedBy>
  <cp:revision>15</cp:revision>
  <dcterms:created xsi:type="dcterms:W3CDTF">2016-07-24T21:30:15Z</dcterms:created>
  <dcterms:modified xsi:type="dcterms:W3CDTF">2016-11-03T17:04:34Z</dcterms:modified>
</cp:coreProperties>
</file>