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0" r:id="rId15"/>
    <p:sldId id="269" r:id="rId16"/>
    <p:sldId id="271" r:id="rId17"/>
  </p:sldIdLst>
  <p:sldSz cx="9144000" cy="6858000" type="screen4x3"/>
  <p:notesSz cx="6858000" cy="9144000"/>
  <p:embeddedFontLst>
    <p:embeddedFont>
      <p:font typeface="Franklin Gothic Book" panose="020B0503020102020204" pitchFamily="34" charset="0"/>
      <p:regular r:id="rId19"/>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67" d="100"/>
          <a:sy n="67" d="100"/>
        </p:scale>
        <p:origin x="13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A5E66-B6F6-49B3-9763-36C414636108}" type="datetimeFigureOut">
              <a:rPr lang="en-US" smtClean="0"/>
              <a:t>5/2/2016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C62C7-5FFA-44F5-AFD4-C975659ACAD1}" type="slidenum">
              <a:rPr lang="en-US" smtClean="0"/>
              <a:t>‹#›</a:t>
            </a:fld>
            <a:endParaRPr lang="en-US"/>
          </a:p>
        </p:txBody>
      </p:sp>
    </p:spTree>
    <p:extLst>
      <p:ext uri="{BB962C8B-B14F-4D97-AF65-F5344CB8AC3E}">
        <p14:creationId xmlns:p14="http://schemas.microsoft.com/office/powerpoint/2010/main" val="117414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62C7-5FFA-44F5-AFD4-C975659ACAD1}" type="slidenum">
              <a:rPr lang="en-US" smtClean="0"/>
              <a:t>3</a:t>
            </a:fld>
            <a:endParaRPr lang="en-US"/>
          </a:p>
        </p:txBody>
      </p:sp>
    </p:spTree>
    <p:extLst>
      <p:ext uri="{BB962C8B-B14F-4D97-AF65-F5344CB8AC3E}">
        <p14:creationId xmlns:p14="http://schemas.microsoft.com/office/powerpoint/2010/main" val="216811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62C7-5FFA-44F5-AFD4-C975659ACAD1}" type="slidenum">
              <a:rPr lang="en-US" smtClean="0"/>
              <a:t>4</a:t>
            </a:fld>
            <a:endParaRPr lang="en-US"/>
          </a:p>
        </p:txBody>
      </p:sp>
    </p:spTree>
    <p:extLst>
      <p:ext uri="{BB962C8B-B14F-4D97-AF65-F5344CB8AC3E}">
        <p14:creationId xmlns:p14="http://schemas.microsoft.com/office/powerpoint/2010/main" val="239009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i="1" dirty="0" smtClean="0">
                <a:effectLst>
                  <a:outerShdw blurRad="38100" dist="38100" dir="2700000" algn="tl">
                    <a:srgbClr val="000000">
                      <a:alpha val="43137"/>
                    </a:srgbClr>
                  </a:outerShdw>
                </a:effectLst>
              </a:rPr>
              <a:t>Avarice</a:t>
            </a:r>
            <a:r>
              <a:rPr lang="en-US" dirty="0" smtClean="0"/>
              <a:t> – </a:t>
            </a:r>
            <a:endParaRPr lang="en-US" dirty="0"/>
          </a:p>
        </p:txBody>
      </p:sp>
      <p:sp>
        <p:nvSpPr>
          <p:cNvPr id="4" name="Slide Number Placeholder 3"/>
          <p:cNvSpPr>
            <a:spLocks noGrp="1"/>
          </p:cNvSpPr>
          <p:nvPr>
            <p:ph type="sldNum" sz="quarter" idx="10"/>
          </p:nvPr>
        </p:nvSpPr>
        <p:spPr/>
        <p:txBody>
          <a:bodyPr/>
          <a:lstStyle/>
          <a:p>
            <a:fld id="{EB8C62C7-5FFA-44F5-AFD4-C975659ACAD1}" type="slidenum">
              <a:rPr lang="en-US" smtClean="0"/>
              <a:t>5</a:t>
            </a:fld>
            <a:endParaRPr lang="en-US"/>
          </a:p>
        </p:txBody>
      </p:sp>
    </p:spTree>
    <p:extLst>
      <p:ext uri="{BB962C8B-B14F-4D97-AF65-F5344CB8AC3E}">
        <p14:creationId xmlns:p14="http://schemas.microsoft.com/office/powerpoint/2010/main" val="11301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Proverbs 21:20  </a:t>
            </a:r>
          </a:p>
          <a:p>
            <a:r>
              <a:rPr lang="en-US" sz="1200" b="0" i="1" kern="1200" dirty="0" smtClean="0">
                <a:solidFill>
                  <a:schemeClr val="tx1"/>
                </a:solidFill>
                <a:effectLst/>
                <a:latin typeface="+mn-lt"/>
                <a:ea typeface="+mn-ea"/>
                <a:cs typeface="+mn-cs"/>
              </a:rPr>
              <a:t>There is</a:t>
            </a:r>
            <a:r>
              <a:rPr lang="en-US" sz="1200" b="0" i="0" kern="1200" dirty="0" smtClean="0">
                <a:solidFill>
                  <a:schemeClr val="tx1"/>
                </a:solidFill>
                <a:effectLst/>
                <a:latin typeface="+mn-lt"/>
                <a:ea typeface="+mn-ea"/>
                <a:cs typeface="+mn-cs"/>
              </a:rPr>
              <a:t> desirable treasure,</a:t>
            </a:r>
            <a:r>
              <a:rPr lang="en-US" dirty="0" smtClean="0"/>
              <a:t/>
            </a:r>
            <a:br>
              <a:rPr lang="en-US" dirty="0" smtClean="0"/>
            </a:br>
            <a:r>
              <a:rPr lang="en-US" sz="1200" b="0" i="0" kern="1200" dirty="0" smtClean="0">
                <a:solidFill>
                  <a:schemeClr val="tx1"/>
                </a:solidFill>
                <a:effectLst/>
                <a:latin typeface="+mn-lt"/>
                <a:ea typeface="+mn-ea"/>
                <a:cs typeface="+mn-cs"/>
              </a:rPr>
              <a:t>And oil in the dwelling of the wise,</a:t>
            </a:r>
            <a:r>
              <a:rPr lang="en-US" dirty="0" smtClean="0"/>
              <a:t/>
            </a:r>
            <a:br>
              <a:rPr lang="en-US" dirty="0" smtClean="0"/>
            </a:br>
            <a:r>
              <a:rPr lang="en-US" sz="1200" b="0" i="0" kern="1200" dirty="0" smtClean="0">
                <a:solidFill>
                  <a:schemeClr val="tx1"/>
                </a:solidFill>
                <a:effectLst/>
                <a:latin typeface="+mn-lt"/>
                <a:ea typeface="+mn-ea"/>
                <a:cs typeface="+mn-cs"/>
              </a:rPr>
              <a:t>But a foolish man squanders it.</a:t>
            </a:r>
            <a:endParaRPr lang="en-US" dirty="0"/>
          </a:p>
        </p:txBody>
      </p:sp>
      <p:sp>
        <p:nvSpPr>
          <p:cNvPr id="4" name="Slide Number Placeholder 3"/>
          <p:cNvSpPr>
            <a:spLocks noGrp="1"/>
          </p:cNvSpPr>
          <p:nvPr>
            <p:ph type="sldNum" sz="quarter" idx="10"/>
          </p:nvPr>
        </p:nvSpPr>
        <p:spPr/>
        <p:txBody>
          <a:bodyPr/>
          <a:lstStyle/>
          <a:p>
            <a:fld id="{EB8C62C7-5FFA-44F5-AFD4-C975659ACAD1}" type="slidenum">
              <a:rPr lang="en-US" smtClean="0"/>
              <a:t>9</a:t>
            </a:fld>
            <a:endParaRPr lang="en-US"/>
          </a:p>
        </p:txBody>
      </p:sp>
    </p:spTree>
    <p:extLst>
      <p:ext uri="{BB962C8B-B14F-4D97-AF65-F5344CB8AC3E}">
        <p14:creationId xmlns:p14="http://schemas.microsoft.com/office/powerpoint/2010/main" val="102478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smtClean="0"/>
              <a:pPr/>
              <a:t>5/2/2016</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709395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554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67494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398485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smtClean="0"/>
              <a:pPr/>
              <a:t>5/2/2016</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79871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7288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27646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254067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127199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5/2/2016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271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5/2/2016</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5844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smtClean="0"/>
              <a:pPr/>
              <a:t>5/2/2016</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0092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userDrawn="1">
          <p15:clr>
            <a:srgbClr val="F26B43"/>
          </p15:clr>
        </p15:guide>
        <p15:guide id="4" orient="horz" pos="1440" userDrawn="1">
          <p15:clr>
            <a:srgbClr val="F26B43"/>
          </p15:clr>
        </p15:guide>
        <p15:guide id="5" orient="horz" pos="3696" userDrawn="1">
          <p15:clr>
            <a:srgbClr val="F26B43"/>
          </p15:clr>
        </p15:guide>
        <p15:guide id="6" orient="horz" pos="432" userDrawn="1">
          <p15:clr>
            <a:srgbClr val="F26B43"/>
          </p15:clr>
        </p15:guide>
        <p15:guide id="7" orient="horz" pos="1512" userDrawn="1">
          <p15:clr>
            <a:srgbClr val="F26B43"/>
          </p15:clr>
        </p15:guide>
        <p15:guide id="8" pos="5184" userDrawn="1">
          <p15:clr>
            <a:srgbClr val="F26B43"/>
          </p15:clr>
        </p15:guide>
        <p15:guide id="9" pos="702" userDrawn="1">
          <p15:clr>
            <a:srgbClr val="F26B43"/>
          </p15:clr>
        </p15:guide>
        <p15:guide id="10" pos="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85888"/>
            <a:ext cx="6270922" cy="2343630"/>
          </a:xfrm>
        </p:spPr>
        <p:txBody>
          <a:bodyPr/>
          <a:lstStyle/>
          <a:p>
            <a:r>
              <a:rPr lang="en-US" sz="5400" dirty="0"/>
              <a:t>Lessons From the Rich Fool</a:t>
            </a:r>
          </a:p>
        </p:txBody>
      </p:sp>
      <p:sp>
        <p:nvSpPr>
          <p:cNvPr id="3" name="Subtitle 2"/>
          <p:cNvSpPr>
            <a:spLocks noGrp="1"/>
          </p:cNvSpPr>
          <p:nvPr>
            <p:ph type="subTitle" idx="1"/>
          </p:nvPr>
        </p:nvSpPr>
        <p:spPr/>
        <p:txBody>
          <a:bodyPr>
            <a:normAutofit/>
          </a:bodyPr>
          <a:lstStyle/>
          <a:p>
            <a:r>
              <a:rPr lang="en-US" sz="3600" dirty="0" smtClean="0"/>
              <a:t>Luke 12:13-21</a:t>
            </a:r>
            <a:endParaRPr lang="en-US" sz="3600" dirty="0"/>
          </a:p>
        </p:txBody>
      </p:sp>
    </p:spTree>
    <p:extLst>
      <p:ext uri="{BB962C8B-B14F-4D97-AF65-F5344CB8AC3E}">
        <p14:creationId xmlns:p14="http://schemas.microsoft.com/office/powerpoint/2010/main" val="985069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271464"/>
            <a:ext cx="8115300" cy="1643062"/>
          </a:xfrm>
        </p:spPr>
        <p:txBody>
          <a:bodyPr>
            <a:normAutofit/>
          </a:bodyPr>
          <a:lstStyle/>
          <a:p>
            <a:r>
              <a:rPr lang="en-US" sz="3600" dirty="0" smtClean="0"/>
              <a:t>v. 19  </a:t>
            </a:r>
            <a:r>
              <a:rPr lang="en-US" sz="3600" dirty="0"/>
              <a:t>And I will say to my soul, “Soul, you have many goods laid up for many years</a:t>
            </a:r>
            <a:r>
              <a:rPr lang="en-US" sz="3600" dirty="0" smtClean="0"/>
              <a:t>;…</a:t>
            </a:r>
            <a:endParaRPr lang="en-US" sz="3600" dirty="0"/>
          </a:p>
        </p:txBody>
      </p:sp>
      <p:sp>
        <p:nvSpPr>
          <p:cNvPr id="3" name="Content Placeholder 2"/>
          <p:cNvSpPr>
            <a:spLocks noGrp="1"/>
          </p:cNvSpPr>
          <p:nvPr>
            <p:ph idx="1"/>
          </p:nvPr>
        </p:nvSpPr>
        <p:spPr>
          <a:xfrm>
            <a:off x="728663" y="1914527"/>
            <a:ext cx="8115300" cy="4743448"/>
          </a:xfrm>
        </p:spPr>
        <p:txBody>
          <a:bodyPr>
            <a:normAutofit lnSpcReduction="10000"/>
          </a:bodyPr>
          <a:lstStyle/>
          <a:p>
            <a:pPr marL="0" indent="0">
              <a:buNone/>
            </a:pPr>
            <a:r>
              <a:rPr lang="en-US" sz="3200" b="1" i="1" dirty="0" smtClean="0">
                <a:effectLst>
                  <a:outerShdw blurRad="38100" dist="38100" dir="2700000" algn="tl">
                    <a:srgbClr val="000000">
                      <a:alpha val="43137"/>
                    </a:srgbClr>
                  </a:outerShdw>
                </a:effectLst>
              </a:rPr>
              <a:t>We don’t know how long we’ll be here.</a:t>
            </a:r>
          </a:p>
          <a:p>
            <a:r>
              <a:rPr lang="en-US" sz="2800" b="1" i="1" dirty="0" smtClean="0">
                <a:effectLst>
                  <a:outerShdw blurRad="38100" dist="38100" dir="2700000" algn="tl">
                    <a:srgbClr val="000000">
                      <a:alpha val="43137"/>
                    </a:srgbClr>
                  </a:outerShdw>
                </a:effectLst>
              </a:rPr>
              <a:t>Psalm 39:4-6</a:t>
            </a:r>
          </a:p>
          <a:p>
            <a:r>
              <a:rPr lang="en-US" sz="2800" b="1" i="1" dirty="0" smtClean="0">
                <a:effectLst>
                  <a:outerShdw blurRad="38100" dist="38100" dir="2700000" algn="tl">
                    <a:srgbClr val="000000">
                      <a:alpha val="43137"/>
                    </a:srgbClr>
                  </a:outerShdw>
                </a:effectLst>
              </a:rPr>
              <a:t>James  4:13, 14  </a:t>
            </a:r>
            <a:r>
              <a:rPr lang="en-US" sz="2800" dirty="0"/>
              <a:t>Come now, you who say, “Today or tomorrow we </a:t>
            </a:r>
            <a:r>
              <a:rPr lang="en-US" sz="2800" dirty="0" smtClean="0"/>
              <a:t>will</a:t>
            </a:r>
            <a:r>
              <a:rPr lang="en-US" sz="2800" dirty="0"/>
              <a:t> go to such and such a city, spend a year there, buy and sell, and make a profit”;</a:t>
            </a:r>
            <a:r>
              <a:rPr lang="en-US" sz="2800" b="1" baseline="30000" dirty="0"/>
              <a:t>14 </a:t>
            </a:r>
            <a:r>
              <a:rPr lang="en-US" sz="2800" dirty="0"/>
              <a:t>whereas you do not know what </a:t>
            </a:r>
            <a:r>
              <a:rPr lang="en-US" sz="2800" i="1" dirty="0"/>
              <a:t>will happen</a:t>
            </a:r>
            <a:r>
              <a:rPr lang="en-US" sz="2800" dirty="0"/>
              <a:t> tomorrow. For what </a:t>
            </a:r>
            <a:r>
              <a:rPr lang="en-US" sz="2800" i="1" dirty="0"/>
              <a:t>is</a:t>
            </a:r>
            <a:r>
              <a:rPr lang="en-US" sz="2800" dirty="0"/>
              <a:t> your life? It is even a vapor that appears for a little time and then vanishes away</a:t>
            </a:r>
            <a:r>
              <a:rPr lang="en-US" sz="2800" dirty="0" smtClean="0"/>
              <a:t>.</a:t>
            </a:r>
          </a:p>
          <a:p>
            <a:r>
              <a:rPr lang="en-US" sz="2800" b="1" i="1" dirty="0" smtClean="0">
                <a:effectLst>
                  <a:outerShdw blurRad="38100" dist="38100" dir="2700000" algn="tl">
                    <a:srgbClr val="000000">
                      <a:alpha val="43137"/>
                    </a:srgbClr>
                  </a:outerShdw>
                </a:effectLst>
              </a:rPr>
              <a:t>Psalm 90:12  </a:t>
            </a:r>
            <a:r>
              <a:rPr lang="en-US" sz="2800" dirty="0"/>
              <a:t>So teach </a:t>
            </a:r>
            <a:r>
              <a:rPr lang="en-US" sz="2800" i="1" dirty="0"/>
              <a:t>us</a:t>
            </a:r>
            <a:r>
              <a:rPr lang="en-US" sz="2800" dirty="0"/>
              <a:t> to number our days,</a:t>
            </a:r>
            <a:br>
              <a:rPr lang="en-US" sz="2800" dirty="0"/>
            </a:br>
            <a:r>
              <a:rPr lang="en-US" sz="2800" dirty="0"/>
              <a:t>That we may gain a heart of wisdom.</a:t>
            </a:r>
            <a:endParaRPr lang="en-US" sz="2800" b="1" i="1" dirty="0" smtClean="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251708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85750"/>
            <a:ext cx="7200900" cy="728663"/>
          </a:xfrm>
        </p:spPr>
        <p:txBody>
          <a:bodyPr/>
          <a:lstStyle/>
          <a:p>
            <a:r>
              <a:rPr lang="en-US" dirty="0" smtClean="0"/>
              <a:t>v. 19 cont., …take </a:t>
            </a:r>
            <a:r>
              <a:rPr lang="en-US" dirty="0"/>
              <a:t>your ease; </a:t>
            </a:r>
          </a:p>
        </p:txBody>
      </p:sp>
      <p:sp>
        <p:nvSpPr>
          <p:cNvPr id="3" name="Content Placeholder 2"/>
          <p:cNvSpPr>
            <a:spLocks noGrp="1"/>
          </p:cNvSpPr>
          <p:nvPr>
            <p:ph idx="1"/>
          </p:nvPr>
        </p:nvSpPr>
        <p:spPr>
          <a:xfrm>
            <a:off x="785813" y="1257300"/>
            <a:ext cx="8043862" cy="5314950"/>
          </a:xfrm>
        </p:spPr>
        <p:txBody>
          <a:bodyPr>
            <a:normAutofit/>
          </a:bodyPr>
          <a:lstStyle/>
          <a:p>
            <a:pPr marL="0" indent="0">
              <a:buNone/>
            </a:pPr>
            <a:r>
              <a:rPr lang="en-US" sz="3200" b="1" i="1" dirty="0" smtClean="0">
                <a:effectLst>
                  <a:outerShdw blurRad="38100" dist="38100" dir="2700000" algn="tl">
                    <a:srgbClr val="000000">
                      <a:alpha val="43137"/>
                    </a:srgbClr>
                  </a:outerShdw>
                </a:effectLst>
              </a:rPr>
              <a:t>Rest comes after service.</a:t>
            </a:r>
          </a:p>
          <a:p>
            <a:r>
              <a:rPr lang="en-US" sz="2800" b="1" i="1" dirty="0" smtClean="0">
                <a:effectLst>
                  <a:outerShdw blurRad="38100" dist="38100" dir="2700000" algn="tl">
                    <a:srgbClr val="000000">
                      <a:alpha val="43137"/>
                    </a:srgbClr>
                  </a:outerShdw>
                </a:effectLst>
              </a:rPr>
              <a:t>Hebrews 10:35, 36  </a:t>
            </a:r>
            <a:r>
              <a:rPr lang="en-US" sz="2800" dirty="0"/>
              <a:t>Therefore do not cast away your confidence, which has great reward.</a:t>
            </a:r>
            <a:r>
              <a:rPr lang="en-US" sz="2800" b="1" baseline="30000" dirty="0"/>
              <a:t>36 </a:t>
            </a:r>
            <a:r>
              <a:rPr lang="en-US" sz="2800" dirty="0"/>
              <a:t>For you have need of endurance, so that after you have done the will of God, you may receive the promise</a:t>
            </a:r>
            <a:r>
              <a:rPr lang="en-US" sz="2800" dirty="0" smtClean="0"/>
              <a:t>:</a:t>
            </a:r>
          </a:p>
          <a:p>
            <a:r>
              <a:rPr lang="en-US" sz="2800" b="1" i="1" dirty="0" smtClean="0">
                <a:effectLst>
                  <a:outerShdw blurRad="38100" dist="38100" dir="2700000" algn="tl">
                    <a:srgbClr val="000000">
                      <a:alpha val="43137"/>
                    </a:srgbClr>
                  </a:outerShdw>
                </a:effectLst>
              </a:rPr>
              <a:t>1 Corinthians 15:58  </a:t>
            </a:r>
            <a:r>
              <a:rPr lang="en-US" sz="2800" dirty="0"/>
              <a:t>Therefore, my beloved brethren, be steadfast, immovable, always abounding in the work of the Lord, knowing that your labor is not in vain in the Lord</a:t>
            </a:r>
            <a:r>
              <a:rPr lang="en-US" sz="2800" dirty="0" smtClean="0"/>
              <a:t>.</a:t>
            </a:r>
          </a:p>
          <a:p>
            <a:r>
              <a:rPr lang="en-US" sz="2800" b="1" i="1" dirty="0" smtClean="0">
                <a:effectLst>
                  <a:outerShdw blurRad="38100" dist="38100" dir="2700000" algn="tl">
                    <a:srgbClr val="000000">
                      <a:alpha val="43137"/>
                    </a:srgbClr>
                  </a:outerShdw>
                </a:effectLst>
              </a:rPr>
              <a:t>Galatians 6:7-9</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58203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685800"/>
            <a:ext cx="7872412" cy="742950"/>
          </a:xfrm>
        </p:spPr>
        <p:txBody>
          <a:bodyPr>
            <a:normAutofit/>
          </a:bodyPr>
          <a:lstStyle/>
          <a:p>
            <a:r>
              <a:rPr lang="en-US" sz="3600" dirty="0" smtClean="0"/>
              <a:t>v. 19 cont., …eat</a:t>
            </a:r>
            <a:r>
              <a:rPr lang="en-US" sz="3600" dirty="0"/>
              <a:t>, </a:t>
            </a:r>
            <a:r>
              <a:rPr lang="en-US" sz="3600" dirty="0" smtClean="0"/>
              <a:t>drink</a:t>
            </a:r>
            <a:r>
              <a:rPr lang="en-US" sz="3600" dirty="0"/>
              <a:t>, </a:t>
            </a:r>
            <a:r>
              <a:rPr lang="en-US" sz="3600" i="1" dirty="0"/>
              <a:t>and</a:t>
            </a:r>
            <a:r>
              <a:rPr lang="en-US" sz="3600" dirty="0"/>
              <a:t> be merry.”’</a:t>
            </a:r>
          </a:p>
        </p:txBody>
      </p:sp>
      <p:sp>
        <p:nvSpPr>
          <p:cNvPr id="3" name="Content Placeholder 2"/>
          <p:cNvSpPr>
            <a:spLocks noGrp="1"/>
          </p:cNvSpPr>
          <p:nvPr>
            <p:ph idx="1"/>
          </p:nvPr>
        </p:nvSpPr>
        <p:spPr>
          <a:xfrm>
            <a:off x="857251" y="1571625"/>
            <a:ext cx="7872412" cy="4786313"/>
          </a:xfrm>
        </p:spPr>
        <p:txBody>
          <a:bodyPr>
            <a:normAutofit/>
          </a:bodyPr>
          <a:lstStyle/>
          <a:p>
            <a:pPr marL="0" indent="0">
              <a:buNone/>
            </a:pPr>
            <a:r>
              <a:rPr lang="en-US" sz="3200" b="1" i="1" dirty="0" smtClean="0">
                <a:effectLst>
                  <a:outerShdw blurRad="38100" dist="38100" dir="2700000" algn="tl">
                    <a:srgbClr val="000000">
                      <a:alpha val="43137"/>
                    </a:srgbClr>
                  </a:outerShdw>
                </a:effectLst>
              </a:rPr>
              <a:t>We should enjoy what God gives us, but we must keep “things” in perspective.</a:t>
            </a:r>
          </a:p>
          <a:p>
            <a:r>
              <a:rPr lang="en-US" sz="2800" b="1" i="1" dirty="0">
                <a:effectLst>
                  <a:outerShdw blurRad="38100" dist="38100" dir="2700000" algn="tl">
                    <a:srgbClr val="000000">
                      <a:alpha val="43137"/>
                    </a:srgbClr>
                  </a:outerShdw>
                </a:effectLst>
              </a:rPr>
              <a:t>Ecclesiastes 3:13  </a:t>
            </a:r>
            <a:r>
              <a:rPr lang="en-US" sz="2800" dirty="0"/>
              <a:t>and also that every man should eat and drink and enjoy the good of all his labor—it </a:t>
            </a:r>
            <a:r>
              <a:rPr lang="en-US" sz="2800" i="1" dirty="0"/>
              <a:t>is</a:t>
            </a:r>
            <a:r>
              <a:rPr lang="en-US" sz="2800" dirty="0"/>
              <a:t> the gift of God</a:t>
            </a:r>
            <a:r>
              <a:rPr lang="en-US" sz="2800" dirty="0" smtClean="0"/>
              <a:t>.</a:t>
            </a:r>
            <a:endParaRPr lang="en-US" sz="2800" b="1" i="1" dirty="0" smtClean="0">
              <a:effectLst>
                <a:outerShdw blurRad="38100" dist="38100" dir="2700000" algn="tl">
                  <a:srgbClr val="000000">
                    <a:alpha val="43137"/>
                  </a:srgbClr>
                </a:outerShdw>
              </a:effectLst>
            </a:endParaRPr>
          </a:p>
          <a:p>
            <a:r>
              <a:rPr lang="en-US" sz="2800" b="1" i="1" dirty="0" smtClean="0">
                <a:effectLst>
                  <a:outerShdw blurRad="38100" dist="38100" dir="2700000" algn="tl">
                    <a:srgbClr val="000000">
                      <a:alpha val="43137"/>
                    </a:srgbClr>
                  </a:outerShdw>
                </a:effectLst>
              </a:rPr>
              <a:t>1 Corinthians 15:32  </a:t>
            </a:r>
            <a:r>
              <a:rPr lang="en-US" sz="2800" dirty="0"/>
              <a:t>If, in the manner of men, I have fought with beasts at Ephesus, what advantage </a:t>
            </a:r>
            <a:r>
              <a:rPr lang="en-US" sz="2800" i="1" dirty="0"/>
              <a:t>is it</a:t>
            </a:r>
            <a:r>
              <a:rPr lang="en-US" sz="2800" dirty="0"/>
              <a:t> to me? If </a:t>
            </a:r>
            <a:r>
              <a:rPr lang="en-US" sz="2800" i="1" dirty="0"/>
              <a:t>the</a:t>
            </a:r>
            <a:r>
              <a:rPr lang="en-US" sz="2800" dirty="0"/>
              <a:t> dead do not rise, “Let us eat and drink, for tomorrow we die</a:t>
            </a:r>
            <a:r>
              <a:rPr lang="en-US" sz="2800" dirty="0" smtClean="0"/>
              <a:t>!”</a:t>
            </a:r>
            <a:endParaRPr lang="en-US" sz="2800" baseline="30000" dirty="0"/>
          </a:p>
        </p:txBody>
      </p:sp>
    </p:spTree>
    <p:extLst>
      <p:ext uri="{BB962C8B-B14F-4D97-AF65-F5344CB8AC3E}">
        <p14:creationId xmlns:p14="http://schemas.microsoft.com/office/powerpoint/2010/main" val="696733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38" y="300038"/>
            <a:ext cx="8043862" cy="1171575"/>
          </a:xfrm>
        </p:spPr>
        <p:txBody>
          <a:bodyPr>
            <a:noAutofit/>
          </a:bodyPr>
          <a:lstStyle/>
          <a:p>
            <a:r>
              <a:rPr lang="en-US" sz="3600" dirty="0"/>
              <a:t>v. 20  But God said to him, ‘Fool! This night your soul will be required of you;… </a:t>
            </a:r>
          </a:p>
        </p:txBody>
      </p:sp>
      <p:sp>
        <p:nvSpPr>
          <p:cNvPr id="3" name="Content Placeholder 2"/>
          <p:cNvSpPr>
            <a:spLocks noGrp="1"/>
          </p:cNvSpPr>
          <p:nvPr>
            <p:ph idx="1"/>
          </p:nvPr>
        </p:nvSpPr>
        <p:spPr>
          <a:xfrm>
            <a:off x="757238" y="1671637"/>
            <a:ext cx="8043862" cy="4872037"/>
          </a:xfrm>
        </p:spPr>
        <p:txBody>
          <a:bodyPr>
            <a:noAutofit/>
          </a:bodyPr>
          <a:lstStyle/>
          <a:p>
            <a:pPr marL="0" indent="0">
              <a:buNone/>
            </a:pPr>
            <a:r>
              <a:rPr lang="en-US" sz="3200" b="1" i="1" dirty="0" smtClean="0">
                <a:effectLst>
                  <a:outerShdw blurRad="38100" dist="38100" dir="2700000" algn="tl">
                    <a:srgbClr val="000000">
                      <a:alpha val="43137"/>
                    </a:srgbClr>
                  </a:outerShdw>
                </a:effectLst>
              </a:rPr>
              <a:t>Death and judgment are certainties.</a:t>
            </a:r>
          </a:p>
          <a:p>
            <a:r>
              <a:rPr lang="en-US" sz="2800" b="1" i="1" dirty="0" smtClean="0">
                <a:effectLst>
                  <a:outerShdw blurRad="38100" dist="38100" dir="2700000" algn="tl">
                    <a:srgbClr val="000000">
                      <a:alpha val="43137"/>
                    </a:srgbClr>
                  </a:outerShdw>
                </a:effectLst>
              </a:rPr>
              <a:t>Hebrews 9:27  </a:t>
            </a:r>
            <a:r>
              <a:rPr lang="en-US" sz="2800" dirty="0"/>
              <a:t>And as it is appointed for men to die once, but after this the judgment</a:t>
            </a:r>
            <a:r>
              <a:rPr lang="en-US" sz="2800" dirty="0" smtClean="0"/>
              <a:t>,</a:t>
            </a:r>
          </a:p>
          <a:p>
            <a:r>
              <a:rPr lang="en-US" sz="2800" b="1" i="1" dirty="0" smtClean="0">
                <a:effectLst>
                  <a:outerShdw blurRad="38100" dist="38100" dir="2700000" algn="tl">
                    <a:srgbClr val="000000">
                      <a:alpha val="43137"/>
                    </a:srgbClr>
                  </a:outerShdw>
                </a:effectLst>
              </a:rPr>
              <a:t>2 Corinthians 5:10  </a:t>
            </a:r>
            <a:r>
              <a:rPr lang="en-US" sz="2800" dirty="0"/>
              <a:t>For we must all appear before the judgment seat of Christ, that each one may receive the things </a:t>
            </a:r>
            <a:r>
              <a:rPr lang="en-US" sz="2800" i="1" dirty="0"/>
              <a:t>done</a:t>
            </a:r>
            <a:r>
              <a:rPr lang="en-US" sz="2800" dirty="0"/>
              <a:t> in the body, according to what he has done, whether good or bad</a:t>
            </a:r>
            <a:r>
              <a:rPr lang="en-US" sz="2800" dirty="0" smtClean="0"/>
              <a:t>.</a:t>
            </a:r>
          </a:p>
          <a:p>
            <a:r>
              <a:rPr lang="en-US" sz="2800" b="1" i="1" dirty="0" smtClean="0">
                <a:effectLst>
                  <a:outerShdw blurRad="38100" dist="38100" dir="2700000" algn="tl">
                    <a:srgbClr val="000000">
                      <a:alpha val="43137"/>
                    </a:srgbClr>
                  </a:outerShdw>
                </a:effectLst>
              </a:rPr>
              <a:t>John 5:24-30</a:t>
            </a:r>
          </a:p>
        </p:txBody>
      </p:sp>
    </p:spTree>
    <p:extLst>
      <p:ext uri="{BB962C8B-B14F-4D97-AF65-F5344CB8AC3E}">
        <p14:creationId xmlns:p14="http://schemas.microsoft.com/office/powerpoint/2010/main" val="2393891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342900"/>
            <a:ext cx="8001000" cy="1185863"/>
          </a:xfrm>
        </p:spPr>
        <p:txBody>
          <a:bodyPr>
            <a:noAutofit/>
          </a:bodyPr>
          <a:lstStyle/>
          <a:p>
            <a:r>
              <a:rPr lang="en-US" sz="3600" dirty="0"/>
              <a:t>v. 20 cont., …then whose will those things be which you have provided?’</a:t>
            </a:r>
          </a:p>
        </p:txBody>
      </p:sp>
      <p:sp>
        <p:nvSpPr>
          <p:cNvPr id="3" name="Content Placeholder 2"/>
          <p:cNvSpPr>
            <a:spLocks noGrp="1"/>
          </p:cNvSpPr>
          <p:nvPr>
            <p:ph idx="1"/>
          </p:nvPr>
        </p:nvSpPr>
        <p:spPr>
          <a:xfrm>
            <a:off x="771525" y="1885949"/>
            <a:ext cx="8001000" cy="4672013"/>
          </a:xfrm>
        </p:spPr>
        <p:txBody>
          <a:bodyPr>
            <a:normAutofit/>
          </a:bodyPr>
          <a:lstStyle/>
          <a:p>
            <a:pPr marL="0" indent="0">
              <a:buNone/>
            </a:pPr>
            <a:r>
              <a:rPr lang="en-US" sz="3200" b="1" i="1" dirty="0" smtClean="0">
                <a:effectLst>
                  <a:outerShdw blurRad="38100" dist="38100" dir="2700000" algn="tl">
                    <a:srgbClr val="000000">
                      <a:alpha val="43137"/>
                    </a:srgbClr>
                  </a:outerShdw>
                </a:effectLst>
              </a:rPr>
              <a:t>We can’t take “things” with us when we go.</a:t>
            </a:r>
          </a:p>
          <a:p>
            <a:r>
              <a:rPr lang="en-US" sz="2800" b="1" i="1" dirty="0" smtClean="0">
                <a:effectLst>
                  <a:outerShdw blurRad="38100" dist="38100" dir="2700000" algn="tl">
                    <a:srgbClr val="000000">
                      <a:alpha val="43137"/>
                    </a:srgbClr>
                  </a:outerShdw>
                </a:effectLst>
              </a:rPr>
              <a:t>1 Timothy 6:7  </a:t>
            </a:r>
            <a:r>
              <a:rPr lang="en-US" sz="2800" dirty="0"/>
              <a:t>For we brought nothing into </a:t>
            </a:r>
            <a:r>
              <a:rPr lang="en-US" sz="2800" i="1" dirty="0"/>
              <a:t>this</a:t>
            </a:r>
            <a:r>
              <a:rPr lang="en-US" sz="2800" dirty="0"/>
              <a:t> world, </a:t>
            </a:r>
            <a:r>
              <a:rPr lang="en-US" sz="2800" i="1" dirty="0"/>
              <a:t>and it is</a:t>
            </a:r>
            <a:r>
              <a:rPr lang="en-US" sz="2800" dirty="0"/>
              <a:t> </a:t>
            </a:r>
            <a:r>
              <a:rPr lang="en-US" sz="2800" dirty="0" smtClean="0"/>
              <a:t>certain</a:t>
            </a:r>
            <a:r>
              <a:rPr lang="en-US" sz="2800" dirty="0"/>
              <a:t> we can carry nothing out</a:t>
            </a:r>
            <a:r>
              <a:rPr lang="en-US" sz="2800" dirty="0" smtClean="0"/>
              <a:t>.</a:t>
            </a:r>
          </a:p>
          <a:p>
            <a:r>
              <a:rPr lang="en-US" sz="2800" b="1" i="1" dirty="0" smtClean="0">
                <a:effectLst>
                  <a:outerShdw blurRad="38100" dist="38100" dir="2700000" algn="tl">
                    <a:srgbClr val="000000">
                      <a:alpha val="43137"/>
                    </a:srgbClr>
                  </a:outerShdw>
                </a:effectLst>
              </a:rPr>
              <a:t>Ecclesiastes 2:17-19</a:t>
            </a:r>
          </a:p>
        </p:txBody>
      </p:sp>
    </p:spTree>
    <p:extLst>
      <p:ext uri="{BB962C8B-B14F-4D97-AF65-F5344CB8AC3E}">
        <p14:creationId xmlns:p14="http://schemas.microsoft.com/office/powerpoint/2010/main" val="1157584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342900"/>
            <a:ext cx="8058150" cy="1085850"/>
          </a:xfrm>
        </p:spPr>
        <p:txBody>
          <a:bodyPr>
            <a:noAutofit/>
          </a:bodyPr>
          <a:lstStyle/>
          <a:p>
            <a:r>
              <a:rPr lang="en-US" sz="3600" dirty="0"/>
              <a:t>v. 21  “So </a:t>
            </a:r>
            <a:r>
              <a:rPr lang="en-US" sz="3600" i="1" dirty="0"/>
              <a:t>is</a:t>
            </a:r>
            <a:r>
              <a:rPr lang="en-US" sz="3600" dirty="0"/>
              <a:t> he who lays up treasure for himself, and is not rich toward God.”</a:t>
            </a:r>
          </a:p>
        </p:txBody>
      </p:sp>
      <p:sp>
        <p:nvSpPr>
          <p:cNvPr id="3" name="Content Placeholder 2"/>
          <p:cNvSpPr>
            <a:spLocks noGrp="1"/>
          </p:cNvSpPr>
          <p:nvPr>
            <p:ph idx="1"/>
          </p:nvPr>
        </p:nvSpPr>
        <p:spPr>
          <a:xfrm>
            <a:off x="785813" y="1828800"/>
            <a:ext cx="8058150" cy="4629150"/>
          </a:xfrm>
        </p:spPr>
        <p:txBody>
          <a:bodyPr/>
          <a:lstStyle/>
          <a:p>
            <a:pPr marL="0" indent="0">
              <a:buNone/>
            </a:pPr>
            <a:r>
              <a:rPr lang="en-US" sz="3200" b="1" i="1" dirty="0" smtClean="0">
                <a:effectLst>
                  <a:outerShdw blurRad="38100" dist="38100" dir="2700000" algn="tl">
                    <a:srgbClr val="000000">
                      <a:alpha val="43137"/>
                    </a:srgbClr>
                  </a:outerShdw>
                </a:effectLst>
              </a:rPr>
              <a:t>We must prepare for death and judgment.</a:t>
            </a:r>
          </a:p>
          <a:p>
            <a:r>
              <a:rPr lang="en-US" sz="2800" b="1" i="1" dirty="0" smtClean="0">
                <a:effectLst>
                  <a:outerShdw blurRad="38100" dist="38100" dir="2700000" algn="tl">
                    <a:srgbClr val="000000">
                      <a:alpha val="43137"/>
                    </a:srgbClr>
                  </a:outerShdw>
                </a:effectLst>
              </a:rPr>
              <a:t>Matthew 6:19-21</a:t>
            </a:r>
          </a:p>
          <a:p>
            <a:r>
              <a:rPr lang="en-US" sz="2800" b="1" i="1" dirty="0" smtClean="0">
                <a:effectLst>
                  <a:outerShdw blurRad="38100" dist="38100" dir="2700000" algn="tl">
                    <a:srgbClr val="000000">
                      <a:alpha val="43137"/>
                    </a:srgbClr>
                  </a:outerShdw>
                </a:effectLst>
              </a:rPr>
              <a:t>1 Timothy 6:18, 19</a:t>
            </a:r>
          </a:p>
          <a:p>
            <a:r>
              <a:rPr lang="en-US" sz="2800" b="1" i="1" dirty="0" smtClean="0">
                <a:effectLst>
                  <a:outerShdw blurRad="38100" dist="38100" dir="2700000" algn="tl">
                    <a:srgbClr val="000000">
                      <a:alpha val="43137"/>
                    </a:srgbClr>
                  </a:outerShdw>
                </a:effectLst>
              </a:rPr>
              <a:t>Matthew 16:26  </a:t>
            </a:r>
            <a:r>
              <a:rPr lang="en-US" sz="2800" dirty="0"/>
              <a:t>For what profit is it to a man if he gains the whole world, and loses his own soul? Or what will a man give in exchange for his soul?</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8307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685800"/>
            <a:ext cx="7572375" cy="1485900"/>
          </a:xfrm>
        </p:spPr>
        <p:txBody>
          <a:bodyPr/>
          <a:lstStyle/>
          <a:p>
            <a:pPr algn="ctr"/>
            <a:r>
              <a:rPr lang="en-US" dirty="0" smtClean="0"/>
              <a:t>Are you ready?</a:t>
            </a:r>
            <a:endParaRPr lang="en-US" dirty="0"/>
          </a:p>
        </p:txBody>
      </p:sp>
      <p:sp>
        <p:nvSpPr>
          <p:cNvPr id="3" name="Content Placeholder 2"/>
          <p:cNvSpPr>
            <a:spLocks noGrp="1"/>
          </p:cNvSpPr>
          <p:nvPr>
            <p:ph idx="1"/>
          </p:nvPr>
        </p:nvSpPr>
        <p:spPr/>
        <p:txBody>
          <a:bodyPr>
            <a:normAutofit/>
          </a:bodyPr>
          <a:lstStyle/>
          <a:p>
            <a:pPr marL="514350" indent="-514350"/>
            <a:r>
              <a:rPr lang="en-US" sz="3200" dirty="0" smtClean="0"/>
              <a:t>Believe – John 8:24</a:t>
            </a:r>
          </a:p>
          <a:p>
            <a:pPr marL="514350" indent="-514350"/>
            <a:r>
              <a:rPr lang="en-US" sz="3200" dirty="0" smtClean="0"/>
              <a:t>Repent – Luke 13:3</a:t>
            </a:r>
          </a:p>
          <a:p>
            <a:pPr marL="514350" indent="-514350"/>
            <a:r>
              <a:rPr lang="en-US" sz="3200" dirty="0" smtClean="0"/>
              <a:t>Confess – Matthew 10:32-33</a:t>
            </a:r>
          </a:p>
          <a:p>
            <a:pPr marL="514350" indent="-514350"/>
            <a:r>
              <a:rPr lang="en-US" sz="3200" dirty="0" smtClean="0"/>
              <a:t>Be Baptized – Mark 16:16</a:t>
            </a:r>
          </a:p>
          <a:p>
            <a:pPr marL="514350" indent="-514350"/>
            <a:r>
              <a:rPr lang="en-US" sz="3200" dirty="0" smtClean="0"/>
              <a:t>Be Faithful – Revelation 2:10</a:t>
            </a:r>
            <a:endParaRPr lang="en-US" sz="3200" dirty="0"/>
          </a:p>
        </p:txBody>
      </p:sp>
    </p:spTree>
    <p:extLst>
      <p:ext uri="{BB962C8B-B14F-4D97-AF65-F5344CB8AC3E}">
        <p14:creationId xmlns:p14="http://schemas.microsoft.com/office/powerpoint/2010/main" val="613843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185737"/>
            <a:ext cx="7200900" cy="742950"/>
          </a:xfrm>
        </p:spPr>
        <p:txBody>
          <a:bodyPr/>
          <a:lstStyle/>
          <a:p>
            <a:r>
              <a:rPr lang="en-US" dirty="0" smtClean="0"/>
              <a:t>The scene:</a:t>
            </a:r>
            <a:endParaRPr lang="en-US" dirty="0"/>
          </a:p>
        </p:txBody>
      </p:sp>
      <p:sp>
        <p:nvSpPr>
          <p:cNvPr id="3" name="Content Placeholder 2"/>
          <p:cNvSpPr>
            <a:spLocks noGrp="1"/>
          </p:cNvSpPr>
          <p:nvPr>
            <p:ph idx="1"/>
          </p:nvPr>
        </p:nvSpPr>
        <p:spPr>
          <a:xfrm>
            <a:off x="742951" y="1300163"/>
            <a:ext cx="8215312" cy="5143500"/>
          </a:xfrm>
        </p:spPr>
        <p:txBody>
          <a:bodyPr>
            <a:noAutofit/>
          </a:bodyPr>
          <a:lstStyle/>
          <a:p>
            <a:pPr marL="0" indent="0">
              <a:buNone/>
            </a:pPr>
            <a:r>
              <a:rPr lang="en-US" sz="3000" dirty="0" smtClean="0"/>
              <a:t>Luke 12:1a  </a:t>
            </a:r>
            <a:r>
              <a:rPr lang="en-US" sz="3000" dirty="0"/>
              <a:t>In the meantime, when an innumerable multitude of people had gathered together, so that they trampled one another, He began to </a:t>
            </a:r>
            <a:r>
              <a:rPr lang="en-US" sz="3000" dirty="0" smtClean="0"/>
              <a:t>say to His disciples first of all,…</a:t>
            </a:r>
          </a:p>
          <a:p>
            <a:pPr lvl="1"/>
            <a:r>
              <a:rPr lang="en-US" sz="3000" dirty="0" smtClean="0"/>
              <a:t>Beware of hypocrisy, fear God rather than man, confess Him, blasphemy of the Holy Spirit, the Holy Spirit will provide your defense</a:t>
            </a:r>
          </a:p>
          <a:p>
            <a:pPr marL="0" indent="0">
              <a:buNone/>
            </a:pPr>
            <a:r>
              <a:rPr lang="en-US" sz="3000" dirty="0" smtClean="0"/>
              <a:t>Luke 12:13  </a:t>
            </a:r>
            <a:r>
              <a:rPr lang="en-US" sz="3000" dirty="0"/>
              <a:t>Then one from the crowd said to Him, “Teacher, tell my brother to divide the inheritance with me.”</a:t>
            </a:r>
          </a:p>
        </p:txBody>
      </p:sp>
    </p:spTree>
    <p:extLst>
      <p:ext uri="{BB962C8B-B14F-4D97-AF65-F5344CB8AC3E}">
        <p14:creationId xmlns:p14="http://schemas.microsoft.com/office/powerpoint/2010/main" val="481538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271463"/>
            <a:ext cx="8029575" cy="1143000"/>
          </a:xfrm>
        </p:spPr>
        <p:txBody>
          <a:bodyPr>
            <a:noAutofit/>
          </a:bodyPr>
          <a:lstStyle/>
          <a:p>
            <a:r>
              <a:rPr lang="en-US" sz="3400" dirty="0" smtClean="0"/>
              <a:t>v. 14 But </a:t>
            </a:r>
            <a:r>
              <a:rPr lang="en-US" sz="3400" dirty="0"/>
              <a:t>He said to him, “Man, who made Me a judge or an arbitrator over you?”</a:t>
            </a:r>
          </a:p>
        </p:txBody>
      </p:sp>
      <p:sp>
        <p:nvSpPr>
          <p:cNvPr id="3" name="Content Placeholder 2"/>
          <p:cNvSpPr>
            <a:spLocks noGrp="1"/>
          </p:cNvSpPr>
          <p:nvPr>
            <p:ph idx="1"/>
          </p:nvPr>
        </p:nvSpPr>
        <p:spPr>
          <a:xfrm>
            <a:off x="671513" y="1414463"/>
            <a:ext cx="8272462" cy="5329237"/>
          </a:xfrm>
        </p:spPr>
        <p:txBody>
          <a:bodyPr>
            <a:normAutofit fontScale="85000" lnSpcReduction="10000"/>
          </a:bodyPr>
          <a:lstStyle/>
          <a:p>
            <a:r>
              <a:rPr lang="en-US" sz="3800" b="1" i="1" dirty="0" smtClean="0">
                <a:effectLst>
                  <a:outerShdw blurRad="38100" dist="38100" dir="2700000" algn="tl">
                    <a:srgbClr val="000000">
                      <a:alpha val="43137"/>
                    </a:srgbClr>
                  </a:outerShdw>
                </a:effectLst>
              </a:rPr>
              <a:t>Jesus is imminently qualified to be a judge.</a:t>
            </a:r>
          </a:p>
          <a:p>
            <a:pPr lvl="1"/>
            <a:r>
              <a:rPr lang="en-US" sz="3000" b="1" dirty="0" smtClean="0">
                <a:effectLst>
                  <a:outerShdw blurRad="38100" dist="38100" dir="2700000" algn="tl">
                    <a:srgbClr val="000000">
                      <a:alpha val="43137"/>
                    </a:srgbClr>
                  </a:outerShdw>
                </a:effectLst>
              </a:rPr>
              <a:t>John 1:1  </a:t>
            </a:r>
            <a:r>
              <a:rPr lang="en-US" sz="3000" i="0" dirty="0"/>
              <a:t>In the beginning was the Word, and the Word was with God, and the Word was God</a:t>
            </a:r>
            <a:r>
              <a:rPr lang="en-US" sz="3000" i="0" dirty="0" smtClean="0"/>
              <a:t>.</a:t>
            </a:r>
          </a:p>
          <a:p>
            <a:pPr lvl="1"/>
            <a:r>
              <a:rPr lang="en-US" sz="3000" b="1" dirty="0" smtClean="0">
                <a:effectLst>
                  <a:outerShdw blurRad="38100" dist="38100" dir="2700000" algn="tl">
                    <a:srgbClr val="000000">
                      <a:alpha val="43137"/>
                    </a:srgbClr>
                  </a:outerShdw>
                </a:effectLst>
              </a:rPr>
              <a:t>John 1:14  </a:t>
            </a:r>
            <a:r>
              <a:rPr lang="en-US" sz="3000" i="0" dirty="0"/>
              <a:t>And the Word became flesh and dwelt among us, and we beheld His glory, the glory as of the only begotten of the Father, full of grace and truth</a:t>
            </a:r>
            <a:r>
              <a:rPr lang="en-US" sz="3000" i="0" dirty="0" smtClean="0"/>
              <a:t>.</a:t>
            </a:r>
          </a:p>
          <a:p>
            <a:pPr lvl="1"/>
            <a:r>
              <a:rPr lang="en-US" sz="3000" b="1" dirty="0" smtClean="0">
                <a:effectLst>
                  <a:outerShdw blurRad="38100" dist="38100" dir="2700000" algn="tl">
                    <a:srgbClr val="000000">
                      <a:alpha val="43137"/>
                    </a:srgbClr>
                  </a:outerShdw>
                </a:effectLst>
              </a:rPr>
              <a:t>John 2:24, 25  </a:t>
            </a:r>
            <a:r>
              <a:rPr lang="en-US" sz="3000" i="0" dirty="0"/>
              <a:t>But Jesus did not commit Himself to them, because He knew all </a:t>
            </a:r>
            <a:r>
              <a:rPr lang="en-US" sz="3000" dirty="0"/>
              <a:t>men,</a:t>
            </a:r>
            <a:r>
              <a:rPr lang="en-US" sz="3000" i="0" dirty="0"/>
              <a:t> </a:t>
            </a:r>
            <a:r>
              <a:rPr lang="en-US" sz="3000" b="1" i="0" baseline="30000" dirty="0"/>
              <a:t>25 </a:t>
            </a:r>
            <a:r>
              <a:rPr lang="en-US" sz="3000" i="0" dirty="0"/>
              <a:t>and had no need that anyone should testify of man, for He knew what was in man</a:t>
            </a:r>
            <a:r>
              <a:rPr lang="en-US" sz="3000" i="0" dirty="0" smtClean="0"/>
              <a:t>. (cf. Luke 9:47) </a:t>
            </a:r>
          </a:p>
          <a:p>
            <a:pPr lvl="1"/>
            <a:r>
              <a:rPr lang="en-US" sz="3000" b="1" dirty="0" smtClean="0">
                <a:effectLst>
                  <a:outerShdw blurRad="38100" dist="38100" dir="2700000" algn="tl">
                    <a:srgbClr val="000000">
                      <a:alpha val="43137"/>
                    </a:srgbClr>
                  </a:outerShdw>
                </a:effectLst>
              </a:rPr>
              <a:t>2 Timothy 4:8  </a:t>
            </a:r>
            <a:r>
              <a:rPr lang="en-US" sz="3000" i="0" dirty="0" smtClean="0"/>
              <a:t>…the </a:t>
            </a:r>
            <a:r>
              <a:rPr lang="en-US" sz="3000" i="0" dirty="0"/>
              <a:t>Lord, the righteous Judge</a:t>
            </a:r>
            <a:r>
              <a:rPr lang="en-US" sz="3000" i="0" dirty="0" smtClean="0"/>
              <a:t>,…</a:t>
            </a:r>
          </a:p>
          <a:p>
            <a:pPr lvl="2"/>
            <a:r>
              <a:rPr lang="en-US" sz="2800" dirty="0"/>
              <a:t>John </a:t>
            </a:r>
            <a:r>
              <a:rPr lang="en-US" sz="2800" dirty="0" smtClean="0"/>
              <a:t>5:22, </a:t>
            </a:r>
            <a:r>
              <a:rPr lang="en-US" sz="2800" dirty="0"/>
              <a:t>Romans </a:t>
            </a:r>
            <a:r>
              <a:rPr lang="en-US" sz="2800" dirty="0" smtClean="0"/>
              <a:t>2:16</a:t>
            </a:r>
            <a:endParaRPr lang="en-US" sz="2800" dirty="0"/>
          </a:p>
        </p:txBody>
      </p:sp>
    </p:spTree>
    <p:extLst>
      <p:ext uri="{BB962C8B-B14F-4D97-AF65-F5344CB8AC3E}">
        <p14:creationId xmlns:p14="http://schemas.microsoft.com/office/powerpoint/2010/main" val="36377228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257175"/>
            <a:ext cx="8129588" cy="1114425"/>
          </a:xfrm>
        </p:spPr>
        <p:txBody>
          <a:bodyPr>
            <a:normAutofit/>
          </a:bodyPr>
          <a:lstStyle/>
          <a:p>
            <a:r>
              <a:rPr lang="en-US" sz="3400" dirty="0" smtClean="0"/>
              <a:t>v. 14 But </a:t>
            </a:r>
            <a:r>
              <a:rPr lang="en-US" sz="3400" dirty="0"/>
              <a:t>He said to him, “Man, who made Me a judge or an arbitrator over you?”</a:t>
            </a:r>
          </a:p>
        </p:txBody>
      </p:sp>
      <p:sp>
        <p:nvSpPr>
          <p:cNvPr id="3" name="Content Placeholder 2"/>
          <p:cNvSpPr>
            <a:spLocks noGrp="1"/>
          </p:cNvSpPr>
          <p:nvPr>
            <p:ph idx="1"/>
          </p:nvPr>
        </p:nvSpPr>
        <p:spPr>
          <a:xfrm>
            <a:off x="785813" y="1585913"/>
            <a:ext cx="8015287" cy="5072062"/>
          </a:xfrm>
        </p:spPr>
        <p:txBody>
          <a:bodyPr>
            <a:normAutofit/>
          </a:bodyPr>
          <a:lstStyle/>
          <a:p>
            <a:r>
              <a:rPr lang="en-US" sz="3200" b="1" i="1" dirty="0" smtClean="0">
                <a:effectLst>
                  <a:outerShdw blurRad="38100" dist="38100" dir="2700000" algn="tl">
                    <a:srgbClr val="000000">
                      <a:alpha val="43137"/>
                    </a:srgbClr>
                  </a:outerShdw>
                </a:effectLst>
              </a:rPr>
              <a:t>Jesus’ mission was spiritual in nature.</a:t>
            </a:r>
          </a:p>
          <a:p>
            <a:pPr lvl="1"/>
            <a:r>
              <a:rPr lang="en-US" sz="2800" b="1" dirty="0">
                <a:effectLst>
                  <a:outerShdw blurRad="38100" dist="38100" dir="2700000" algn="tl">
                    <a:srgbClr val="000000">
                      <a:alpha val="43137"/>
                    </a:srgbClr>
                  </a:outerShdw>
                </a:effectLst>
              </a:rPr>
              <a:t>Luke 19:10  </a:t>
            </a:r>
            <a:r>
              <a:rPr lang="en-US" sz="2800" i="0" dirty="0"/>
              <a:t>for the Son of Man has come to seek and to save that which was lost</a:t>
            </a:r>
            <a:r>
              <a:rPr lang="en-US" sz="2800" i="0" dirty="0" smtClean="0"/>
              <a:t>.”</a:t>
            </a:r>
            <a:endParaRPr lang="en-US" sz="2800" b="1" dirty="0" smtClean="0">
              <a:effectLst>
                <a:outerShdw blurRad="38100" dist="38100" dir="2700000" algn="tl">
                  <a:srgbClr val="000000">
                    <a:alpha val="43137"/>
                  </a:srgbClr>
                </a:outerShdw>
              </a:effectLst>
            </a:endParaRPr>
          </a:p>
          <a:p>
            <a:pPr lvl="1"/>
            <a:r>
              <a:rPr lang="en-US" sz="2800" b="1" dirty="0" smtClean="0">
                <a:effectLst>
                  <a:outerShdw blurRad="38100" dist="38100" dir="2700000" algn="tl">
                    <a:srgbClr val="000000">
                      <a:alpha val="43137"/>
                    </a:srgbClr>
                  </a:outerShdw>
                </a:effectLst>
              </a:rPr>
              <a:t>John 18:36  </a:t>
            </a:r>
            <a:r>
              <a:rPr lang="en-US" sz="2800" i="0" dirty="0"/>
              <a:t>Jesus answered, “My kingdom is not of this world. If My kingdom were of this world, My servants would fight, so that I should not be delivered to the Jews; but now My kingdom is not from here</a:t>
            </a:r>
            <a:r>
              <a:rPr lang="en-US" sz="2800" i="0" dirty="0" smtClean="0"/>
              <a:t>.”</a:t>
            </a:r>
          </a:p>
          <a:p>
            <a:pPr lvl="2"/>
            <a:r>
              <a:rPr lang="en-US" sz="2400" dirty="0"/>
              <a:t>1 Peter 2:9, Galatians 6:16, Colossians </a:t>
            </a:r>
            <a:r>
              <a:rPr lang="en-US" sz="2400" dirty="0" smtClean="0"/>
              <a:t>1:13</a:t>
            </a:r>
            <a:endParaRPr lang="en-US" sz="2400" dirty="0"/>
          </a:p>
        </p:txBody>
      </p:sp>
    </p:spTree>
    <p:extLst>
      <p:ext uri="{BB962C8B-B14F-4D97-AF65-F5344CB8AC3E}">
        <p14:creationId xmlns:p14="http://schemas.microsoft.com/office/powerpoint/2010/main" val="410210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471488"/>
            <a:ext cx="8029575" cy="1400175"/>
          </a:xfrm>
        </p:spPr>
        <p:txBody>
          <a:bodyPr>
            <a:noAutofit/>
          </a:bodyPr>
          <a:lstStyle/>
          <a:p>
            <a:r>
              <a:rPr lang="en-US" sz="4000" dirty="0"/>
              <a:t>v. 15  And He said to them, “Take heed and beware of covetousness,…</a:t>
            </a:r>
            <a:r>
              <a:rPr lang="en-US" sz="4000" baseline="30000" dirty="0"/>
              <a:t> </a:t>
            </a:r>
            <a:endParaRPr lang="en-US" sz="4000" dirty="0"/>
          </a:p>
        </p:txBody>
      </p:sp>
      <p:sp>
        <p:nvSpPr>
          <p:cNvPr id="3" name="Content Placeholder 2"/>
          <p:cNvSpPr>
            <a:spLocks noGrp="1"/>
          </p:cNvSpPr>
          <p:nvPr>
            <p:ph idx="1"/>
          </p:nvPr>
        </p:nvSpPr>
        <p:spPr>
          <a:xfrm>
            <a:off x="1028700" y="2114550"/>
            <a:ext cx="7200900" cy="4229100"/>
          </a:xfrm>
        </p:spPr>
        <p:txBody>
          <a:bodyPr>
            <a:normAutofit/>
          </a:bodyPr>
          <a:lstStyle/>
          <a:p>
            <a:pPr marL="0" indent="0">
              <a:buNone/>
            </a:pPr>
            <a:r>
              <a:rPr lang="en-US" sz="3600" b="1" i="1" dirty="0">
                <a:effectLst>
                  <a:outerShdw blurRad="38100" dist="38100" dir="2700000" algn="tl">
                    <a:srgbClr val="000000">
                      <a:alpha val="43137"/>
                    </a:srgbClr>
                  </a:outerShdw>
                </a:effectLst>
              </a:rPr>
              <a:t>Covetousness</a:t>
            </a:r>
            <a:r>
              <a:rPr lang="en-US" sz="3600" dirty="0"/>
              <a:t> </a:t>
            </a:r>
          </a:p>
          <a:p>
            <a:pPr marL="0" lvl="2" indent="0">
              <a:spcBef>
                <a:spcPts val="750"/>
              </a:spcBef>
              <a:buNone/>
            </a:pPr>
            <a:r>
              <a:rPr lang="en-US" sz="3200" dirty="0"/>
              <a:t>Thayer’s Greek-English Lexicon of the New Testament</a:t>
            </a:r>
          </a:p>
          <a:p>
            <a:pPr marL="288036" lvl="1">
              <a:spcBef>
                <a:spcPts val="750"/>
              </a:spcBef>
              <a:buFont typeface="Franklin Gothic Book" panose="020B0503020102020204" pitchFamily="34" charset="0"/>
              <a:buChar char="■"/>
            </a:pPr>
            <a:r>
              <a:rPr lang="en-US" sz="3200" b="1" dirty="0" err="1">
                <a:effectLst>
                  <a:outerShdw blurRad="38100" dist="38100" dir="2700000" algn="tl">
                    <a:srgbClr val="000000">
                      <a:alpha val="43137"/>
                    </a:srgbClr>
                  </a:outerShdw>
                </a:effectLst>
              </a:rPr>
              <a:t>Pleonexia</a:t>
            </a:r>
            <a:r>
              <a:rPr lang="en-US" sz="3200" dirty="0"/>
              <a:t> – greedy desire to have more, covetousness, avarice </a:t>
            </a:r>
          </a:p>
          <a:p>
            <a:pPr marL="288036" lvl="1">
              <a:spcBef>
                <a:spcPts val="750"/>
              </a:spcBef>
              <a:buFont typeface="Franklin Gothic Book" panose="020B0503020102020204" pitchFamily="34" charset="0"/>
              <a:buChar char="■"/>
            </a:pPr>
            <a:r>
              <a:rPr lang="en-US" sz="3200" b="1" dirty="0">
                <a:effectLst>
                  <a:outerShdw blurRad="38100" dist="38100" dir="2700000" algn="tl">
                    <a:srgbClr val="000000">
                      <a:alpha val="43137"/>
                    </a:srgbClr>
                  </a:outerShdw>
                </a:effectLst>
              </a:rPr>
              <a:t>10</a:t>
            </a:r>
            <a:r>
              <a:rPr lang="en-US" sz="3200" b="1" baseline="30000" dirty="0">
                <a:effectLst>
                  <a:outerShdw blurRad="38100" dist="38100" dir="2700000" algn="tl">
                    <a:srgbClr val="000000">
                      <a:alpha val="43137"/>
                    </a:srgbClr>
                  </a:outerShdw>
                </a:effectLst>
              </a:rPr>
              <a:t>th</a:t>
            </a:r>
            <a:r>
              <a:rPr lang="en-US" sz="3200" b="1" dirty="0">
                <a:effectLst>
                  <a:outerShdw blurRad="38100" dist="38100" dir="2700000" algn="tl">
                    <a:srgbClr val="000000">
                      <a:alpha val="43137"/>
                    </a:srgbClr>
                  </a:outerShdw>
                </a:effectLst>
              </a:rPr>
              <a:t> Commandment – Exodus 20:17  </a:t>
            </a:r>
            <a:r>
              <a:rPr lang="en-US" sz="3200" dirty="0"/>
              <a:t>You shall not covet…</a:t>
            </a:r>
          </a:p>
        </p:txBody>
      </p:sp>
    </p:spTree>
    <p:extLst>
      <p:ext uri="{BB962C8B-B14F-4D97-AF65-F5344CB8AC3E}">
        <p14:creationId xmlns:p14="http://schemas.microsoft.com/office/powerpoint/2010/main" val="8207905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7" y="200025"/>
            <a:ext cx="8058151" cy="1185863"/>
          </a:xfrm>
        </p:spPr>
        <p:txBody>
          <a:bodyPr>
            <a:noAutofit/>
          </a:bodyPr>
          <a:lstStyle/>
          <a:p>
            <a:r>
              <a:rPr lang="en-US" sz="4000" dirty="0"/>
              <a:t>v. 15  And He said to them, “Take heed and beware of covetousness,…</a:t>
            </a:r>
            <a:r>
              <a:rPr lang="en-US" sz="4000" baseline="30000" dirty="0"/>
              <a:t> </a:t>
            </a:r>
            <a:endParaRPr lang="en-US" sz="4000" dirty="0"/>
          </a:p>
        </p:txBody>
      </p:sp>
      <p:sp>
        <p:nvSpPr>
          <p:cNvPr id="3" name="Content Placeholder 2"/>
          <p:cNvSpPr>
            <a:spLocks noGrp="1"/>
          </p:cNvSpPr>
          <p:nvPr>
            <p:ph idx="1"/>
          </p:nvPr>
        </p:nvSpPr>
        <p:spPr>
          <a:xfrm>
            <a:off x="814387" y="1500188"/>
            <a:ext cx="7872413" cy="5172075"/>
          </a:xfrm>
        </p:spPr>
        <p:txBody>
          <a:bodyPr>
            <a:normAutofit lnSpcReduction="10000"/>
          </a:bodyPr>
          <a:lstStyle/>
          <a:p>
            <a:pPr marL="0" indent="0">
              <a:buNone/>
            </a:pPr>
            <a:r>
              <a:rPr lang="en-US" sz="3200" b="1" i="1" dirty="0" smtClean="0">
                <a:effectLst>
                  <a:outerShdw blurRad="38100" dist="38100" dir="2700000" algn="tl">
                    <a:srgbClr val="000000">
                      <a:alpha val="43137"/>
                    </a:srgbClr>
                  </a:outerShdw>
                </a:effectLst>
              </a:rPr>
              <a:t>“Things” must not take God’s place in our hearts.</a:t>
            </a:r>
          </a:p>
          <a:p>
            <a:r>
              <a:rPr lang="en-US" sz="2800" b="1" i="1" dirty="0" smtClean="0">
                <a:effectLst>
                  <a:outerShdw blurRad="38100" dist="38100" dir="2700000" algn="tl">
                    <a:srgbClr val="000000">
                      <a:alpha val="43137"/>
                    </a:srgbClr>
                  </a:outerShdw>
                </a:effectLst>
              </a:rPr>
              <a:t>Colossians </a:t>
            </a:r>
            <a:r>
              <a:rPr lang="en-US" sz="2800" b="1" i="1" dirty="0">
                <a:effectLst>
                  <a:outerShdw blurRad="38100" dist="38100" dir="2700000" algn="tl">
                    <a:srgbClr val="000000">
                      <a:alpha val="43137"/>
                    </a:srgbClr>
                  </a:outerShdw>
                </a:effectLst>
              </a:rPr>
              <a:t>3:5  </a:t>
            </a:r>
            <a:r>
              <a:rPr lang="en-US" sz="2800" dirty="0"/>
              <a:t>Therefore put to death your members which are on the earth: fornication, uncleanness, passion, evil desire, and covetousness, which is idolatry.</a:t>
            </a:r>
          </a:p>
          <a:p>
            <a:pPr lvl="1"/>
            <a:r>
              <a:rPr lang="en-US" sz="2800" b="1" i="1" dirty="0" smtClean="0">
                <a:effectLst>
                  <a:outerShdw blurRad="38100" dist="38100" dir="2700000" algn="tl">
                    <a:srgbClr val="000000">
                      <a:alpha val="43137"/>
                    </a:srgbClr>
                  </a:outerShdw>
                </a:effectLst>
              </a:rPr>
              <a:t>1</a:t>
            </a:r>
            <a:r>
              <a:rPr lang="en-US" sz="2800" b="1" i="1" baseline="30000" dirty="0" smtClean="0">
                <a:effectLst>
                  <a:outerShdw blurRad="38100" dist="38100" dir="2700000" algn="tl">
                    <a:srgbClr val="000000">
                      <a:alpha val="43137"/>
                    </a:srgbClr>
                  </a:outerShdw>
                </a:effectLst>
              </a:rPr>
              <a:t>st</a:t>
            </a:r>
            <a:r>
              <a:rPr lang="en-US" sz="2800" b="1" i="1" dirty="0" smtClean="0">
                <a:effectLst>
                  <a:outerShdw blurRad="38100" dist="38100" dir="2700000" algn="tl">
                    <a:srgbClr val="000000">
                      <a:alpha val="43137"/>
                    </a:srgbClr>
                  </a:outerShdw>
                </a:effectLst>
              </a:rPr>
              <a:t> Commandment – Exodus 20:3  </a:t>
            </a:r>
            <a:r>
              <a:rPr lang="en-US" sz="2800" b="1" baseline="30000" dirty="0"/>
              <a:t> </a:t>
            </a:r>
            <a:r>
              <a:rPr lang="en-US" sz="2800" dirty="0"/>
              <a:t>“You shall have no other gods before Me</a:t>
            </a:r>
            <a:r>
              <a:rPr lang="en-US" sz="2800" dirty="0" smtClean="0"/>
              <a:t>.</a:t>
            </a:r>
          </a:p>
          <a:p>
            <a:r>
              <a:rPr lang="en-US" sz="2800" b="1" i="1" dirty="0" smtClean="0">
                <a:effectLst>
                  <a:outerShdw blurRad="38100" dist="38100" dir="2700000" algn="tl">
                    <a:srgbClr val="000000">
                      <a:alpha val="43137"/>
                    </a:srgbClr>
                  </a:outerShdw>
                </a:effectLst>
              </a:rPr>
              <a:t>Luke 10:27</a:t>
            </a:r>
            <a:r>
              <a:rPr lang="en-US" sz="2800" b="1" baseline="30000" dirty="0"/>
              <a:t> </a:t>
            </a:r>
            <a:r>
              <a:rPr lang="en-US" sz="2800" b="1" baseline="30000" dirty="0" smtClean="0"/>
              <a:t> </a:t>
            </a:r>
            <a:r>
              <a:rPr lang="en-US" sz="2800" dirty="0" smtClean="0"/>
              <a:t>So </a:t>
            </a:r>
            <a:r>
              <a:rPr lang="en-US" sz="2800" dirty="0"/>
              <a:t>he answered and said, “ ‘You shall love the L</a:t>
            </a:r>
            <a:r>
              <a:rPr lang="en-US" sz="2800" cap="small" dirty="0"/>
              <a:t>ord</a:t>
            </a:r>
            <a:r>
              <a:rPr lang="en-US" sz="2800" dirty="0"/>
              <a:t> your God with all your heart, with all your soul, with all your strength, and with all your mind</a:t>
            </a:r>
            <a:r>
              <a:rPr lang="en-US" sz="2800" dirty="0" smtClean="0"/>
              <a:t>,’…</a:t>
            </a:r>
            <a:endParaRPr lang="en-US" sz="2800" dirty="0"/>
          </a:p>
        </p:txBody>
      </p:sp>
    </p:spTree>
    <p:extLst>
      <p:ext uri="{BB962C8B-B14F-4D97-AF65-F5344CB8AC3E}">
        <p14:creationId xmlns:p14="http://schemas.microsoft.com/office/powerpoint/2010/main" val="1340645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242888"/>
            <a:ext cx="7800975" cy="1585912"/>
          </a:xfrm>
        </p:spPr>
        <p:txBody>
          <a:bodyPr>
            <a:normAutofit/>
          </a:bodyPr>
          <a:lstStyle/>
          <a:p>
            <a:r>
              <a:rPr lang="en-US" sz="3600" dirty="0" smtClean="0"/>
              <a:t>v. 15 cont.  …for </a:t>
            </a:r>
            <a:r>
              <a:rPr lang="en-US" sz="3600" dirty="0"/>
              <a:t>one’s life does not consist in the abundance of the things he possesses.”</a:t>
            </a:r>
          </a:p>
        </p:txBody>
      </p:sp>
      <p:sp>
        <p:nvSpPr>
          <p:cNvPr id="3" name="Content Placeholder 2"/>
          <p:cNvSpPr>
            <a:spLocks noGrp="1"/>
          </p:cNvSpPr>
          <p:nvPr>
            <p:ph idx="1"/>
          </p:nvPr>
        </p:nvSpPr>
        <p:spPr>
          <a:xfrm>
            <a:off x="857250" y="1957388"/>
            <a:ext cx="7972424" cy="4786312"/>
          </a:xfrm>
        </p:spPr>
        <p:txBody>
          <a:bodyPr>
            <a:normAutofit/>
          </a:bodyPr>
          <a:lstStyle/>
          <a:p>
            <a:pPr marL="0" indent="0">
              <a:buNone/>
            </a:pPr>
            <a:r>
              <a:rPr lang="en-US" sz="3200" b="1" i="1" dirty="0" smtClean="0">
                <a:effectLst>
                  <a:outerShdw blurRad="38100" dist="38100" dir="2700000" algn="tl">
                    <a:srgbClr val="000000">
                      <a:alpha val="43137"/>
                    </a:srgbClr>
                  </a:outerShdw>
                </a:effectLst>
              </a:rPr>
              <a:t>“Things” do not bring lasting happiness.</a:t>
            </a:r>
          </a:p>
          <a:p>
            <a:r>
              <a:rPr lang="en-US" sz="2800" b="1" i="1" dirty="0" smtClean="0">
                <a:effectLst>
                  <a:outerShdw blurRad="38100" dist="38100" dir="2700000" algn="tl">
                    <a:srgbClr val="000000">
                      <a:alpha val="43137"/>
                    </a:srgbClr>
                  </a:outerShdw>
                </a:effectLst>
              </a:rPr>
              <a:t>Ecclesiastes 5:10  </a:t>
            </a:r>
          </a:p>
          <a:p>
            <a:pPr marL="397764" lvl="1" indent="0">
              <a:buNone/>
            </a:pPr>
            <a:r>
              <a:rPr lang="en-US" sz="2800" dirty="0" smtClean="0"/>
              <a:t>He </a:t>
            </a:r>
            <a:r>
              <a:rPr lang="en-US" sz="2800" dirty="0"/>
              <a:t>who loves silver will not be satisfied with silver</a:t>
            </a:r>
            <a:r>
              <a:rPr lang="en-US" sz="2800" dirty="0" smtClean="0"/>
              <a:t>; Nor </a:t>
            </a:r>
            <a:r>
              <a:rPr lang="en-US" sz="2800" dirty="0"/>
              <a:t>he who loves abundance, with increase</a:t>
            </a:r>
            <a:r>
              <a:rPr lang="en-US" sz="2800" dirty="0" smtClean="0"/>
              <a:t>. This </a:t>
            </a:r>
            <a:r>
              <a:rPr lang="en-US" sz="2800" dirty="0"/>
              <a:t>also </a:t>
            </a:r>
            <a:r>
              <a:rPr lang="en-US" sz="2800" i="1" dirty="0"/>
              <a:t>is</a:t>
            </a:r>
            <a:r>
              <a:rPr lang="en-US" sz="2800" dirty="0"/>
              <a:t> vanity</a:t>
            </a:r>
            <a:r>
              <a:rPr lang="en-US" sz="2800" dirty="0" smtClean="0"/>
              <a:t>.</a:t>
            </a:r>
          </a:p>
          <a:p>
            <a:r>
              <a:rPr lang="en-US" sz="2800" b="1" i="1" dirty="0" smtClean="0">
                <a:effectLst>
                  <a:outerShdw blurRad="38100" dist="38100" dir="2700000" algn="tl">
                    <a:srgbClr val="000000">
                      <a:alpha val="43137"/>
                    </a:srgbClr>
                  </a:outerShdw>
                </a:effectLst>
              </a:rPr>
              <a:t>Hebrews 13:5  </a:t>
            </a:r>
            <a:r>
              <a:rPr lang="en-US" sz="2800" i="1" dirty="0"/>
              <a:t>Let your</a:t>
            </a:r>
            <a:r>
              <a:rPr lang="en-US" sz="2800" dirty="0"/>
              <a:t> conduct </a:t>
            </a:r>
            <a:r>
              <a:rPr lang="en-US" sz="2800" i="1" dirty="0"/>
              <a:t>be</a:t>
            </a:r>
            <a:r>
              <a:rPr lang="en-US" sz="2800" dirty="0"/>
              <a:t> </a:t>
            </a:r>
            <a:r>
              <a:rPr lang="en-US" sz="2800" dirty="0" smtClean="0"/>
              <a:t>without covetousness; </a:t>
            </a:r>
            <a:r>
              <a:rPr lang="en-US" sz="2800" i="1" dirty="0" smtClean="0"/>
              <a:t>be</a:t>
            </a:r>
            <a:r>
              <a:rPr lang="en-US" sz="2800" dirty="0"/>
              <a:t> content with such things as you have. For He Himself has said, “I will </a:t>
            </a:r>
            <a:r>
              <a:rPr lang="en-US" sz="2800" dirty="0" smtClean="0"/>
              <a:t>never </a:t>
            </a:r>
            <a:r>
              <a:rPr lang="en-US" sz="2800" dirty="0"/>
              <a:t>leave you nor forsake you</a:t>
            </a:r>
            <a:r>
              <a:rPr lang="en-US" sz="2800" dirty="0" smtClean="0"/>
              <a:t>.”</a:t>
            </a:r>
          </a:p>
          <a:p>
            <a:r>
              <a:rPr lang="en-US" sz="2800" b="1" i="1" dirty="0" smtClean="0">
                <a:effectLst>
                  <a:outerShdw blurRad="38100" dist="38100" dir="2700000" algn="tl">
                    <a:srgbClr val="000000">
                      <a:alpha val="43137"/>
                    </a:srgbClr>
                  </a:outerShdw>
                </a:effectLst>
              </a:rPr>
              <a:t>1 Timothy 6:6-10</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3835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42888"/>
            <a:ext cx="8029575" cy="1485900"/>
          </a:xfrm>
        </p:spPr>
        <p:txBody>
          <a:bodyPr>
            <a:noAutofit/>
          </a:bodyPr>
          <a:lstStyle/>
          <a:p>
            <a:r>
              <a:rPr lang="en-US" sz="3400" dirty="0" smtClean="0"/>
              <a:t>v. 16  Then </a:t>
            </a:r>
            <a:r>
              <a:rPr lang="en-US" sz="3400" dirty="0"/>
              <a:t>He spoke a parable to them, saying: “The ground of a certain rich man yielded plentifully</a:t>
            </a:r>
            <a:r>
              <a:rPr lang="en-US" sz="3400" dirty="0" smtClean="0"/>
              <a:t>.”</a:t>
            </a:r>
            <a:endParaRPr lang="en-US" sz="3400" dirty="0"/>
          </a:p>
        </p:txBody>
      </p:sp>
      <p:sp>
        <p:nvSpPr>
          <p:cNvPr id="3" name="Content Placeholder 2"/>
          <p:cNvSpPr>
            <a:spLocks noGrp="1"/>
          </p:cNvSpPr>
          <p:nvPr>
            <p:ph idx="1"/>
          </p:nvPr>
        </p:nvSpPr>
        <p:spPr>
          <a:xfrm>
            <a:off x="571500" y="1857375"/>
            <a:ext cx="8458199" cy="4886325"/>
          </a:xfrm>
        </p:spPr>
        <p:txBody>
          <a:bodyPr>
            <a:normAutofit fontScale="92500"/>
          </a:bodyPr>
          <a:lstStyle/>
          <a:p>
            <a:pPr marL="268288" indent="-268288"/>
            <a:r>
              <a:rPr lang="en-US" sz="3000" b="1" i="1" dirty="0" smtClean="0">
                <a:effectLst>
                  <a:outerShdw blurRad="38100" dist="38100" dir="2700000" algn="tl">
                    <a:srgbClr val="000000">
                      <a:alpha val="43137"/>
                    </a:srgbClr>
                  </a:outerShdw>
                </a:effectLst>
              </a:rPr>
              <a:t>God is the source of blessings.</a:t>
            </a:r>
          </a:p>
          <a:p>
            <a:pPr marL="514350" lvl="1" indent="-342900"/>
            <a:r>
              <a:rPr lang="en-US" sz="2800" b="1" dirty="0" smtClean="0">
                <a:effectLst>
                  <a:outerShdw blurRad="38100" dist="38100" dir="2700000" algn="tl">
                    <a:srgbClr val="000000">
                      <a:alpha val="43137"/>
                    </a:srgbClr>
                  </a:outerShdw>
                </a:effectLst>
              </a:rPr>
              <a:t>James 1:17 </a:t>
            </a:r>
            <a:r>
              <a:rPr lang="en-US" sz="2800" i="0" dirty="0"/>
              <a:t>Every good gift and every perfect gift is from above, and comes down from the Father of </a:t>
            </a:r>
            <a:r>
              <a:rPr lang="en-US" sz="2800" i="0" dirty="0" smtClean="0"/>
              <a:t>lights…</a:t>
            </a:r>
            <a:r>
              <a:rPr lang="en-US" sz="2800" dirty="0" smtClean="0"/>
              <a:t> </a:t>
            </a:r>
          </a:p>
          <a:p>
            <a:pPr marL="514350" lvl="1" indent="-342900"/>
            <a:r>
              <a:rPr lang="en-US" sz="2800" b="1" dirty="0" smtClean="0">
                <a:effectLst>
                  <a:outerShdw blurRad="38100" dist="38100" dir="2700000" algn="tl">
                    <a:srgbClr val="000000">
                      <a:alpha val="43137"/>
                    </a:srgbClr>
                  </a:outerShdw>
                </a:effectLst>
              </a:rPr>
              <a:t>1 Timothy 6:17  </a:t>
            </a:r>
            <a:r>
              <a:rPr lang="en-US" sz="2800" i="0" dirty="0"/>
              <a:t>Command those who are rich in this present age not to be haughty, nor to trust in uncertain riches but in the living God, who gives us richly all things to enjoy</a:t>
            </a:r>
            <a:r>
              <a:rPr lang="en-US" sz="2800" i="0" dirty="0" smtClean="0"/>
              <a:t>.</a:t>
            </a:r>
          </a:p>
          <a:p>
            <a:pPr marL="268288" indent="-268288"/>
            <a:r>
              <a:rPr lang="en-US" sz="2900" b="1" i="1" dirty="0">
                <a:effectLst>
                  <a:outerShdw blurRad="38100" dist="38100" dir="2700000" algn="tl">
                    <a:srgbClr val="000000">
                      <a:alpha val="43137"/>
                    </a:srgbClr>
                  </a:outerShdw>
                </a:effectLst>
              </a:rPr>
              <a:t>Wealth isn’t an indication of right standing before God.</a:t>
            </a:r>
          </a:p>
          <a:p>
            <a:pPr marL="514350" lvl="1" indent="-342900"/>
            <a:r>
              <a:rPr lang="en-US" sz="2800" b="1" dirty="0">
                <a:effectLst>
                  <a:outerShdw blurRad="38100" dist="38100" dir="2700000" algn="tl">
                    <a:srgbClr val="000000">
                      <a:alpha val="43137"/>
                    </a:srgbClr>
                  </a:outerShdw>
                </a:effectLst>
              </a:rPr>
              <a:t>Matthew 5:45b …</a:t>
            </a:r>
            <a:r>
              <a:rPr lang="en-US" sz="2800" i="0" dirty="0"/>
              <a:t>for He makes His sun rise on the evil and on the good, and sends rain on the just and on the unjust</a:t>
            </a:r>
            <a:r>
              <a:rPr lang="en-US" sz="2800" i="0" dirty="0" smtClean="0"/>
              <a:t>.</a:t>
            </a:r>
            <a:endParaRPr lang="en-US" sz="2800" dirty="0" smtClean="0"/>
          </a:p>
          <a:p>
            <a:pPr marL="397764" lvl="1" indent="0">
              <a:buNone/>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5551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228600"/>
            <a:ext cx="8058150" cy="1943100"/>
          </a:xfrm>
        </p:spPr>
        <p:txBody>
          <a:bodyPr>
            <a:noAutofit/>
          </a:bodyPr>
          <a:lstStyle/>
          <a:p>
            <a:r>
              <a:rPr lang="en-US" sz="2800" dirty="0"/>
              <a:t>v. 17, 18  And he thought within himself, saying, ‘What shall I do, since I have no room to store my crops?’ </a:t>
            </a:r>
            <a:r>
              <a:rPr lang="en-US" sz="2800" b="1" baseline="30000" dirty="0"/>
              <a:t>18 </a:t>
            </a:r>
            <a:r>
              <a:rPr lang="en-US" sz="2800" dirty="0"/>
              <a:t>So he said, ‘I will do this: I will pull down my barns and build greater, and there I will store all my crops and my goods.</a:t>
            </a:r>
          </a:p>
        </p:txBody>
      </p:sp>
      <p:sp>
        <p:nvSpPr>
          <p:cNvPr id="3" name="Content Placeholder 2"/>
          <p:cNvSpPr>
            <a:spLocks noGrp="1"/>
          </p:cNvSpPr>
          <p:nvPr>
            <p:ph idx="1"/>
          </p:nvPr>
        </p:nvSpPr>
        <p:spPr>
          <a:xfrm>
            <a:off x="728663" y="2443162"/>
            <a:ext cx="8058150" cy="4414838"/>
          </a:xfrm>
        </p:spPr>
        <p:txBody>
          <a:bodyPr>
            <a:normAutofit lnSpcReduction="10000"/>
          </a:bodyPr>
          <a:lstStyle/>
          <a:p>
            <a:pPr marL="0" indent="0">
              <a:buNone/>
            </a:pPr>
            <a:r>
              <a:rPr lang="en-US" sz="2800" b="1" i="1" dirty="0" smtClean="0">
                <a:effectLst>
                  <a:outerShdw blurRad="38100" dist="38100" dir="2700000" algn="tl">
                    <a:srgbClr val="000000">
                      <a:alpha val="43137"/>
                    </a:srgbClr>
                  </a:outerShdw>
                </a:effectLst>
              </a:rPr>
              <a:t>The rich fool was selfish.</a:t>
            </a:r>
          </a:p>
          <a:p>
            <a:r>
              <a:rPr lang="en-US" sz="2800" b="1" i="1" dirty="0" smtClean="0">
                <a:effectLst>
                  <a:outerShdw blurRad="38100" dist="38100" dir="2700000" algn="tl">
                    <a:srgbClr val="000000">
                      <a:alpha val="43137"/>
                    </a:srgbClr>
                  </a:outerShdw>
                </a:effectLst>
              </a:rPr>
              <a:t>Philippians 2:4  </a:t>
            </a:r>
            <a:r>
              <a:rPr lang="en-US" sz="2800" dirty="0"/>
              <a:t>Let each of you look out not only for his own interests, but also for the interests of others</a:t>
            </a:r>
            <a:r>
              <a:rPr lang="en-US" sz="2800" dirty="0" smtClean="0"/>
              <a:t>.</a:t>
            </a:r>
          </a:p>
          <a:p>
            <a:r>
              <a:rPr lang="en-US" sz="2800" b="1" i="1" dirty="0" smtClean="0">
                <a:effectLst>
                  <a:outerShdw blurRad="38100" dist="38100" dir="2700000" algn="tl">
                    <a:srgbClr val="000000">
                      <a:alpha val="43137"/>
                    </a:srgbClr>
                  </a:outerShdw>
                </a:effectLst>
              </a:rPr>
              <a:t>Ephesians 4:28  </a:t>
            </a:r>
            <a:r>
              <a:rPr lang="en-US" sz="2800" dirty="0"/>
              <a:t>Let him who stole steal no longer, but rather let him labor, working with </a:t>
            </a:r>
            <a:r>
              <a:rPr lang="en-US" sz="2800" i="1" dirty="0"/>
              <a:t>his</a:t>
            </a:r>
            <a:r>
              <a:rPr lang="en-US" sz="2800" dirty="0"/>
              <a:t> hands what is good, that he may have something to give him who has need</a:t>
            </a:r>
            <a:r>
              <a:rPr lang="en-US" sz="2800" dirty="0" smtClean="0"/>
              <a:t>.</a:t>
            </a:r>
          </a:p>
          <a:p>
            <a:r>
              <a:rPr lang="en-US" sz="2800" b="1" i="1" dirty="0" smtClean="0">
                <a:effectLst>
                  <a:outerShdw blurRad="38100" dist="38100" dir="2700000" algn="tl">
                    <a:srgbClr val="000000">
                      <a:alpha val="43137"/>
                    </a:srgbClr>
                  </a:outerShdw>
                </a:effectLst>
              </a:rPr>
              <a:t>1 John 3:17, 18</a:t>
            </a:r>
          </a:p>
          <a:p>
            <a:r>
              <a:rPr lang="en-US" sz="2800" b="1" i="1" dirty="0" smtClean="0">
                <a:effectLst>
                  <a:outerShdw blurRad="38100" dist="38100" dir="2700000" algn="tl">
                    <a:srgbClr val="000000">
                      <a:alpha val="43137"/>
                    </a:srgbClr>
                  </a:outerShdw>
                </a:effectLst>
              </a:rPr>
              <a:t>1 Timothy 6:17, 18  </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7899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1295</TotalTime>
  <Words>896</Words>
  <Application>Microsoft Office PowerPoint</Application>
  <PresentationFormat>On-screen Show (4:3)</PresentationFormat>
  <Paragraphs>87</Paragraphs>
  <Slides>16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Franklin Gothic Book</vt:lpstr>
      <vt:lpstr>Calibri</vt:lpstr>
      <vt:lpstr>Crop</vt:lpstr>
      <vt:lpstr>Lessons From the Rich Fool</vt:lpstr>
      <vt:lpstr>The scene:</vt:lpstr>
      <vt:lpstr>v. 14 But He said to him, “Man, who made Me a judge or an arbitrator over you?”</vt:lpstr>
      <vt:lpstr>v. 14 But He said to him, “Man, who made Me a judge or an arbitrator over you?”</vt:lpstr>
      <vt:lpstr>v. 15  And He said to them, “Take heed and beware of covetousness,… </vt:lpstr>
      <vt:lpstr>v. 15  And He said to them, “Take heed and beware of covetousness,… </vt:lpstr>
      <vt:lpstr>v. 15 cont.  …for one’s life does not consist in the abundance of the things he possesses.”</vt:lpstr>
      <vt:lpstr>v. 16  Then He spoke a parable to them, saying: “The ground of a certain rich man yielded plentifully.”</vt:lpstr>
      <vt:lpstr>v. 17, 18  And he thought within himself, saying, ‘What shall I do, since I have no room to store my crops?’ 18 So he said, ‘I will do this: I will pull down my barns and build greater, and there I will store all my crops and my goods.</vt:lpstr>
      <vt:lpstr>v. 19  And I will say to my soul, “Soul, you have many goods laid up for many years;…</vt:lpstr>
      <vt:lpstr>v. 19 cont., …take your ease; </vt:lpstr>
      <vt:lpstr>v. 19 cont., …eat, drink, and be merry.”’</vt:lpstr>
      <vt:lpstr>v. 20  But God said to him, ‘Fool! This night your soul will be required of you;… </vt:lpstr>
      <vt:lpstr>v. 20 cont., …then whose will those things be which you have provided?’</vt:lpstr>
      <vt:lpstr>v. 21  “So is he who lays up treasure for himself, and is not rich toward God.”</vt:lpstr>
      <vt:lpstr>Are you ready?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the Rich Fool</dc:title>
  <dc:creator>Amos Long</dc:creator>
  <cp:lastModifiedBy>Stan Cox</cp:lastModifiedBy>
  <cp:revision>33</cp:revision>
  <dcterms:created xsi:type="dcterms:W3CDTF">2016-04-15T01:19:25Z</dcterms:created>
  <dcterms:modified xsi:type="dcterms:W3CDTF">2016-05-03T02:59:23Z</dcterms:modified>
</cp:coreProperties>
</file>