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embeddedFontLst>
    <p:embeddedFont>
      <p:font typeface="Maiandra GD" panose="020E0502030308020204" pitchFamily="3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38" autoAdjust="0"/>
  </p:normalViewPr>
  <p:slideViewPr>
    <p:cSldViewPr>
      <p:cViewPr varScale="1">
        <p:scale>
          <a:sx n="56" d="100"/>
          <a:sy n="56" d="100"/>
        </p:scale>
        <p:origin x="-1692" y="-9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1400" cy="762000"/>
          </a:xfrm>
          <a:prstGeom prst="rect">
            <a:avLst/>
          </a:prstGeom>
        </p:spPr>
        <p:txBody>
          <a:bodyPr vert="horz" lIns="91440" tIns="45720" rIns="91440" bIns="45720" rtlCol="0"/>
          <a:lstStyle>
            <a:lvl1pPr algn="l">
              <a:defRPr sz="1200"/>
            </a:lvl1pPr>
          </a:lstStyle>
          <a:p>
            <a:r>
              <a:rPr lang="en-US" sz="2000" dirty="0" smtClean="0">
                <a:latin typeface="Maiandra GD" panose="020E0502030308020204" pitchFamily="34" charset="0"/>
              </a:rPr>
              <a:t>Paul’s Success in Thessalonica</a:t>
            </a:r>
            <a:endParaRPr lang="en-US" sz="1400" dirty="0" smtClean="0">
              <a:latin typeface="Maiandra GD" panose="020E0502030308020204" pitchFamily="34" charset="0"/>
            </a:endParaRPr>
          </a:p>
          <a:p>
            <a:r>
              <a:rPr lang="en-US" sz="1400" dirty="0" smtClean="0">
                <a:latin typeface="Maiandra GD" panose="020E0502030308020204" pitchFamily="34" charset="0"/>
              </a:rPr>
              <a:t>(1 Thessalonians 2:1-12)</a:t>
            </a:r>
            <a:endParaRPr lang="en-US" sz="2000" dirty="0">
              <a:latin typeface="Maiandra GD" panose="020E0502030308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January 12, 2014 AM</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West Side church of Christ, Stan Cox</a:t>
            </a:r>
            <a:endParaRPr lang="en-US" dirty="0"/>
          </a:p>
        </p:txBody>
      </p:sp>
    </p:spTree>
    <p:extLst>
      <p:ext uri="{BB962C8B-B14F-4D97-AF65-F5344CB8AC3E}">
        <p14:creationId xmlns:p14="http://schemas.microsoft.com/office/powerpoint/2010/main" val="22146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C8E4F-FF88-4293-B42C-7C139DA50362}" type="datetimeFigureOut">
              <a:rPr lang="en-US" smtClean="0"/>
              <a:t>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C4A3E-1A98-4001-8A81-4DFB55DC4632}" type="slidenum">
              <a:rPr lang="en-US" smtClean="0"/>
              <a:t>‹#›</a:t>
            </a:fld>
            <a:endParaRPr lang="en-US"/>
          </a:p>
        </p:txBody>
      </p:sp>
    </p:spTree>
    <p:extLst>
      <p:ext uri="{BB962C8B-B14F-4D97-AF65-F5344CB8AC3E}">
        <p14:creationId xmlns:p14="http://schemas.microsoft.com/office/powerpoint/2010/main" val="64632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Sermon</a:t>
            </a:r>
            <a:r>
              <a:rPr lang="en-US" baseline="0" dirty="0" smtClean="0"/>
              <a:t> created from scratch.  Preached at West Side on January 12, 2014 AM</a:t>
            </a:r>
          </a:p>
          <a:p>
            <a:r>
              <a:rPr lang="en-US" baseline="0" dirty="0" smtClean="0"/>
              <a:t>Print Slides: 2,9,11</a:t>
            </a:r>
            <a:endParaRPr lang="en-US" dirty="0"/>
          </a:p>
        </p:txBody>
      </p:sp>
      <p:sp>
        <p:nvSpPr>
          <p:cNvPr id="4" name="Slide Number Placeholder 3"/>
          <p:cNvSpPr>
            <a:spLocks noGrp="1"/>
          </p:cNvSpPr>
          <p:nvPr>
            <p:ph type="sldNum" sz="quarter" idx="10"/>
          </p:nvPr>
        </p:nvSpPr>
        <p:spPr/>
        <p:txBody>
          <a:bodyPr/>
          <a:lstStyle/>
          <a:p>
            <a:fld id="{EC6C4A3E-1A98-4001-8A81-4DFB55DC4632}" type="slidenum">
              <a:rPr lang="en-US" smtClean="0"/>
              <a:t>1</a:t>
            </a:fld>
            <a:endParaRPr lang="en-US"/>
          </a:p>
        </p:txBody>
      </p:sp>
    </p:spTree>
    <p:extLst>
      <p:ext uri="{BB962C8B-B14F-4D97-AF65-F5344CB8AC3E}">
        <p14:creationId xmlns:p14="http://schemas.microsoft.com/office/powerpoint/2010/main" val="76451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400">
                <a:solidFill>
                  <a:schemeClr val="bg1"/>
                </a:solidFill>
                <a:latin typeface="Maiandra GD" panose="020E0502030308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7B9E1B9-1129-4B69-9357-346B4691B112}"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2892920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9E1B9-1129-4B69-9357-346B4691B112}"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325310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9E1B9-1129-4B69-9357-346B4691B112}"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225940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9E1B9-1129-4B69-9357-346B4691B112}"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332006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9E1B9-1129-4B69-9357-346B4691B112}"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249670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9E1B9-1129-4B69-9357-346B4691B112}"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1875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B9E1B9-1129-4B69-9357-346B4691B112}" type="datetimeFigureOut">
              <a:rPr lang="en-US" smtClean="0"/>
              <a:t>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164142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B9E1B9-1129-4B69-9357-346B4691B112}" type="datetimeFigureOut">
              <a:rPr lang="en-US" smtClean="0"/>
              <a:t>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116080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9E1B9-1129-4B69-9357-346B4691B112}" type="datetimeFigureOut">
              <a:rPr lang="en-US" smtClean="0"/>
              <a:t>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220602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9E1B9-1129-4B69-9357-346B4691B112}"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393664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9E1B9-1129-4B69-9357-346B4691B112}"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1D46-D628-40E7-B7CB-9ED877ED8A3A}" type="slidenum">
              <a:rPr lang="en-US" smtClean="0"/>
              <a:t>‹#›</a:t>
            </a:fld>
            <a:endParaRPr lang="en-US"/>
          </a:p>
        </p:txBody>
      </p:sp>
    </p:spTree>
    <p:extLst>
      <p:ext uri="{BB962C8B-B14F-4D97-AF65-F5344CB8AC3E}">
        <p14:creationId xmlns:p14="http://schemas.microsoft.com/office/powerpoint/2010/main" val="194132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Texturizer/>
                    </a14:imgEffect>
                    <a14:imgEffect>
                      <a14:brightnessContrast bright="-74000" contrast="39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9E1B9-1129-4B69-9357-346B4691B112}" type="datetimeFigureOut">
              <a:rPr lang="en-US" smtClean="0"/>
              <a:t>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C1D46-D628-40E7-B7CB-9ED877ED8A3A}" type="slidenum">
              <a:rPr lang="en-US" smtClean="0"/>
              <a:t>‹#›</a:t>
            </a:fld>
            <a:endParaRPr lang="en-US"/>
          </a:p>
        </p:txBody>
      </p:sp>
    </p:spTree>
    <p:extLst>
      <p:ext uri="{BB962C8B-B14F-4D97-AF65-F5344CB8AC3E}">
        <p14:creationId xmlns:p14="http://schemas.microsoft.com/office/powerpoint/2010/main" val="12041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229600" cy="2590800"/>
          </a:xfrm>
        </p:spPr>
        <p:txBody>
          <a:bodyPr/>
          <a:lstStyle/>
          <a:p>
            <a:r>
              <a:rPr lang="en-US" dirty="0" smtClean="0"/>
              <a:t>Paul’s Success in </a:t>
            </a:r>
            <a:r>
              <a:rPr lang="en-US" sz="7200" dirty="0" smtClean="0"/>
              <a:t>Thessalonica</a:t>
            </a:r>
            <a:endParaRPr lang="en-US" sz="7200" dirty="0"/>
          </a:p>
        </p:txBody>
      </p:sp>
      <p:sp>
        <p:nvSpPr>
          <p:cNvPr id="3" name="Subtitle 2"/>
          <p:cNvSpPr>
            <a:spLocks noGrp="1"/>
          </p:cNvSpPr>
          <p:nvPr>
            <p:ph type="subTitle" idx="1"/>
          </p:nvPr>
        </p:nvSpPr>
        <p:spPr>
          <a:xfrm>
            <a:off x="1371600" y="4343400"/>
            <a:ext cx="6400800" cy="1295400"/>
          </a:xfrm>
        </p:spPr>
        <p:txBody>
          <a:bodyPr>
            <a:normAutofit/>
          </a:bodyPr>
          <a:lstStyle/>
          <a:p>
            <a:r>
              <a:rPr lang="en-US" sz="4000" dirty="0" smtClean="0">
                <a:solidFill>
                  <a:srgbClr val="FFFF00"/>
                </a:solidFill>
              </a:rPr>
              <a:t>1 Thessalonians 2</a:t>
            </a:r>
            <a:endParaRPr lang="en-US" sz="4000" dirty="0">
              <a:solidFill>
                <a:srgbClr val="FFFF00"/>
              </a:solidFill>
            </a:endParaRPr>
          </a:p>
        </p:txBody>
      </p:sp>
    </p:spTree>
    <p:extLst>
      <p:ext uri="{BB962C8B-B14F-4D97-AF65-F5344CB8AC3E}">
        <p14:creationId xmlns:p14="http://schemas.microsoft.com/office/powerpoint/2010/main" val="73651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dirty="0" smtClean="0">
                <a:solidFill>
                  <a:srgbClr val="FFFF00"/>
                </a:solidFill>
                <a:latin typeface="Maiandra GD" panose="020E0502030308020204" pitchFamily="34" charset="0"/>
              </a:rPr>
              <a:t>1 Corinthians 15:55-58</a:t>
            </a:r>
            <a:endParaRPr lang="en-US" dirty="0">
              <a:solidFill>
                <a:srgbClr val="FFFF00"/>
              </a:solidFill>
              <a:latin typeface="Maiandra GD" panose="020E0502030308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228600"/>
            <a:ext cx="2057400" cy="1367028"/>
          </a:xfrm>
          <a:ln w="19050">
            <a:solidFill>
              <a:schemeClr val="accent6">
                <a:lumMod val="50000"/>
              </a:schemeClr>
            </a:solidFill>
          </a:ln>
        </p:spPr>
      </p:pic>
      <p:sp>
        <p:nvSpPr>
          <p:cNvPr id="6" name="TextBox 5"/>
          <p:cNvSpPr txBox="1"/>
          <p:nvPr/>
        </p:nvSpPr>
        <p:spPr>
          <a:xfrm>
            <a:off x="609599" y="1209612"/>
            <a:ext cx="8001001" cy="4739759"/>
          </a:xfrm>
          <a:prstGeom prst="rect">
            <a:avLst/>
          </a:prstGeom>
          <a:noFill/>
        </p:spPr>
        <p:txBody>
          <a:bodyPr wrap="square" rtlCol="0">
            <a:spAutoFit/>
          </a:bodyPr>
          <a:lstStyle/>
          <a:p>
            <a:pPr indent="339725"/>
            <a:r>
              <a:rPr lang="en-US" sz="3200" i="1" dirty="0" smtClean="0">
                <a:solidFill>
                  <a:schemeClr val="bg1"/>
                </a:solidFill>
              </a:rPr>
              <a:t>“O Death, where is your sting?</a:t>
            </a:r>
            <a:br>
              <a:rPr lang="en-US" sz="3200" i="1" dirty="0" smtClean="0">
                <a:solidFill>
                  <a:schemeClr val="bg1"/>
                </a:solidFill>
              </a:rPr>
            </a:br>
            <a:r>
              <a:rPr lang="en-US" sz="3200" i="1" dirty="0">
                <a:solidFill>
                  <a:schemeClr val="bg1"/>
                </a:solidFill>
              </a:rPr>
              <a:t> </a:t>
            </a:r>
            <a:r>
              <a:rPr lang="en-US" sz="3200" i="1" dirty="0" smtClean="0">
                <a:solidFill>
                  <a:schemeClr val="bg1"/>
                </a:solidFill>
              </a:rPr>
              <a:t>   O Hades, where is your victory?”</a:t>
            </a:r>
          </a:p>
          <a:p>
            <a:pPr indent="339725"/>
            <a:r>
              <a:rPr lang="en-US" sz="3200" dirty="0" smtClean="0">
                <a:solidFill>
                  <a:schemeClr val="bg1"/>
                </a:solidFill>
              </a:rPr>
              <a:t>The sting of death is sin, and the strength of sin is the law.  But thanks be to God, who gives us the victory through our Lord Jesus Christ.</a:t>
            </a:r>
          </a:p>
          <a:p>
            <a:pPr indent="339725"/>
            <a:endParaRPr lang="en-US" sz="1400" dirty="0">
              <a:solidFill>
                <a:schemeClr val="bg1"/>
              </a:solidFill>
            </a:endParaRPr>
          </a:p>
          <a:p>
            <a:pPr indent="339725"/>
            <a:r>
              <a:rPr lang="en-US" sz="3200" dirty="0" smtClean="0">
                <a:solidFill>
                  <a:srgbClr val="FFFF00"/>
                </a:solidFill>
              </a:rPr>
              <a:t>Therefore, my beloved brethren, be steadfast, immovable, always abounding in the work of the Lord, knowing that your labor is not in vain in the Lord.</a:t>
            </a:r>
            <a:endParaRPr lang="en-US" sz="3200" dirty="0">
              <a:solidFill>
                <a:srgbClr val="FFFF00"/>
              </a:solidFill>
            </a:endParaRPr>
          </a:p>
        </p:txBody>
      </p:sp>
    </p:spTree>
    <p:extLst>
      <p:ext uri="{BB962C8B-B14F-4D97-AF65-F5344CB8AC3E}">
        <p14:creationId xmlns:p14="http://schemas.microsoft.com/office/powerpoint/2010/main" val="4219012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229600" cy="2133600"/>
          </a:xfrm>
        </p:spPr>
        <p:txBody>
          <a:bodyPr/>
          <a:lstStyle/>
          <a:p>
            <a:r>
              <a:rPr lang="en-US" dirty="0" smtClean="0"/>
              <a:t>Paul’s charge to the</a:t>
            </a:r>
            <a:br>
              <a:rPr lang="en-US" dirty="0" smtClean="0"/>
            </a:br>
            <a:r>
              <a:rPr lang="en-US" sz="7200" dirty="0" smtClean="0"/>
              <a:t>Thessalonians</a:t>
            </a:r>
            <a:endParaRPr lang="en-US" sz="7200" dirty="0"/>
          </a:p>
        </p:txBody>
      </p:sp>
      <p:sp>
        <p:nvSpPr>
          <p:cNvPr id="3" name="Subtitle 2"/>
          <p:cNvSpPr>
            <a:spLocks noGrp="1"/>
          </p:cNvSpPr>
          <p:nvPr>
            <p:ph type="subTitle" idx="1"/>
          </p:nvPr>
        </p:nvSpPr>
        <p:spPr>
          <a:xfrm>
            <a:off x="533400" y="2895600"/>
            <a:ext cx="8077200" cy="3276600"/>
          </a:xfrm>
        </p:spPr>
        <p:txBody>
          <a:bodyPr>
            <a:normAutofit/>
          </a:bodyPr>
          <a:lstStyle/>
          <a:p>
            <a:pPr algn="l"/>
            <a:r>
              <a:rPr lang="en-US" sz="4000" dirty="0" smtClean="0">
                <a:solidFill>
                  <a:srgbClr val="FFFF00"/>
                </a:solidFill>
              </a:rPr>
              <a:t>(as a father does his own children)</a:t>
            </a:r>
          </a:p>
          <a:p>
            <a:pPr indent="280988" algn="l"/>
            <a:endParaRPr lang="en-US" sz="1600" dirty="0" smtClean="0">
              <a:solidFill>
                <a:srgbClr val="FFFF00"/>
              </a:solidFill>
            </a:endParaRPr>
          </a:p>
          <a:p>
            <a:pPr indent="280988" algn="l"/>
            <a:r>
              <a:rPr lang="en-US" sz="4000" dirty="0" smtClean="0">
                <a:solidFill>
                  <a:srgbClr val="FFFF00"/>
                </a:solidFill>
              </a:rPr>
              <a:t>“that you would walk worthy of God who calls you into His own kingdom and glory” (vs. 12)</a:t>
            </a:r>
            <a:endParaRPr lang="en-US" sz="4000" dirty="0">
              <a:solidFill>
                <a:srgbClr val="FFFF00"/>
              </a:solidFill>
            </a:endParaRPr>
          </a:p>
        </p:txBody>
      </p:sp>
    </p:spTree>
    <p:extLst>
      <p:ext uri="{BB962C8B-B14F-4D97-AF65-F5344CB8AC3E}">
        <p14:creationId xmlns:p14="http://schemas.microsoft.com/office/powerpoint/2010/main" val="3117587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5736"/>
          </a:xfrm>
        </p:spPr>
        <p:txBody>
          <a:bodyPr/>
          <a:lstStyle/>
          <a:p>
            <a:r>
              <a:rPr lang="en-US" dirty="0" smtClean="0">
                <a:solidFill>
                  <a:schemeClr val="bg1"/>
                </a:solidFill>
                <a:latin typeface="Maiandra GD" panose="020E0502030308020204" pitchFamily="34" charset="0"/>
              </a:rPr>
              <a:t>Paul’s Defense of His ministry</a:t>
            </a:r>
            <a:endParaRPr lang="en-US" dirty="0">
              <a:solidFill>
                <a:schemeClr val="bg1"/>
              </a:solidFill>
              <a:latin typeface="Maiandra GD" panose="020E0502030308020204" pitchFamily="34" charset="0"/>
            </a:endParaRPr>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solidFill>
                  <a:schemeClr val="bg1"/>
                </a:solidFill>
              </a:rPr>
              <a:t>His efforts in Thessalonica were not in vain (1)</a:t>
            </a:r>
          </a:p>
          <a:p>
            <a:pPr marL="457200" lvl="1" indent="0">
              <a:buNone/>
            </a:pPr>
            <a:r>
              <a:rPr lang="en-US" dirty="0" smtClean="0">
                <a:solidFill>
                  <a:schemeClr val="bg1"/>
                </a:solidFill>
              </a:rPr>
              <a:t>(Acts 17:4) “And some of them were persuaded; and a great multitude of the devout Greeks, and not a few of the leading women, joined Paul and Silas.”</a:t>
            </a:r>
          </a:p>
          <a:p>
            <a:r>
              <a:rPr lang="en-US" dirty="0" smtClean="0">
                <a:solidFill>
                  <a:schemeClr val="bg1"/>
                </a:solidFill>
              </a:rPr>
              <a:t>Was persecuted in Philippi (2) (Acts 16:20-24).  </a:t>
            </a:r>
            <a:r>
              <a:rPr lang="en-US" i="1" dirty="0" smtClean="0">
                <a:solidFill>
                  <a:schemeClr val="bg1"/>
                </a:solidFill>
              </a:rPr>
              <a:t>Beaten with rods, and imprisoned.</a:t>
            </a:r>
          </a:p>
          <a:p>
            <a:r>
              <a:rPr lang="en-US" dirty="0" smtClean="0">
                <a:solidFill>
                  <a:schemeClr val="bg1"/>
                </a:solidFill>
              </a:rPr>
              <a:t>Remained bold to speak the gospel (3)</a:t>
            </a:r>
          </a:p>
          <a:p>
            <a:r>
              <a:rPr lang="en-US" dirty="0" smtClean="0">
                <a:solidFill>
                  <a:schemeClr val="bg1"/>
                </a:solidFill>
              </a:rPr>
              <a:t>His effectiveness was evident in their existence as a church.</a:t>
            </a:r>
            <a:endParaRPr lang="en-US" dirty="0">
              <a:solidFill>
                <a:schemeClr val="bg1"/>
              </a:solidFill>
            </a:endParaRPr>
          </a:p>
        </p:txBody>
      </p:sp>
    </p:spTree>
    <p:extLst>
      <p:ext uri="{BB962C8B-B14F-4D97-AF65-F5344CB8AC3E}">
        <p14:creationId xmlns:p14="http://schemas.microsoft.com/office/powerpoint/2010/main" val="18229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rgbClr val="FFFF00"/>
                                      </p:to>
                                    </p:animClr>
                                    <p:animClr clrSpc="rgb" dir="cw">
                                      <p:cBhvr>
                                        <p:cTn id="7" dur="500" fill="hold"/>
                                        <p:tgtEl>
                                          <p:spTgt spid="3">
                                            <p:txEl>
                                              <p:pRg st="0" end="0"/>
                                            </p:txEl>
                                          </p:spTgt>
                                        </p:tgtEl>
                                        <p:attrNameLst>
                                          <p:attrName>fillcolor</p:attrName>
                                        </p:attrNameLst>
                                      </p:cBhvr>
                                      <p:to>
                                        <a:srgbClr val="FFFF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 end="1"/>
                                            </p:txEl>
                                          </p:spTgt>
                                        </p:tgtEl>
                                        <p:attrNameLst>
                                          <p:attrName>style.color</p:attrName>
                                        </p:attrNameLst>
                                      </p:cBhvr>
                                      <p:to>
                                        <a:srgbClr val="FFFF00"/>
                                      </p:to>
                                    </p:animClr>
                                    <p:animClr clrSpc="rgb" dir="cw">
                                      <p:cBhvr>
                                        <p:cTn id="12" dur="500" fill="hold"/>
                                        <p:tgtEl>
                                          <p:spTgt spid="3">
                                            <p:txEl>
                                              <p:pRg st="1" end="1"/>
                                            </p:txEl>
                                          </p:spTgt>
                                        </p:tgtEl>
                                        <p:attrNameLst>
                                          <p:attrName>fillcolor</p:attrName>
                                        </p:attrNameLst>
                                      </p:cBhvr>
                                      <p:to>
                                        <a:srgbClr val="FFFF00"/>
                                      </p:to>
                                    </p:animClr>
                                    <p:set>
                                      <p:cBhvr>
                                        <p:cTn id="13" dur="500" fill="hold"/>
                                        <p:tgtEl>
                                          <p:spTgt spid="3">
                                            <p:txEl>
                                              <p:pRg st="1" end="1"/>
                                            </p:txEl>
                                          </p:spTgt>
                                        </p:tgtEl>
                                        <p:attrNameLst>
                                          <p:attrName>fill.type</p:attrName>
                                        </p:attrNameLst>
                                      </p:cBhvr>
                                      <p:to>
                                        <p:strVal val="solid"/>
                                      </p:to>
                                    </p:set>
                                    <p:set>
                                      <p:cBhvr>
                                        <p:cTn id="14" dur="500" fill="hold"/>
                                        <p:tgtEl>
                                          <p:spTgt spid="3">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3">
                                            <p:txEl>
                                              <p:pRg st="2" end="2"/>
                                            </p:txEl>
                                          </p:spTgt>
                                        </p:tgtEl>
                                        <p:attrNameLst>
                                          <p:attrName>style.color</p:attrName>
                                        </p:attrNameLst>
                                      </p:cBhvr>
                                      <p:to>
                                        <a:srgbClr val="FFFF00"/>
                                      </p:to>
                                    </p:animClr>
                                    <p:animClr clrSpc="rgb" dir="cw">
                                      <p:cBhvr>
                                        <p:cTn id="19" dur="500" fill="hold"/>
                                        <p:tgtEl>
                                          <p:spTgt spid="3">
                                            <p:txEl>
                                              <p:pRg st="2" end="2"/>
                                            </p:txEl>
                                          </p:spTgt>
                                        </p:tgtEl>
                                        <p:attrNameLst>
                                          <p:attrName>fillcolor</p:attrName>
                                        </p:attrNameLst>
                                      </p:cBhvr>
                                      <p:to>
                                        <a:srgbClr val="FFFF00"/>
                                      </p:to>
                                    </p:animClr>
                                    <p:set>
                                      <p:cBhvr>
                                        <p:cTn id="20" dur="500" fill="hold"/>
                                        <p:tgtEl>
                                          <p:spTgt spid="3">
                                            <p:txEl>
                                              <p:pRg st="2" end="2"/>
                                            </p:txEl>
                                          </p:spTgt>
                                        </p:tgtEl>
                                        <p:attrNameLst>
                                          <p:attrName>fill.type</p:attrName>
                                        </p:attrNameLst>
                                      </p:cBhvr>
                                      <p:to>
                                        <p:strVal val="solid"/>
                                      </p:to>
                                    </p:set>
                                    <p:set>
                                      <p:cBhvr>
                                        <p:cTn id="21" dur="500" fill="hold"/>
                                        <p:tgtEl>
                                          <p:spTgt spid="3">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3">
                                            <p:txEl>
                                              <p:pRg st="3" end="3"/>
                                            </p:txEl>
                                          </p:spTgt>
                                        </p:tgtEl>
                                        <p:attrNameLst>
                                          <p:attrName>style.color</p:attrName>
                                        </p:attrNameLst>
                                      </p:cBhvr>
                                      <p:to>
                                        <a:srgbClr val="FFFF00"/>
                                      </p:to>
                                    </p:animClr>
                                    <p:animClr clrSpc="rgb" dir="cw">
                                      <p:cBhvr>
                                        <p:cTn id="26" dur="500" fill="hold"/>
                                        <p:tgtEl>
                                          <p:spTgt spid="3">
                                            <p:txEl>
                                              <p:pRg st="3" end="3"/>
                                            </p:txEl>
                                          </p:spTgt>
                                        </p:tgtEl>
                                        <p:attrNameLst>
                                          <p:attrName>fillcolor</p:attrName>
                                        </p:attrNameLst>
                                      </p:cBhvr>
                                      <p:to>
                                        <a:srgbClr val="FFFF00"/>
                                      </p:to>
                                    </p:animClr>
                                    <p:set>
                                      <p:cBhvr>
                                        <p:cTn id="27" dur="500" fill="hold"/>
                                        <p:tgtEl>
                                          <p:spTgt spid="3">
                                            <p:txEl>
                                              <p:pRg st="3" end="3"/>
                                            </p:txEl>
                                          </p:spTgt>
                                        </p:tgtEl>
                                        <p:attrNameLst>
                                          <p:attrName>fill.type</p:attrName>
                                        </p:attrNameLst>
                                      </p:cBhvr>
                                      <p:to>
                                        <p:strVal val="solid"/>
                                      </p:to>
                                    </p:set>
                                    <p:set>
                                      <p:cBhvr>
                                        <p:cTn id="28" dur="500" fill="hold"/>
                                        <p:tgtEl>
                                          <p:spTgt spid="3">
                                            <p:txEl>
                                              <p:pRg st="3" end="3"/>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nodeType="clickEffect">
                                  <p:stCondLst>
                                    <p:cond delay="0"/>
                                  </p:stCondLst>
                                  <p:childTnLst>
                                    <p:animClr clrSpc="rgb" dir="cw">
                                      <p:cBhvr override="childStyle">
                                        <p:cTn id="32" dur="500" fill="hold"/>
                                        <p:tgtEl>
                                          <p:spTgt spid="3">
                                            <p:txEl>
                                              <p:pRg st="4" end="4"/>
                                            </p:txEl>
                                          </p:spTgt>
                                        </p:tgtEl>
                                        <p:attrNameLst>
                                          <p:attrName>style.color</p:attrName>
                                        </p:attrNameLst>
                                      </p:cBhvr>
                                      <p:to>
                                        <a:srgbClr val="FFFF00"/>
                                      </p:to>
                                    </p:animClr>
                                    <p:animClr clrSpc="rgb" dir="cw">
                                      <p:cBhvr>
                                        <p:cTn id="33" dur="500" fill="hold"/>
                                        <p:tgtEl>
                                          <p:spTgt spid="3">
                                            <p:txEl>
                                              <p:pRg st="4" end="4"/>
                                            </p:txEl>
                                          </p:spTgt>
                                        </p:tgtEl>
                                        <p:attrNameLst>
                                          <p:attrName>fillcolor</p:attrName>
                                        </p:attrNameLst>
                                      </p:cBhvr>
                                      <p:to>
                                        <a:srgbClr val="FFFF00"/>
                                      </p:to>
                                    </p:animClr>
                                    <p:set>
                                      <p:cBhvr>
                                        <p:cTn id="34" dur="500" fill="hold"/>
                                        <p:tgtEl>
                                          <p:spTgt spid="3">
                                            <p:txEl>
                                              <p:pRg st="4" end="4"/>
                                            </p:txEl>
                                          </p:spTgt>
                                        </p:tgtEl>
                                        <p:attrNameLst>
                                          <p:attrName>fill.type</p:attrName>
                                        </p:attrNameLst>
                                      </p:cBhvr>
                                      <p:to>
                                        <p:strVal val="solid"/>
                                      </p:to>
                                    </p:set>
                                    <p:set>
                                      <p:cBhvr>
                                        <p:cTn id="35"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75736"/>
          </a:xfrm>
        </p:spPr>
        <p:txBody>
          <a:bodyPr>
            <a:normAutofit/>
          </a:bodyPr>
          <a:lstStyle/>
          <a:p>
            <a:r>
              <a:rPr lang="en-US" dirty="0" smtClean="0">
                <a:solidFill>
                  <a:schemeClr val="bg1"/>
                </a:solidFill>
                <a:latin typeface="Maiandra GD" panose="020E0502030308020204" pitchFamily="34" charset="0"/>
              </a:rPr>
              <a:t>The Reasons Behind Paul’s Success</a:t>
            </a:r>
            <a:endParaRPr lang="en-US" dirty="0">
              <a:solidFill>
                <a:schemeClr val="bg1"/>
              </a:solidFill>
              <a:latin typeface="Maiandra GD" panose="020E0502030308020204" pitchFamily="34" charset="0"/>
            </a:endParaRPr>
          </a:p>
        </p:txBody>
      </p:sp>
      <p:sp>
        <p:nvSpPr>
          <p:cNvPr id="3" name="Content Placeholder 2"/>
          <p:cNvSpPr>
            <a:spLocks noGrp="1"/>
          </p:cNvSpPr>
          <p:nvPr>
            <p:ph idx="1"/>
          </p:nvPr>
        </p:nvSpPr>
        <p:spPr>
          <a:xfrm>
            <a:off x="457200" y="1295400"/>
            <a:ext cx="8229600" cy="5105400"/>
          </a:xfrm>
        </p:spPr>
        <p:txBody>
          <a:bodyPr>
            <a:normAutofit/>
          </a:bodyPr>
          <a:lstStyle/>
          <a:p>
            <a:r>
              <a:rPr lang="en-US" b="1" dirty="0" smtClean="0">
                <a:solidFill>
                  <a:srgbClr val="FFFF00"/>
                </a:solidFill>
              </a:rPr>
              <a:t>Spoke only to please God (4)</a:t>
            </a:r>
          </a:p>
          <a:p>
            <a:pPr marL="738188" lvl="1" indent="0">
              <a:buNone/>
            </a:pPr>
            <a:r>
              <a:rPr lang="en-US" sz="3200" i="1" dirty="0" smtClean="0">
                <a:solidFill>
                  <a:srgbClr val="FFFF00"/>
                </a:solidFill>
              </a:rPr>
              <a:t>1 Corinthians 1:22-24</a:t>
            </a:r>
          </a:p>
        </p:txBody>
      </p:sp>
    </p:spTree>
    <p:extLst>
      <p:ext uri="{BB962C8B-B14F-4D97-AF65-F5344CB8AC3E}">
        <p14:creationId xmlns:p14="http://schemas.microsoft.com/office/powerpoint/2010/main" val="864930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dirty="0" smtClean="0">
                <a:solidFill>
                  <a:srgbClr val="FFFF00"/>
                </a:solidFill>
                <a:latin typeface="Maiandra GD" panose="020E0502030308020204" pitchFamily="34" charset="0"/>
              </a:rPr>
              <a:t>1 Corinthians 1:22-24</a:t>
            </a:r>
            <a:endParaRPr lang="en-US" dirty="0">
              <a:solidFill>
                <a:srgbClr val="FFFF00"/>
              </a:solidFill>
              <a:latin typeface="Maiandra GD" panose="020E0502030308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228600"/>
            <a:ext cx="2057400" cy="1367028"/>
          </a:xfrm>
          <a:ln w="19050">
            <a:solidFill>
              <a:schemeClr val="accent6">
                <a:lumMod val="50000"/>
              </a:schemeClr>
            </a:solidFill>
          </a:ln>
        </p:spPr>
      </p:pic>
      <p:sp>
        <p:nvSpPr>
          <p:cNvPr id="6" name="TextBox 5"/>
          <p:cNvSpPr txBox="1"/>
          <p:nvPr/>
        </p:nvSpPr>
        <p:spPr>
          <a:xfrm>
            <a:off x="609599" y="1209612"/>
            <a:ext cx="8001001" cy="3539430"/>
          </a:xfrm>
          <a:prstGeom prst="rect">
            <a:avLst/>
          </a:prstGeom>
          <a:noFill/>
        </p:spPr>
        <p:txBody>
          <a:bodyPr wrap="square" rtlCol="0">
            <a:spAutoFit/>
          </a:bodyPr>
          <a:lstStyle/>
          <a:p>
            <a:pPr indent="339725"/>
            <a:r>
              <a:rPr lang="en-US" sz="3200" dirty="0" smtClean="0">
                <a:solidFill>
                  <a:schemeClr val="bg1"/>
                </a:solidFill>
              </a:rPr>
              <a:t>For Jews request a sign, and                         Greeks seek after wisdom; but we                preach Christ crucified, to the Jews a stumbling block and to the Greeks foolishness, but to those who are called, both Jews and Greeks, Christ the power of God and the wisdom of God.</a:t>
            </a:r>
            <a:endParaRPr lang="en-US" sz="3200" dirty="0">
              <a:solidFill>
                <a:schemeClr val="bg1"/>
              </a:solidFill>
            </a:endParaRPr>
          </a:p>
        </p:txBody>
      </p:sp>
    </p:spTree>
    <p:extLst>
      <p:ext uri="{BB962C8B-B14F-4D97-AF65-F5344CB8AC3E}">
        <p14:creationId xmlns:p14="http://schemas.microsoft.com/office/powerpoint/2010/main" val="826178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75736"/>
          </a:xfrm>
        </p:spPr>
        <p:txBody>
          <a:bodyPr>
            <a:normAutofit/>
          </a:bodyPr>
          <a:lstStyle/>
          <a:p>
            <a:r>
              <a:rPr lang="en-US" dirty="0" smtClean="0">
                <a:solidFill>
                  <a:schemeClr val="bg1"/>
                </a:solidFill>
                <a:latin typeface="Maiandra GD" panose="020E0502030308020204" pitchFamily="34" charset="0"/>
              </a:rPr>
              <a:t>The Reasons Behind Paul’s Success</a:t>
            </a:r>
            <a:endParaRPr lang="en-US" dirty="0">
              <a:solidFill>
                <a:schemeClr val="bg1"/>
              </a:solidFill>
              <a:latin typeface="Maiandra GD" panose="020E0502030308020204" pitchFamily="34" charset="0"/>
            </a:endParaRPr>
          </a:p>
        </p:txBody>
      </p:sp>
      <p:sp>
        <p:nvSpPr>
          <p:cNvPr id="3" name="Content Placeholder 2"/>
          <p:cNvSpPr>
            <a:spLocks noGrp="1"/>
          </p:cNvSpPr>
          <p:nvPr>
            <p:ph idx="1"/>
          </p:nvPr>
        </p:nvSpPr>
        <p:spPr>
          <a:xfrm>
            <a:off x="457200" y="1295400"/>
            <a:ext cx="8229600" cy="5105400"/>
          </a:xfrm>
        </p:spPr>
        <p:txBody>
          <a:bodyPr>
            <a:normAutofit/>
          </a:bodyPr>
          <a:lstStyle/>
          <a:p>
            <a:r>
              <a:rPr lang="en-US" b="1" dirty="0" smtClean="0">
                <a:solidFill>
                  <a:schemeClr val="bg1"/>
                </a:solidFill>
              </a:rPr>
              <a:t>Spoke only to please God (4)</a:t>
            </a:r>
          </a:p>
          <a:p>
            <a:pPr marL="738188" lvl="1" indent="0">
              <a:buNone/>
            </a:pPr>
            <a:r>
              <a:rPr lang="en-US" sz="3200" i="1" dirty="0" smtClean="0">
                <a:solidFill>
                  <a:schemeClr val="bg1"/>
                </a:solidFill>
              </a:rPr>
              <a:t>1 Corinthians 1:22-24</a:t>
            </a:r>
          </a:p>
          <a:p>
            <a:r>
              <a:rPr lang="en-US" b="1" dirty="0" smtClean="0">
                <a:solidFill>
                  <a:srgbClr val="FFFF00"/>
                </a:solidFill>
              </a:rPr>
              <a:t>Did not seek glory from men (5-6)</a:t>
            </a:r>
          </a:p>
          <a:p>
            <a:pPr marL="738188" lvl="1" indent="0">
              <a:buNone/>
            </a:pPr>
            <a:r>
              <a:rPr lang="en-US" sz="3200" i="1" dirty="0" smtClean="0">
                <a:solidFill>
                  <a:srgbClr val="FFFF00"/>
                </a:solidFill>
              </a:rPr>
              <a:t>Matthew 6:1-2</a:t>
            </a:r>
          </a:p>
        </p:txBody>
      </p:sp>
    </p:spTree>
    <p:extLst>
      <p:ext uri="{BB962C8B-B14F-4D97-AF65-F5344CB8AC3E}">
        <p14:creationId xmlns:p14="http://schemas.microsoft.com/office/powerpoint/2010/main" val="2943319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dirty="0" smtClean="0">
                <a:solidFill>
                  <a:srgbClr val="FFFF00"/>
                </a:solidFill>
                <a:latin typeface="Maiandra GD" panose="020E0502030308020204" pitchFamily="34" charset="0"/>
              </a:rPr>
              <a:t>Matthew 6:1-2</a:t>
            </a:r>
            <a:endParaRPr lang="en-US" dirty="0">
              <a:solidFill>
                <a:srgbClr val="FFFF00"/>
              </a:solidFill>
              <a:latin typeface="Maiandra GD" panose="020E0502030308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228600"/>
            <a:ext cx="2057400" cy="1367028"/>
          </a:xfrm>
          <a:ln w="19050">
            <a:solidFill>
              <a:schemeClr val="accent6">
                <a:lumMod val="50000"/>
              </a:schemeClr>
            </a:solidFill>
          </a:ln>
        </p:spPr>
      </p:pic>
      <p:sp>
        <p:nvSpPr>
          <p:cNvPr id="6" name="TextBox 5"/>
          <p:cNvSpPr txBox="1"/>
          <p:nvPr/>
        </p:nvSpPr>
        <p:spPr>
          <a:xfrm>
            <a:off x="609599" y="1209612"/>
            <a:ext cx="8001001" cy="4524315"/>
          </a:xfrm>
          <a:prstGeom prst="rect">
            <a:avLst/>
          </a:prstGeom>
          <a:noFill/>
        </p:spPr>
        <p:txBody>
          <a:bodyPr wrap="square" rtlCol="0">
            <a:spAutoFit/>
          </a:bodyPr>
          <a:lstStyle/>
          <a:p>
            <a:pPr indent="339725"/>
            <a:r>
              <a:rPr lang="en-US" sz="3200" dirty="0" smtClean="0">
                <a:solidFill>
                  <a:schemeClr val="bg1"/>
                </a:solidFill>
              </a:rPr>
              <a:t>Take heed that you do not do                     your charitable deeds before men,                       to be seen by them.  Otherwise you have no reward from your Father in heaven.  Therefore, when you do a charitable deed, do not sound a trumpet before you as the hypocrites do in the synagogues and in the streets, that they may have glory from men.  Assuredly, I say to you, they have their reward.</a:t>
            </a:r>
            <a:endParaRPr lang="en-US" sz="3200" dirty="0">
              <a:solidFill>
                <a:schemeClr val="bg1"/>
              </a:solidFill>
            </a:endParaRPr>
          </a:p>
        </p:txBody>
      </p:sp>
    </p:spTree>
    <p:extLst>
      <p:ext uri="{BB962C8B-B14F-4D97-AF65-F5344CB8AC3E}">
        <p14:creationId xmlns:p14="http://schemas.microsoft.com/office/powerpoint/2010/main" val="2934421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75736"/>
          </a:xfrm>
        </p:spPr>
        <p:txBody>
          <a:bodyPr>
            <a:normAutofit/>
          </a:bodyPr>
          <a:lstStyle/>
          <a:p>
            <a:r>
              <a:rPr lang="en-US" dirty="0" smtClean="0">
                <a:solidFill>
                  <a:schemeClr val="bg1"/>
                </a:solidFill>
                <a:latin typeface="Maiandra GD" panose="020E0502030308020204" pitchFamily="34" charset="0"/>
              </a:rPr>
              <a:t>The Reasons Behind Paul’s Success</a:t>
            </a:r>
            <a:endParaRPr lang="en-US" dirty="0">
              <a:solidFill>
                <a:schemeClr val="bg1"/>
              </a:solidFill>
              <a:latin typeface="Maiandra GD" panose="020E0502030308020204" pitchFamily="34" charset="0"/>
            </a:endParaRPr>
          </a:p>
        </p:txBody>
      </p:sp>
      <p:sp>
        <p:nvSpPr>
          <p:cNvPr id="3" name="Content Placeholder 2"/>
          <p:cNvSpPr>
            <a:spLocks noGrp="1"/>
          </p:cNvSpPr>
          <p:nvPr>
            <p:ph idx="1"/>
          </p:nvPr>
        </p:nvSpPr>
        <p:spPr>
          <a:xfrm>
            <a:off x="457200" y="1295400"/>
            <a:ext cx="8229600" cy="5105400"/>
          </a:xfrm>
        </p:spPr>
        <p:txBody>
          <a:bodyPr>
            <a:normAutofit/>
          </a:bodyPr>
          <a:lstStyle/>
          <a:p>
            <a:r>
              <a:rPr lang="en-US" b="1" dirty="0" smtClean="0">
                <a:solidFill>
                  <a:schemeClr val="bg1"/>
                </a:solidFill>
              </a:rPr>
              <a:t>Spoke only to please God (4)</a:t>
            </a:r>
          </a:p>
          <a:p>
            <a:pPr marL="738188" lvl="1" indent="0">
              <a:buNone/>
            </a:pPr>
            <a:r>
              <a:rPr lang="en-US" sz="3200" i="1" dirty="0" smtClean="0">
                <a:solidFill>
                  <a:schemeClr val="bg1"/>
                </a:solidFill>
              </a:rPr>
              <a:t>1 Corinthians 1:22-24</a:t>
            </a:r>
          </a:p>
          <a:p>
            <a:r>
              <a:rPr lang="en-US" b="1" dirty="0" smtClean="0">
                <a:solidFill>
                  <a:schemeClr val="bg1"/>
                </a:solidFill>
              </a:rPr>
              <a:t>Did not seek glory from men (5-6)</a:t>
            </a:r>
          </a:p>
          <a:p>
            <a:pPr marL="738188" lvl="1" indent="0">
              <a:buNone/>
            </a:pPr>
            <a:r>
              <a:rPr lang="en-US" sz="3200" i="1" dirty="0" smtClean="0">
                <a:solidFill>
                  <a:schemeClr val="bg1"/>
                </a:solidFill>
              </a:rPr>
              <a:t>Matthew 6:1-2</a:t>
            </a:r>
          </a:p>
          <a:p>
            <a:r>
              <a:rPr lang="en-US" b="1" dirty="0" smtClean="0">
                <a:solidFill>
                  <a:srgbClr val="FFFF00"/>
                </a:solidFill>
              </a:rPr>
              <a:t>Was gentle with the Thessalonians (7-8)</a:t>
            </a:r>
          </a:p>
          <a:p>
            <a:pPr marL="738188" lvl="1" indent="0">
              <a:buNone/>
            </a:pPr>
            <a:r>
              <a:rPr lang="en-US" sz="3200" i="1" dirty="0" smtClean="0">
                <a:solidFill>
                  <a:srgbClr val="FFFF00"/>
                </a:solidFill>
              </a:rPr>
              <a:t>2 Timothy 2:24-26</a:t>
            </a:r>
          </a:p>
        </p:txBody>
      </p:sp>
    </p:spTree>
    <p:extLst>
      <p:ext uri="{BB962C8B-B14F-4D97-AF65-F5344CB8AC3E}">
        <p14:creationId xmlns:p14="http://schemas.microsoft.com/office/powerpoint/2010/main" val="560444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dirty="0" smtClean="0">
                <a:solidFill>
                  <a:srgbClr val="FFFF00"/>
                </a:solidFill>
                <a:latin typeface="Maiandra GD" panose="020E0502030308020204" pitchFamily="34" charset="0"/>
              </a:rPr>
              <a:t>2 Timothy 2:24-26</a:t>
            </a:r>
            <a:endParaRPr lang="en-US" dirty="0">
              <a:solidFill>
                <a:srgbClr val="FFFF00"/>
              </a:solidFill>
              <a:latin typeface="Maiandra GD" panose="020E0502030308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228600"/>
            <a:ext cx="2057400" cy="1367028"/>
          </a:xfrm>
          <a:ln w="19050">
            <a:solidFill>
              <a:schemeClr val="accent6">
                <a:lumMod val="50000"/>
              </a:schemeClr>
            </a:solidFill>
          </a:ln>
        </p:spPr>
      </p:pic>
      <p:sp>
        <p:nvSpPr>
          <p:cNvPr id="6" name="TextBox 5"/>
          <p:cNvSpPr txBox="1"/>
          <p:nvPr/>
        </p:nvSpPr>
        <p:spPr>
          <a:xfrm>
            <a:off x="609599" y="1209612"/>
            <a:ext cx="8001001" cy="4031873"/>
          </a:xfrm>
          <a:prstGeom prst="rect">
            <a:avLst/>
          </a:prstGeom>
          <a:noFill/>
        </p:spPr>
        <p:txBody>
          <a:bodyPr wrap="square" rtlCol="0">
            <a:spAutoFit/>
          </a:bodyPr>
          <a:lstStyle/>
          <a:p>
            <a:pPr indent="339725"/>
            <a:r>
              <a:rPr lang="en-US" sz="3200" dirty="0" smtClean="0">
                <a:solidFill>
                  <a:schemeClr val="bg1"/>
                </a:solidFill>
              </a:rPr>
              <a:t>And a servant of the Lord must                       not quarrel but be gentle to all,                              able to teach, patient, in humility correcting those who are in opposition, if God perhaps will grant them repentance, so that they may know the truth, and that they may come to their senses and escape the snare of the devil, having been taken captive by him to do his will.</a:t>
            </a:r>
            <a:endParaRPr lang="en-US" sz="3200" dirty="0">
              <a:solidFill>
                <a:schemeClr val="bg1"/>
              </a:solidFill>
            </a:endParaRPr>
          </a:p>
        </p:txBody>
      </p:sp>
    </p:spTree>
    <p:extLst>
      <p:ext uri="{BB962C8B-B14F-4D97-AF65-F5344CB8AC3E}">
        <p14:creationId xmlns:p14="http://schemas.microsoft.com/office/powerpoint/2010/main" val="271806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75736"/>
          </a:xfrm>
        </p:spPr>
        <p:txBody>
          <a:bodyPr>
            <a:normAutofit/>
          </a:bodyPr>
          <a:lstStyle/>
          <a:p>
            <a:r>
              <a:rPr lang="en-US" dirty="0" smtClean="0">
                <a:solidFill>
                  <a:schemeClr val="bg1"/>
                </a:solidFill>
                <a:latin typeface="Maiandra GD" panose="020E0502030308020204" pitchFamily="34" charset="0"/>
              </a:rPr>
              <a:t>The Reasons Behind Paul’s Success</a:t>
            </a:r>
            <a:endParaRPr lang="en-US" dirty="0">
              <a:solidFill>
                <a:schemeClr val="bg1"/>
              </a:solidFill>
              <a:latin typeface="Maiandra GD" panose="020E0502030308020204" pitchFamily="34" charset="0"/>
            </a:endParaRPr>
          </a:p>
        </p:txBody>
      </p:sp>
      <p:sp>
        <p:nvSpPr>
          <p:cNvPr id="3" name="Content Placeholder 2"/>
          <p:cNvSpPr>
            <a:spLocks noGrp="1"/>
          </p:cNvSpPr>
          <p:nvPr>
            <p:ph idx="1"/>
          </p:nvPr>
        </p:nvSpPr>
        <p:spPr>
          <a:xfrm>
            <a:off x="457200" y="1295400"/>
            <a:ext cx="8229600" cy="5105400"/>
          </a:xfrm>
        </p:spPr>
        <p:txBody>
          <a:bodyPr>
            <a:normAutofit/>
          </a:bodyPr>
          <a:lstStyle/>
          <a:p>
            <a:r>
              <a:rPr lang="en-US" b="1" dirty="0" smtClean="0">
                <a:solidFill>
                  <a:schemeClr val="bg1"/>
                </a:solidFill>
              </a:rPr>
              <a:t>Spoke only to please God (4)</a:t>
            </a:r>
          </a:p>
          <a:p>
            <a:pPr marL="738188" lvl="1" indent="0">
              <a:buNone/>
            </a:pPr>
            <a:r>
              <a:rPr lang="en-US" sz="3200" i="1" dirty="0" smtClean="0">
                <a:solidFill>
                  <a:schemeClr val="bg1"/>
                </a:solidFill>
              </a:rPr>
              <a:t>1 Corinthians 1:22-24</a:t>
            </a:r>
          </a:p>
          <a:p>
            <a:r>
              <a:rPr lang="en-US" b="1" dirty="0" smtClean="0">
                <a:solidFill>
                  <a:schemeClr val="bg1"/>
                </a:solidFill>
              </a:rPr>
              <a:t>Did not seek glory from men (5-6)</a:t>
            </a:r>
          </a:p>
          <a:p>
            <a:pPr marL="738188" lvl="1" indent="0">
              <a:buNone/>
            </a:pPr>
            <a:r>
              <a:rPr lang="en-US" sz="3200" i="1" dirty="0" smtClean="0">
                <a:solidFill>
                  <a:schemeClr val="bg1"/>
                </a:solidFill>
              </a:rPr>
              <a:t>Matthew 6:1-2</a:t>
            </a:r>
          </a:p>
          <a:p>
            <a:r>
              <a:rPr lang="en-US" b="1" dirty="0" smtClean="0">
                <a:solidFill>
                  <a:schemeClr val="bg1"/>
                </a:solidFill>
              </a:rPr>
              <a:t>Was gentle with the Thessalonians (7-8)</a:t>
            </a:r>
          </a:p>
          <a:p>
            <a:pPr marL="738188" lvl="1" indent="0">
              <a:buNone/>
            </a:pPr>
            <a:r>
              <a:rPr lang="en-US" sz="3200" i="1" dirty="0" smtClean="0">
                <a:solidFill>
                  <a:schemeClr val="bg1"/>
                </a:solidFill>
              </a:rPr>
              <a:t>2 Timothy 2:24-26</a:t>
            </a:r>
          </a:p>
          <a:p>
            <a:r>
              <a:rPr lang="en-US" b="1" dirty="0" smtClean="0">
                <a:solidFill>
                  <a:srgbClr val="FFFF00"/>
                </a:solidFill>
              </a:rPr>
              <a:t>Worked diligently, toiling night and day (9)</a:t>
            </a:r>
          </a:p>
          <a:p>
            <a:pPr marL="738188" lvl="1" indent="0">
              <a:buNone/>
            </a:pPr>
            <a:r>
              <a:rPr lang="en-US" sz="3200" i="1" dirty="0" smtClean="0">
                <a:solidFill>
                  <a:srgbClr val="FFFF00"/>
                </a:solidFill>
              </a:rPr>
              <a:t>1 Corinthians 15:55-58</a:t>
            </a:r>
            <a:endParaRPr lang="en-US" sz="3200" i="1" dirty="0">
              <a:solidFill>
                <a:srgbClr val="FFFF00"/>
              </a:solidFill>
            </a:endParaRPr>
          </a:p>
        </p:txBody>
      </p:sp>
    </p:spTree>
    <p:extLst>
      <p:ext uri="{BB962C8B-B14F-4D97-AF65-F5344CB8AC3E}">
        <p14:creationId xmlns:p14="http://schemas.microsoft.com/office/powerpoint/2010/main" val="3492961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508</Words>
  <Application>Microsoft Office PowerPoint</Application>
  <PresentationFormat>On-screen Show (4:3)</PresentationFormat>
  <Paragraphs>50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Maiandra GD</vt:lpstr>
      <vt:lpstr>Calibri</vt:lpstr>
      <vt:lpstr>Office Theme</vt:lpstr>
      <vt:lpstr>Paul’s Success in Thessalonica</vt:lpstr>
      <vt:lpstr>Paul’s Defense of His ministry</vt:lpstr>
      <vt:lpstr>The Reasons Behind Paul’s Success</vt:lpstr>
      <vt:lpstr>1 Corinthians 1:22-24</vt:lpstr>
      <vt:lpstr>The Reasons Behind Paul’s Success</vt:lpstr>
      <vt:lpstr>Matthew 6:1-2</vt:lpstr>
      <vt:lpstr>The Reasons Behind Paul’s Success</vt:lpstr>
      <vt:lpstr>2 Timothy 2:24-26</vt:lpstr>
      <vt:lpstr>The Reasons Behind Paul’s Success</vt:lpstr>
      <vt:lpstr>1 Corinthians 15:55-58</vt:lpstr>
      <vt:lpstr>Paul’s charge to the Thessalonians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and the Thessalonians</dc:title>
  <dc:creator>Stan</dc:creator>
  <cp:lastModifiedBy>Stan</cp:lastModifiedBy>
  <cp:revision>9</cp:revision>
  <dcterms:created xsi:type="dcterms:W3CDTF">2014-01-11T22:40:24Z</dcterms:created>
  <dcterms:modified xsi:type="dcterms:W3CDTF">2014-01-13T03:34:15Z</dcterms:modified>
</cp:coreProperties>
</file>