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59" r:id="rId4"/>
    <p:sldId id="260" r:id="rId5"/>
    <p:sldId id="261" r:id="rId6"/>
    <p:sldId id="262" r:id="rId7"/>
    <p:sldId id="257" r:id="rId8"/>
    <p:sldId id="263" r:id="rId9"/>
    <p:sldId id="265" r:id="rId10"/>
    <p:sldId id="264" r:id="rId11"/>
    <p:sldId id="266" r:id="rId12"/>
    <p:sldId id="267" r:id="rId13"/>
    <p:sldId id="268" r:id="rId14"/>
    <p:sldId id="269"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2657" autoAdjust="0"/>
  </p:normalViewPr>
  <p:slideViewPr>
    <p:cSldViewPr snapToGrid="0">
      <p:cViewPr varScale="1">
        <p:scale>
          <a:sx n="43" d="100"/>
          <a:sy n="43" d="100"/>
        </p:scale>
        <p:origin x="2106" y="42"/>
      </p:cViewPr>
      <p:guideLst/>
    </p:cSldViewPr>
  </p:slideViewPr>
  <p:notesTextViewPr>
    <p:cViewPr>
      <p:scale>
        <a:sx n="1" d="1"/>
        <a:sy n="1" d="1"/>
      </p:scale>
      <p:origin x="0" y="0"/>
    </p:cViewPr>
  </p:notesTextViewPr>
  <p:notesViewPr>
    <p:cSldViewPr snapToGrid="0">
      <p:cViewPr varScale="1">
        <p:scale>
          <a:sx n="54" d="100"/>
          <a:sy n="54" d="100"/>
        </p:scale>
        <p:origin x="19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dirty="0" smtClean="0"/>
              <a:t>Fruit of the Spirit</a:t>
            </a:r>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June 14, 2015 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smtClean="0"/>
              <a:t>soundteaching.org</a:t>
            </a:r>
            <a:endParaRPr lang="en-US" dirty="0"/>
          </a:p>
        </p:txBody>
      </p:sp>
    </p:spTree>
    <p:extLst>
      <p:ext uri="{BB962C8B-B14F-4D97-AF65-F5344CB8AC3E}">
        <p14:creationId xmlns:p14="http://schemas.microsoft.com/office/powerpoint/2010/main" val="71543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CAE2D17-362A-4994-81C6-DCAB60C52941}" type="datetimeFigureOut">
              <a:rPr lang="en-US" smtClean="0"/>
              <a:t>6/14/2015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0B20C11-EA63-4A6C-B8AF-6D2BF7495E5F}" type="slidenum">
              <a:rPr lang="en-US" smtClean="0"/>
              <a:t>‹#›</a:t>
            </a:fld>
            <a:endParaRPr lang="en-US"/>
          </a:p>
        </p:txBody>
      </p:sp>
    </p:spTree>
    <p:extLst>
      <p:ext uri="{BB962C8B-B14F-4D97-AF65-F5344CB8AC3E}">
        <p14:creationId xmlns:p14="http://schemas.microsoft.com/office/powerpoint/2010/main" val="2905918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Start with Reading</a:t>
            </a:r>
            <a:r>
              <a:rPr lang="en-US" baseline="0" dirty="0" smtClean="0"/>
              <a:t> 16-18</a:t>
            </a:r>
            <a:endParaRPr lang="en-US" dirty="0" smtClean="0"/>
          </a:p>
          <a:p>
            <a:pPr marL="174708" indent="-174708">
              <a:buFont typeface="Arial" panose="020B0604020202020204" pitchFamily="34" charset="0"/>
              <a:buChar char="•"/>
            </a:pPr>
            <a:r>
              <a:rPr lang="en-US" dirty="0" smtClean="0"/>
              <a:t>This section</a:t>
            </a:r>
            <a:r>
              <a:rPr lang="en-US" baseline="0" dirty="0" smtClean="0"/>
              <a:t> of scripture hearkens back to verse 13 – Do not use liberty in Christ as an opportunity for the flesh</a:t>
            </a:r>
          </a:p>
          <a:p>
            <a:pPr marL="174708" indent="-174708">
              <a:buFont typeface="Arial" panose="020B0604020202020204" pitchFamily="34" charset="0"/>
              <a:buChar char="•"/>
            </a:pPr>
            <a:r>
              <a:rPr lang="en-US" baseline="0" dirty="0" smtClean="0"/>
              <a:t>Instead, Walk in the Spirit!  (Application – The characteristic walk of your life…)</a:t>
            </a:r>
          </a:p>
          <a:p>
            <a:pPr marL="174708" indent="-174708">
              <a:buFont typeface="Arial" panose="020B0604020202020204" pitchFamily="34" charset="0"/>
              <a:buChar char="•"/>
            </a:pPr>
            <a:r>
              <a:rPr lang="en-US" baseline="0" dirty="0" smtClean="0"/>
              <a:t>Contrast of the warfare  (A life governed by fleshly desires VS a life lived by the direction of the Holy Spirit)</a:t>
            </a:r>
          </a:p>
          <a:p>
            <a:pPr marL="174708" indent="-174708">
              <a:buFont typeface="Arial" panose="020B0604020202020204" pitchFamily="34" charset="0"/>
              <a:buChar char="•"/>
            </a:pPr>
            <a:r>
              <a:rPr lang="en-US" baseline="0" dirty="0" smtClean="0"/>
              <a:t>Work of the Holy Spirit – Revealing God’s will for man (John 14:26; 16:13)</a:t>
            </a:r>
          </a:p>
          <a:p>
            <a:pPr marL="174708" indent="-174708">
              <a:buFont typeface="Arial" panose="020B0604020202020204" pitchFamily="34" charset="0"/>
              <a:buChar char="•"/>
            </a:pPr>
            <a:r>
              <a:rPr lang="en-US" baseline="0" dirty="0" smtClean="0"/>
              <a:t>Read 19-26, then next slide:</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1</a:t>
            </a:fld>
            <a:endParaRPr lang="en-US"/>
          </a:p>
        </p:txBody>
      </p:sp>
    </p:spTree>
    <p:extLst>
      <p:ext uri="{BB962C8B-B14F-4D97-AF65-F5344CB8AC3E}">
        <p14:creationId xmlns:p14="http://schemas.microsoft.com/office/powerpoint/2010/main" val="3790990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b="1" dirty="0" smtClean="0"/>
              <a:t>(Ephesians</a:t>
            </a:r>
            <a:r>
              <a:rPr lang="en-US" b="1" baseline="0" dirty="0" smtClean="0"/>
              <a:t> 2:14-18), READ</a:t>
            </a:r>
          </a:p>
          <a:p>
            <a:pPr marL="628650" lvl="1" indent="-171450">
              <a:buFont typeface="Arial" panose="020B0604020202020204" pitchFamily="34" charset="0"/>
              <a:buChar char="•"/>
            </a:pPr>
            <a:r>
              <a:rPr lang="en-US" baseline="0" dirty="0" smtClean="0"/>
              <a:t>Reconciliation with God comes solely through Jesus Christ</a:t>
            </a:r>
          </a:p>
          <a:p>
            <a:pPr marL="628650" lvl="1" indent="-171450">
              <a:buFont typeface="Arial" panose="020B0604020202020204" pitchFamily="34" charset="0"/>
              <a:buChar char="•"/>
            </a:pPr>
            <a:r>
              <a:rPr lang="en-US" baseline="0" dirty="0" smtClean="0"/>
              <a:t>Through Jesus’ work, we are redeemed.  We return to God.  Sin (the source of conflict) is removed.</a:t>
            </a:r>
          </a:p>
          <a:p>
            <a:pPr marL="628650" lvl="1" indent="-171450">
              <a:buFont typeface="Arial" panose="020B0604020202020204" pitchFamily="34" charset="0"/>
              <a:buChar char="•"/>
            </a:pPr>
            <a:endParaRPr lang="en-US" baseline="0" dirty="0" smtClean="0"/>
          </a:p>
          <a:p>
            <a:pPr marL="0" lvl="0" indent="0">
              <a:buFont typeface="Arial" panose="020B0604020202020204" pitchFamily="34" charset="0"/>
              <a:buNone/>
            </a:pPr>
            <a:r>
              <a:rPr lang="en-US" b="1" dirty="0" smtClean="0"/>
              <a:t>(Romans 5:1), </a:t>
            </a:r>
            <a:r>
              <a:rPr lang="en-US" i="1" dirty="0" smtClean="0"/>
              <a:t>“</a:t>
            </a:r>
            <a:r>
              <a:rPr lang="en-US" i="1" dirty="0" smtClean="0"/>
              <a:t>Therefore, having been justified by faith, we have peace with God through our Lord Jesus Christ”</a:t>
            </a:r>
            <a:endParaRPr lang="en-US" i="1" dirty="0"/>
          </a:p>
        </p:txBody>
      </p:sp>
      <p:sp>
        <p:nvSpPr>
          <p:cNvPr id="4" name="Slide Number Placeholder 3"/>
          <p:cNvSpPr>
            <a:spLocks noGrp="1"/>
          </p:cNvSpPr>
          <p:nvPr>
            <p:ph type="sldNum" sz="quarter" idx="10"/>
          </p:nvPr>
        </p:nvSpPr>
        <p:spPr/>
        <p:txBody>
          <a:bodyPr/>
          <a:lstStyle/>
          <a:p>
            <a:fld id="{C0B20C11-EA63-4A6C-B8AF-6D2BF7495E5F}" type="slidenum">
              <a:rPr lang="en-US" smtClean="0"/>
              <a:t>10</a:t>
            </a:fld>
            <a:endParaRPr lang="en-US"/>
          </a:p>
        </p:txBody>
      </p:sp>
    </p:spTree>
    <p:extLst>
      <p:ext uri="{BB962C8B-B14F-4D97-AF65-F5344CB8AC3E}">
        <p14:creationId xmlns:p14="http://schemas.microsoft.com/office/powerpoint/2010/main" val="1479856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a:pPr>
            <a:r>
              <a:rPr lang="en-US" dirty="0" smtClean="0"/>
              <a:t>Note:  This is somewhat dependent upon our</a:t>
            </a:r>
            <a:r>
              <a:rPr lang="en-US" baseline="0" dirty="0" smtClean="0"/>
              <a:t> fellow man as well.  True peace is not available unless both parties are willing</a:t>
            </a:r>
          </a:p>
          <a:p>
            <a:pPr marL="232943" indent="-232943">
              <a:buFont typeface="+mj-lt"/>
              <a:buAutoNum type="arabicPeriod"/>
            </a:pPr>
            <a:endParaRPr lang="en-US" baseline="0" dirty="0" smtClean="0"/>
          </a:p>
          <a:p>
            <a:pPr marL="232943" indent="-232943">
              <a:buFont typeface="+mj-lt"/>
              <a:buAutoNum type="arabicPeriod"/>
            </a:pPr>
            <a:r>
              <a:rPr lang="en-US" baseline="0" dirty="0" smtClean="0"/>
              <a:t>Having said that… We Can Be Peacemakers! </a:t>
            </a:r>
          </a:p>
          <a:p>
            <a:pPr marL="457200" lvl="1" indent="0">
              <a:buFont typeface="+mj-lt"/>
              <a:buNone/>
            </a:pPr>
            <a:r>
              <a:rPr lang="en-US" b="1" baseline="0" dirty="0" smtClean="0"/>
              <a:t>(Matthew 5:9), </a:t>
            </a:r>
            <a:r>
              <a:rPr lang="en-US" i="1" baseline="0" dirty="0" smtClean="0"/>
              <a:t>“Blessed are the peacemakers, for they shall be called sons of God.”</a:t>
            </a:r>
          </a:p>
          <a:p>
            <a:pPr marL="232943" indent="-232943">
              <a:buFont typeface="+mj-lt"/>
              <a:buAutoNum type="arabicPeriod"/>
            </a:pPr>
            <a:endParaRPr lang="en-US" baseline="0" dirty="0" smtClean="0"/>
          </a:p>
          <a:p>
            <a:pPr marL="0" indent="0">
              <a:buFontTx/>
              <a:buNone/>
            </a:pPr>
            <a:r>
              <a:rPr lang="en-US" b="1" baseline="0" dirty="0" smtClean="0"/>
              <a:t>(Romans 12:18), </a:t>
            </a:r>
            <a:r>
              <a:rPr lang="en-US" i="1" baseline="0" dirty="0" smtClean="0"/>
              <a:t>“</a:t>
            </a:r>
            <a:r>
              <a:rPr lang="en-US" i="1" dirty="0" smtClean="0"/>
              <a:t>If it is possible, as much as depends on you, live peaceably with all men.”</a:t>
            </a:r>
          </a:p>
          <a:p>
            <a:pPr marL="628650" lvl="1" indent="-171450">
              <a:buFont typeface="Arial" panose="020B0604020202020204" pitchFamily="34" charset="0"/>
              <a:buChar char="•"/>
            </a:pPr>
            <a:r>
              <a:rPr lang="en-US" dirty="0" smtClean="0"/>
              <a:t>(Note:  From verse</a:t>
            </a:r>
            <a:r>
              <a:rPr lang="en-US" baseline="0" dirty="0" smtClean="0"/>
              <a:t> 14-21, all good indicating a proper spirit).</a:t>
            </a:r>
            <a:endParaRPr lang="en-US" dirty="0" smtClean="0"/>
          </a:p>
          <a:p>
            <a:pPr marL="0" indent="0">
              <a:buFontTx/>
              <a:buNone/>
            </a:pPr>
            <a:endParaRPr lang="en-US" dirty="0" smtClean="0"/>
          </a:p>
          <a:p>
            <a:pPr marL="0" indent="0">
              <a:buFontTx/>
              <a:buNone/>
            </a:pPr>
            <a:r>
              <a:rPr lang="en-US" b="1" dirty="0" smtClean="0"/>
              <a:t>(Hebrews 12:14-15), </a:t>
            </a:r>
            <a:r>
              <a:rPr lang="en-US" i="1" dirty="0" smtClean="0"/>
              <a:t>“</a:t>
            </a:r>
            <a:r>
              <a:rPr lang="en-US" i="1" dirty="0" smtClean="0"/>
              <a:t>Pursue peace with all people, and holiness, without which no one will see the Lord: </a:t>
            </a:r>
            <a:r>
              <a:rPr lang="en-US" i="1" baseline="30000" dirty="0" smtClean="0"/>
              <a:t>15 </a:t>
            </a:r>
            <a:r>
              <a:rPr lang="en-US" i="1" dirty="0" smtClean="0"/>
              <a:t>looking carefully lest anyone fall short of the grace of God; lest any root of bitterness springing up cause trouble, and by this many become defiled.”</a:t>
            </a:r>
          </a:p>
          <a:p>
            <a:pPr marL="0" indent="0">
              <a:buFontTx/>
              <a:buNone/>
            </a:pPr>
            <a:endParaRPr lang="en-US" i="1" dirty="0" smtClean="0"/>
          </a:p>
          <a:p>
            <a:pPr marL="0" indent="0">
              <a:buFontTx/>
              <a:buNone/>
            </a:pPr>
            <a:r>
              <a:rPr lang="en-US" i="1" dirty="0" smtClean="0"/>
              <a:t>Abraham as example, his</a:t>
            </a:r>
            <a:r>
              <a:rPr lang="en-US" i="1" baseline="0" dirty="0" smtClean="0"/>
              <a:t> menservants in dispute with those of Lot (“We are brethren!”)  cf. Genesis 13:5-12…</a:t>
            </a:r>
            <a:endParaRPr lang="en-US" i="1" dirty="0"/>
          </a:p>
        </p:txBody>
      </p:sp>
      <p:sp>
        <p:nvSpPr>
          <p:cNvPr id="4" name="Slide Number Placeholder 3"/>
          <p:cNvSpPr>
            <a:spLocks noGrp="1"/>
          </p:cNvSpPr>
          <p:nvPr>
            <p:ph type="sldNum" sz="quarter" idx="10"/>
          </p:nvPr>
        </p:nvSpPr>
        <p:spPr/>
        <p:txBody>
          <a:bodyPr/>
          <a:lstStyle/>
          <a:p>
            <a:fld id="{C0B20C11-EA63-4A6C-B8AF-6D2BF7495E5F}" type="slidenum">
              <a:rPr lang="en-US" smtClean="0"/>
              <a:t>11</a:t>
            </a:fld>
            <a:endParaRPr lang="en-US"/>
          </a:p>
        </p:txBody>
      </p:sp>
    </p:spTree>
    <p:extLst>
      <p:ext uri="{BB962C8B-B14F-4D97-AF65-F5344CB8AC3E}">
        <p14:creationId xmlns:p14="http://schemas.microsoft.com/office/powerpoint/2010/main" val="897439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a:pPr>
            <a:r>
              <a:rPr lang="en-US" dirty="0" smtClean="0"/>
              <a:t>Peace</a:t>
            </a:r>
            <a:r>
              <a:rPr lang="en-US" baseline="0" dirty="0" smtClean="0"/>
              <a:t> should be the private state of mind of all men in CHRIST</a:t>
            </a:r>
          </a:p>
          <a:p>
            <a:pPr marL="232943" indent="-232943">
              <a:buFont typeface="+mj-lt"/>
              <a:buAutoNum type="arabicPeriod"/>
            </a:pPr>
            <a:r>
              <a:rPr lang="en-US" baseline="0" dirty="0" smtClean="0"/>
              <a:t>Your life is lived with knowledge of the hope of eternity</a:t>
            </a:r>
          </a:p>
          <a:p>
            <a:pPr marL="690143" lvl="1" indent="-232943">
              <a:buFont typeface="+mj-lt"/>
              <a:buAutoNum type="arabicPeriod"/>
            </a:pPr>
            <a:r>
              <a:rPr lang="en-US" baseline="0" dirty="0" smtClean="0"/>
              <a:t>No need to worry about the future</a:t>
            </a:r>
          </a:p>
          <a:p>
            <a:pPr marL="690143" lvl="1" indent="-232943">
              <a:buFont typeface="+mj-lt"/>
              <a:buAutoNum type="arabicPeriod"/>
            </a:pPr>
            <a:r>
              <a:rPr lang="en-US" baseline="0" dirty="0" smtClean="0"/>
              <a:t>Pillow your head, knowing if death comes you are ready</a:t>
            </a:r>
          </a:p>
          <a:p>
            <a:pPr marL="690143" lvl="1" indent="-232943">
              <a:buFont typeface="+mj-lt"/>
              <a:buAutoNum type="arabicPeriod"/>
            </a:pPr>
            <a:r>
              <a:rPr lang="en-US" baseline="0" dirty="0" smtClean="0"/>
              <a:t>All IS as it SHOULD BE! Because God is on your side!</a:t>
            </a:r>
          </a:p>
          <a:p>
            <a:pPr marL="690143" lvl="1" indent="-232943">
              <a:buFont typeface="+mj-lt"/>
              <a:buAutoNum type="arabicPeriod"/>
            </a:pPr>
            <a:endParaRPr lang="en-US" baseline="0" dirty="0" smtClean="0"/>
          </a:p>
          <a:p>
            <a:pPr marL="0" lvl="0" indent="0">
              <a:buFont typeface="Arial" panose="020B0604020202020204" pitchFamily="34" charset="0"/>
              <a:buNone/>
            </a:pPr>
            <a:r>
              <a:rPr lang="en-US" b="1" baseline="0" dirty="0" smtClean="0"/>
              <a:t>(Philippians 4:6-7), </a:t>
            </a:r>
            <a:r>
              <a:rPr lang="en-US" i="1" baseline="0" dirty="0" smtClean="0"/>
              <a:t>“</a:t>
            </a:r>
            <a:r>
              <a:rPr lang="en-US" i="1" dirty="0" smtClean="0"/>
              <a:t>Be anxious for nothing, but in everything by prayer and supplication, with thanksgiving, let your requests be made known to God; </a:t>
            </a:r>
            <a:r>
              <a:rPr lang="en-US" i="1" baseline="30000" dirty="0" smtClean="0"/>
              <a:t>7 </a:t>
            </a:r>
            <a:r>
              <a:rPr lang="en-US" i="1" dirty="0" smtClean="0"/>
              <a:t>and the peace of God, which surpasses all understanding, will guard your hearts and minds through Christ Jesus.</a:t>
            </a:r>
            <a:endParaRPr lang="en-US" i="1" dirty="0"/>
          </a:p>
        </p:txBody>
      </p:sp>
      <p:sp>
        <p:nvSpPr>
          <p:cNvPr id="4" name="Slide Number Placeholder 3"/>
          <p:cNvSpPr>
            <a:spLocks noGrp="1"/>
          </p:cNvSpPr>
          <p:nvPr>
            <p:ph type="sldNum" sz="quarter" idx="10"/>
          </p:nvPr>
        </p:nvSpPr>
        <p:spPr/>
        <p:txBody>
          <a:bodyPr/>
          <a:lstStyle/>
          <a:p>
            <a:fld id="{C0B20C11-EA63-4A6C-B8AF-6D2BF7495E5F}" type="slidenum">
              <a:rPr lang="en-US" smtClean="0"/>
              <a:t>12</a:t>
            </a:fld>
            <a:endParaRPr lang="en-US"/>
          </a:p>
        </p:txBody>
      </p:sp>
    </p:spTree>
    <p:extLst>
      <p:ext uri="{BB962C8B-B14F-4D97-AF65-F5344CB8AC3E}">
        <p14:creationId xmlns:p14="http://schemas.microsoft.com/office/powerpoint/2010/main" val="1074833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a:pPr>
            <a:r>
              <a:rPr lang="en-US" dirty="0" smtClean="0"/>
              <a:t>Peace</a:t>
            </a:r>
            <a:r>
              <a:rPr lang="en-US" baseline="0" dirty="0" smtClean="0"/>
              <a:t> with one’s fellowman:</a:t>
            </a:r>
          </a:p>
          <a:p>
            <a:pPr marL="690143" lvl="1" indent="-232943">
              <a:buFont typeface="+mj-lt"/>
              <a:buAutoNum type="arabicPeriod"/>
            </a:pPr>
            <a:r>
              <a:rPr lang="en-US" baseline="0" dirty="0" smtClean="0"/>
              <a:t>Adultery and fornication destructive to participants and their families!</a:t>
            </a:r>
          </a:p>
          <a:p>
            <a:pPr marL="690143" lvl="1" indent="-232943">
              <a:buFont typeface="+mj-lt"/>
              <a:buAutoNum type="arabicPeriod"/>
            </a:pPr>
            <a:r>
              <a:rPr lang="en-US" baseline="0" dirty="0" smtClean="0"/>
              <a:t>Hatred, contentions, outbursts of wrath and dissensions.  ALL INDICATIVE OF STRIFE… Opposite of Peace</a:t>
            </a:r>
            <a:endParaRPr lang="en-US" baseline="0" dirty="0"/>
          </a:p>
          <a:p>
            <a:pPr marL="1147343" lvl="2" indent="-232943">
              <a:buFont typeface="+mj-lt"/>
              <a:buAutoNum type="arabicPeriod"/>
            </a:pPr>
            <a:r>
              <a:rPr lang="en-US" baseline="0" dirty="0" smtClean="0"/>
              <a:t>How could you be so guilty, if you have followed Paul’s instructions? (cf. Philippians 2:3-4)</a:t>
            </a:r>
          </a:p>
        </p:txBody>
      </p:sp>
      <p:sp>
        <p:nvSpPr>
          <p:cNvPr id="4" name="Slide Number Placeholder 3"/>
          <p:cNvSpPr>
            <a:spLocks noGrp="1"/>
          </p:cNvSpPr>
          <p:nvPr>
            <p:ph type="sldNum" sz="quarter" idx="10"/>
          </p:nvPr>
        </p:nvSpPr>
        <p:spPr/>
        <p:txBody>
          <a:bodyPr/>
          <a:lstStyle/>
          <a:p>
            <a:fld id="{C0B20C11-EA63-4A6C-B8AF-6D2BF7495E5F}" type="slidenum">
              <a:rPr lang="en-US" smtClean="0"/>
              <a:t>13</a:t>
            </a:fld>
            <a:endParaRPr lang="en-US"/>
          </a:p>
        </p:txBody>
      </p:sp>
    </p:spTree>
    <p:extLst>
      <p:ext uri="{BB962C8B-B14F-4D97-AF65-F5344CB8AC3E}">
        <p14:creationId xmlns:p14="http://schemas.microsoft.com/office/powerpoint/2010/main" val="3573338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a:pPr>
            <a:r>
              <a:rPr lang="en-US" dirty="0" smtClean="0"/>
              <a:t>Peace with Self</a:t>
            </a:r>
          </a:p>
          <a:p>
            <a:pPr marL="690143" lvl="1" indent="-232943">
              <a:buFont typeface="+mj-lt"/>
              <a:buAutoNum type="arabicPeriod"/>
            </a:pPr>
            <a:r>
              <a:rPr lang="en-US" dirty="0" smtClean="0"/>
              <a:t>The man who has a proper view of reward and eternity will never be unsettled by feelings of jealousy</a:t>
            </a:r>
            <a:r>
              <a:rPr lang="en-US" baseline="0" dirty="0" smtClean="0"/>
              <a:t> or envy</a:t>
            </a:r>
          </a:p>
          <a:p>
            <a:pPr marL="690143" lvl="1" indent="-232943">
              <a:buFont typeface="+mj-lt"/>
              <a:buAutoNum type="arabicPeriod"/>
            </a:pPr>
            <a:r>
              <a:rPr lang="en-US" baseline="0" dirty="0" smtClean="0"/>
              <a:t>Nor will he have selfish ambitions.  He is always content with what he has.</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14</a:t>
            </a:fld>
            <a:endParaRPr lang="en-US"/>
          </a:p>
        </p:txBody>
      </p:sp>
    </p:spTree>
    <p:extLst>
      <p:ext uri="{BB962C8B-B14F-4D97-AF65-F5344CB8AC3E}">
        <p14:creationId xmlns:p14="http://schemas.microsoft.com/office/powerpoint/2010/main" val="3442872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Start with Reading</a:t>
            </a:r>
            <a:r>
              <a:rPr lang="en-US" baseline="0" dirty="0" smtClean="0"/>
              <a:t> 16-18</a:t>
            </a:r>
            <a:endParaRPr lang="en-US" dirty="0" smtClean="0"/>
          </a:p>
          <a:p>
            <a:pPr marL="174708" indent="-174708">
              <a:buFont typeface="Arial" panose="020B0604020202020204" pitchFamily="34" charset="0"/>
              <a:buChar char="•"/>
            </a:pPr>
            <a:r>
              <a:rPr lang="en-US" dirty="0" smtClean="0"/>
              <a:t>This section</a:t>
            </a:r>
            <a:r>
              <a:rPr lang="en-US" baseline="0" dirty="0" smtClean="0"/>
              <a:t> of scripture hearkens back to verse 13 – Do not use liberty in Christ as an opportunity for the flesh</a:t>
            </a:r>
          </a:p>
          <a:p>
            <a:pPr marL="174708" indent="-174708">
              <a:buFont typeface="Arial" panose="020B0604020202020204" pitchFamily="34" charset="0"/>
              <a:buChar char="•"/>
            </a:pPr>
            <a:r>
              <a:rPr lang="en-US" baseline="0" dirty="0" smtClean="0"/>
              <a:t>Instead, Walk in the Spirit!  (Application – The characteristic walk of your life…)</a:t>
            </a:r>
          </a:p>
          <a:p>
            <a:pPr marL="174708" indent="-174708">
              <a:buFont typeface="Arial" panose="020B0604020202020204" pitchFamily="34" charset="0"/>
              <a:buChar char="•"/>
            </a:pPr>
            <a:r>
              <a:rPr lang="en-US" baseline="0" dirty="0" smtClean="0"/>
              <a:t>Contrast of the warfare  (A life governed by fleshly desires VS a life lived by the direction of the Holy Spirit)</a:t>
            </a:r>
          </a:p>
          <a:p>
            <a:pPr marL="174708" indent="-174708">
              <a:buFont typeface="Arial" panose="020B0604020202020204" pitchFamily="34" charset="0"/>
              <a:buChar char="•"/>
            </a:pPr>
            <a:r>
              <a:rPr lang="en-US" baseline="0" dirty="0" smtClean="0"/>
              <a:t>Work of the Holy Spirit – Revealing God’s will for man (John 14:26; 16:13)</a:t>
            </a:r>
          </a:p>
          <a:p>
            <a:pPr marL="174708" indent="-174708">
              <a:buFont typeface="Arial" panose="020B0604020202020204" pitchFamily="34" charset="0"/>
              <a:buChar char="•"/>
            </a:pPr>
            <a:r>
              <a:rPr lang="en-US" baseline="0" dirty="0" smtClean="0"/>
              <a:t>Read 19-26, then next slide:</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15</a:t>
            </a:fld>
            <a:endParaRPr lang="en-US"/>
          </a:p>
        </p:txBody>
      </p:sp>
    </p:spTree>
    <p:extLst>
      <p:ext uri="{BB962C8B-B14F-4D97-AF65-F5344CB8AC3E}">
        <p14:creationId xmlns:p14="http://schemas.microsoft.com/office/powerpoint/2010/main" val="2793219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a:pPr>
            <a:r>
              <a:rPr lang="en-US" dirty="0" smtClean="0"/>
              <a:t>Romans 7:13-25 (READ)</a:t>
            </a:r>
            <a:r>
              <a:rPr lang="en-US" baseline="0" dirty="0" smtClean="0"/>
              <a:t>  We need to be careful of pride!  Lest we fall!</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2</a:t>
            </a:fld>
            <a:endParaRPr lang="en-US"/>
          </a:p>
        </p:txBody>
      </p:sp>
    </p:spTree>
    <p:extLst>
      <p:ext uri="{BB962C8B-B14F-4D97-AF65-F5344CB8AC3E}">
        <p14:creationId xmlns:p14="http://schemas.microsoft.com/office/powerpoint/2010/main" val="3520657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Adultery</a:t>
            </a:r>
            <a:r>
              <a:rPr lang="en-US" baseline="0" dirty="0" smtClean="0"/>
              <a:t> – sexual relations with </a:t>
            </a:r>
            <a:r>
              <a:rPr lang="en-US" baseline="0" dirty="0" err="1" smtClean="0"/>
              <a:t>somone</a:t>
            </a:r>
            <a:r>
              <a:rPr lang="en-US" baseline="0" dirty="0" smtClean="0"/>
              <a:t> other than your lawful spouse</a:t>
            </a:r>
          </a:p>
          <a:p>
            <a:pPr marL="174708" indent="-174708">
              <a:buFont typeface="Arial" panose="020B0604020202020204" pitchFamily="34" charset="0"/>
              <a:buChar char="•"/>
            </a:pPr>
            <a:r>
              <a:rPr lang="en-US" baseline="0" dirty="0" smtClean="0"/>
              <a:t>Fornication – sexual relations of all types, those who are unmarried</a:t>
            </a:r>
          </a:p>
          <a:p>
            <a:pPr marL="174708" indent="-174708">
              <a:buFont typeface="Arial" panose="020B0604020202020204" pitchFamily="34" charset="0"/>
              <a:buChar char="•"/>
            </a:pPr>
            <a:r>
              <a:rPr lang="en-US" baseline="0" dirty="0" smtClean="0"/>
              <a:t>Uncleanness – moral impurity.  To know what this constitutes, you must know what God considers pure!</a:t>
            </a:r>
          </a:p>
          <a:p>
            <a:pPr marL="174708" indent="-174708">
              <a:buFont typeface="Arial" panose="020B0604020202020204" pitchFamily="34" charset="0"/>
              <a:buChar char="•"/>
            </a:pPr>
            <a:r>
              <a:rPr lang="en-US" baseline="0" dirty="0" smtClean="0"/>
              <a:t>Lewdness (Lasciviousness) – outrageous, wanton, shameless acts (ex: dancing, pornography, filthy jokes, etc.)</a:t>
            </a:r>
          </a:p>
          <a:p>
            <a:pPr marL="174708" indent="-174708">
              <a:buFont typeface="Arial" panose="020B0604020202020204" pitchFamily="34" charset="0"/>
              <a:buChar char="•"/>
            </a:pPr>
            <a:r>
              <a:rPr lang="en-US" baseline="0" dirty="0" smtClean="0"/>
              <a:t>Idolatry – the worship of false Gods</a:t>
            </a:r>
          </a:p>
          <a:p>
            <a:pPr marL="174708" indent="-174708">
              <a:buFont typeface="Arial" panose="020B0604020202020204" pitchFamily="34" charset="0"/>
              <a:buChar char="•"/>
            </a:pPr>
            <a:r>
              <a:rPr lang="en-US" baseline="0" dirty="0" smtClean="0"/>
              <a:t>Sorcery – False religion (use of drugs to produces hallucinations, euphoria).  Pretending supernatural power. (Simon, Acts 8)</a:t>
            </a:r>
          </a:p>
          <a:p>
            <a:pPr marL="174708" indent="-174708">
              <a:buFont typeface="Arial" panose="020B0604020202020204" pitchFamily="34" charset="0"/>
              <a:buChar char="•"/>
            </a:pPr>
            <a:r>
              <a:rPr lang="en-US" dirty="0" smtClean="0"/>
              <a:t>Hatred</a:t>
            </a:r>
            <a:r>
              <a:rPr lang="en-US" baseline="0" dirty="0" smtClean="0"/>
              <a:t> – Hostility as an inner disposition</a:t>
            </a:r>
          </a:p>
          <a:p>
            <a:pPr marL="174708" indent="-174708">
              <a:buFont typeface="Arial" panose="020B0604020202020204" pitchFamily="34" charset="0"/>
              <a:buChar char="•"/>
            </a:pPr>
            <a:r>
              <a:rPr lang="en-US" baseline="0" dirty="0" smtClean="0"/>
              <a:t>Contentions (Variance) – outward manifestation of inward disposition of Hatred (Strife, discord, quarrel)</a:t>
            </a:r>
          </a:p>
          <a:p>
            <a:pPr marL="174708" indent="-174708">
              <a:buFont typeface="Arial" panose="020B0604020202020204" pitchFamily="34" charset="0"/>
              <a:buChar char="•"/>
            </a:pPr>
            <a:r>
              <a:rPr lang="en-US" baseline="0" dirty="0" smtClean="0"/>
              <a:t>Jealousies (Emulations) – distortion of goodness of Zeal… Bitter resentment of goodness of others.</a:t>
            </a:r>
          </a:p>
          <a:p>
            <a:pPr marL="174708" indent="-174708">
              <a:buFont typeface="Arial" panose="020B0604020202020204" pitchFamily="34" charset="0"/>
              <a:buChar char="•"/>
            </a:pPr>
            <a:r>
              <a:rPr lang="en-US" baseline="0" dirty="0" smtClean="0"/>
              <a:t>Outbursts of Wrath – Explosive anger.   You feel better, but hurt others.</a:t>
            </a:r>
          </a:p>
          <a:p>
            <a:pPr marL="174708" indent="-174708">
              <a:buFont typeface="Arial" panose="020B0604020202020204" pitchFamily="34" charset="0"/>
              <a:buChar char="•"/>
            </a:pPr>
            <a:r>
              <a:rPr lang="en-US" baseline="0" dirty="0" smtClean="0"/>
              <a:t>Selfish Ambitions (Strife) – self-seeking leading to a party spirit (cf. Phil. 2)</a:t>
            </a:r>
          </a:p>
          <a:p>
            <a:pPr marL="174708" indent="-174708">
              <a:buFont typeface="Arial" panose="020B0604020202020204" pitchFamily="34" charset="0"/>
              <a:buChar char="•"/>
            </a:pPr>
            <a:r>
              <a:rPr lang="en-US" baseline="0" dirty="0" smtClean="0"/>
              <a:t>Dissensions (Seditions) – Especially used to indicate “party” division, sectarianism</a:t>
            </a:r>
          </a:p>
          <a:p>
            <a:pPr marL="174708" indent="-174708">
              <a:buFont typeface="Arial" panose="020B0604020202020204" pitchFamily="34" charset="0"/>
              <a:buChar char="•"/>
            </a:pPr>
            <a:r>
              <a:rPr lang="en-US" baseline="0" dirty="0" smtClean="0"/>
              <a:t>Heresies –  A peculiar doctrine around which a group rallies</a:t>
            </a:r>
          </a:p>
          <a:p>
            <a:pPr marL="174708" indent="-174708">
              <a:buFont typeface="Arial" panose="020B0604020202020204" pitchFamily="34" charset="0"/>
              <a:buChar char="•"/>
            </a:pPr>
            <a:r>
              <a:rPr lang="en-US" baseline="0" dirty="0" smtClean="0"/>
              <a:t>Envy – Ugly word denotes ill will or malice toward the good of another</a:t>
            </a:r>
          </a:p>
          <a:p>
            <a:pPr marL="174708" indent="-174708">
              <a:buFont typeface="Arial" panose="020B0604020202020204" pitchFamily="34" charset="0"/>
              <a:buChar char="•"/>
            </a:pPr>
            <a:r>
              <a:rPr lang="en-US" baseline="0" dirty="0" smtClean="0"/>
              <a:t>Murders – Unlawful taking of a human life</a:t>
            </a:r>
          </a:p>
          <a:p>
            <a:pPr marL="174708" indent="-174708">
              <a:buFont typeface="Arial" panose="020B0604020202020204" pitchFamily="34" charset="0"/>
              <a:buChar char="•"/>
            </a:pPr>
            <a:r>
              <a:rPr lang="en-US" baseline="0" dirty="0" smtClean="0"/>
              <a:t>Drunkenness – being intoxicated</a:t>
            </a:r>
          </a:p>
          <a:p>
            <a:pPr marL="174708" indent="-174708">
              <a:buFont typeface="Arial" panose="020B0604020202020204" pitchFamily="34" charset="0"/>
              <a:buChar char="•"/>
            </a:pPr>
            <a:r>
              <a:rPr lang="en-US" baseline="0" dirty="0" smtClean="0"/>
              <a:t>Revelries (</a:t>
            </a:r>
            <a:r>
              <a:rPr lang="en-US" baseline="0" dirty="0" err="1" smtClean="0"/>
              <a:t>Revellings</a:t>
            </a:r>
            <a:r>
              <a:rPr lang="en-US" baseline="0" dirty="0" smtClean="0"/>
              <a:t>) – “The so-called” life of the party.  Uninhibited merry making under the influence of drink.</a:t>
            </a:r>
          </a:p>
          <a:p>
            <a:pPr marL="174708" indent="-174708">
              <a:buFont typeface="Arial" panose="020B0604020202020204" pitchFamily="34" charset="0"/>
              <a:buChar char="•"/>
            </a:pPr>
            <a:r>
              <a:rPr lang="en-US" baseline="0" dirty="0" smtClean="0"/>
              <a:t>AND THE LIKE – Other sins not specified. </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3</a:t>
            </a:fld>
            <a:endParaRPr lang="en-US"/>
          </a:p>
        </p:txBody>
      </p:sp>
    </p:spTree>
    <p:extLst>
      <p:ext uri="{BB962C8B-B14F-4D97-AF65-F5344CB8AC3E}">
        <p14:creationId xmlns:p14="http://schemas.microsoft.com/office/powerpoint/2010/main" val="1194316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Arial" panose="020B0604020202020204" pitchFamily="34" charset="0"/>
              <a:buChar char="•"/>
            </a:pPr>
            <a:r>
              <a:rPr lang="en-US" dirty="0" smtClean="0"/>
              <a:t>Love (agape) – Active good will toward one’s fellowman</a:t>
            </a:r>
          </a:p>
          <a:p>
            <a:pPr marL="232943" indent="-232943">
              <a:buFont typeface="Arial" panose="020B0604020202020204" pitchFamily="34" charset="0"/>
              <a:buChar char="•"/>
            </a:pPr>
            <a:r>
              <a:rPr lang="en-US" dirty="0" smtClean="0"/>
              <a:t>Joy – General disposition</a:t>
            </a:r>
            <a:r>
              <a:rPr lang="en-US" baseline="0" dirty="0" smtClean="0"/>
              <a:t> of spirit  that manifests true happiness (not dependent upon outward circumstances).</a:t>
            </a:r>
          </a:p>
          <a:p>
            <a:pPr marL="232943" indent="-232943">
              <a:buFont typeface="Arial" panose="020B0604020202020204" pitchFamily="34" charset="0"/>
              <a:buChar char="•"/>
            </a:pPr>
            <a:r>
              <a:rPr lang="en-US" baseline="0" dirty="0" smtClean="0"/>
              <a:t>Peace (tonight)</a:t>
            </a:r>
          </a:p>
          <a:p>
            <a:pPr marL="232943" indent="-232943">
              <a:buFont typeface="Arial" panose="020B0604020202020204" pitchFamily="34" charset="0"/>
              <a:buChar char="•"/>
            </a:pPr>
            <a:r>
              <a:rPr lang="en-US" baseline="0" dirty="0" smtClean="0"/>
              <a:t>Longsuffering – opposite of short tempered.  </a:t>
            </a:r>
            <a:r>
              <a:rPr lang="en-US" baseline="0" dirty="0" err="1" smtClean="0"/>
              <a:t>Forebearance</a:t>
            </a:r>
            <a:endParaRPr lang="en-US" baseline="0" dirty="0" smtClean="0"/>
          </a:p>
          <a:p>
            <a:pPr marL="232943" indent="-232943">
              <a:buFont typeface="Arial" panose="020B0604020202020204" pitchFamily="34" charset="0"/>
              <a:buChar char="•"/>
            </a:pPr>
            <a:r>
              <a:rPr lang="en-US" baseline="0" dirty="0" smtClean="0"/>
              <a:t>Kindness (Gentleness) – Never harsh, warm and tender actions and words</a:t>
            </a:r>
          </a:p>
          <a:p>
            <a:pPr marL="232943" indent="-232943">
              <a:buFont typeface="Arial" panose="020B0604020202020204" pitchFamily="34" charset="0"/>
              <a:buChar char="•"/>
            </a:pPr>
            <a:r>
              <a:rPr lang="en-US" baseline="0" dirty="0" smtClean="0"/>
              <a:t>Goodness – Uprightness of heart and life</a:t>
            </a:r>
          </a:p>
          <a:p>
            <a:pPr marL="232943" indent="-232943">
              <a:buFont typeface="Arial" panose="020B0604020202020204" pitchFamily="34" charset="0"/>
              <a:buChar char="•"/>
            </a:pPr>
            <a:r>
              <a:rPr lang="en-US" baseline="0" dirty="0" smtClean="0"/>
              <a:t>Faithfulness – the character of one who can be relied upon</a:t>
            </a:r>
          </a:p>
          <a:p>
            <a:pPr marL="232943" indent="-232943">
              <a:buFont typeface="Arial" panose="020B0604020202020204" pitchFamily="34" charset="0"/>
              <a:buChar char="•"/>
            </a:pPr>
            <a:r>
              <a:rPr lang="en-US" baseline="0" dirty="0" smtClean="0"/>
              <a:t>Gentleness (Meekness) – The opposite of self-assertiveness.  Takes humility, strength and endurance (not weak!)</a:t>
            </a:r>
          </a:p>
          <a:p>
            <a:pPr marL="232943" indent="-232943">
              <a:buFont typeface="Arial" panose="020B0604020202020204" pitchFamily="34" charset="0"/>
              <a:buChar char="•"/>
            </a:pPr>
            <a:r>
              <a:rPr lang="en-US" baseline="0" dirty="0" smtClean="0"/>
              <a:t>Self-Control – The dominion of self over passions (thoughts, words or actions).</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4</a:t>
            </a:fld>
            <a:endParaRPr lang="en-US"/>
          </a:p>
        </p:txBody>
      </p:sp>
    </p:spTree>
    <p:extLst>
      <p:ext uri="{BB962C8B-B14F-4D97-AF65-F5344CB8AC3E}">
        <p14:creationId xmlns:p14="http://schemas.microsoft.com/office/powerpoint/2010/main" val="2802377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a:pPr>
            <a:r>
              <a:rPr lang="en-US" dirty="0" smtClean="0"/>
              <a:t>Romans 6:1-6 (note esp.</a:t>
            </a:r>
            <a:r>
              <a:rPr lang="en-US" baseline="0" dirty="0" smtClean="0"/>
              <a:t> verse 6)</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5</a:t>
            </a:fld>
            <a:endParaRPr lang="en-US"/>
          </a:p>
        </p:txBody>
      </p:sp>
    </p:spTree>
    <p:extLst>
      <p:ext uri="{BB962C8B-B14F-4D97-AF65-F5344CB8AC3E}">
        <p14:creationId xmlns:p14="http://schemas.microsoft.com/office/powerpoint/2010/main" val="2037753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a:pPr>
            <a:r>
              <a:rPr lang="en-US" dirty="0" smtClean="0"/>
              <a:t>Boasting either in self-control, or in “liberty”.  (cf. Romans 14:1, “Not to disputes”)</a:t>
            </a:r>
          </a:p>
          <a:p>
            <a:pPr marL="232943" indent="-232943">
              <a:buFont typeface="+mj-lt"/>
              <a:buAutoNum type="arabicPeriod"/>
            </a:pPr>
            <a:r>
              <a:rPr lang="en-US" dirty="0" smtClean="0"/>
              <a:t>Unity is destroyed</a:t>
            </a:r>
            <a:r>
              <a:rPr lang="en-US" baseline="0" dirty="0" smtClean="0"/>
              <a:t> by being self-seeking in attitude and </a:t>
            </a:r>
            <a:r>
              <a:rPr lang="en-US" baseline="0" dirty="0" err="1" smtClean="0"/>
              <a:t>actsions</a:t>
            </a:r>
            <a:r>
              <a:rPr lang="en-US" baseline="0" dirty="0" smtClean="0"/>
              <a:t> (Philippians 2:3-7)</a:t>
            </a:r>
          </a:p>
          <a:p>
            <a:pPr marL="232943" indent="-232943">
              <a:buFont typeface="+mj-lt"/>
              <a:buAutoNum type="arabicPeriod"/>
            </a:pPr>
            <a:endParaRPr lang="en-US" baseline="0" dirty="0" smtClean="0"/>
          </a:p>
          <a:p>
            <a:r>
              <a:rPr lang="en-US" b="1" baseline="0" dirty="0" smtClean="0"/>
              <a:t>Conclusion:  </a:t>
            </a:r>
            <a:r>
              <a:rPr lang="en-US" baseline="0" dirty="0" smtClean="0"/>
              <a:t>Let us all humbly accept the direction of the Spirit, and strife to emulate the Lord.  If the fruit of the Spirit is evident in your life, you will be victorious in your conflict with evil!</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6</a:t>
            </a:fld>
            <a:endParaRPr lang="en-US"/>
          </a:p>
        </p:txBody>
      </p:sp>
    </p:spTree>
    <p:extLst>
      <p:ext uri="{BB962C8B-B14F-4D97-AF65-F5344CB8AC3E}">
        <p14:creationId xmlns:p14="http://schemas.microsoft.com/office/powerpoint/2010/main" val="375712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from this morning:</a:t>
            </a:r>
          </a:p>
          <a:p>
            <a:endParaRPr lang="en-US" dirty="0" smtClean="0"/>
          </a:p>
          <a:p>
            <a:pPr marL="171450" indent="-171450">
              <a:buFont typeface="Arial" panose="020B0604020202020204" pitchFamily="34" charset="0"/>
              <a:buChar char="•"/>
            </a:pPr>
            <a:r>
              <a:rPr lang="en-US" dirty="0" smtClean="0"/>
              <a:t>Peace</a:t>
            </a:r>
            <a:r>
              <a:rPr lang="en-US" baseline="0" dirty="0" smtClean="0"/>
              <a:t> is a characteristic that comes from allowing the Spirit to guide your life (“Walk in the Spirit”)</a:t>
            </a:r>
          </a:p>
          <a:p>
            <a:pPr marL="171450" indent="-171450">
              <a:buFont typeface="Arial" panose="020B0604020202020204" pitchFamily="34" charset="0"/>
              <a:buChar char="•"/>
            </a:pPr>
            <a:r>
              <a:rPr lang="en-US" baseline="0" dirty="0" smtClean="0"/>
              <a:t>Therefore, we must allow scripture to define for us “Peace”, and explain its parameters</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7</a:t>
            </a:fld>
            <a:endParaRPr lang="en-US"/>
          </a:p>
        </p:txBody>
      </p:sp>
    </p:spTree>
    <p:extLst>
      <p:ext uri="{BB962C8B-B14F-4D97-AF65-F5344CB8AC3E}">
        <p14:creationId xmlns:p14="http://schemas.microsoft.com/office/powerpoint/2010/main" val="3081149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Thayer Definition:</a:t>
            </a:r>
            <a:endParaRPr lang="en-US" sz="1200" b="0" kern="1200" dirty="0" smtClean="0">
              <a:solidFill>
                <a:schemeClr val="tx1"/>
              </a:solidFill>
              <a:latin typeface="+mn-lt"/>
              <a:ea typeface="+mn-ea"/>
              <a:cs typeface="+mn-cs"/>
            </a:endParaRPr>
          </a:p>
          <a:p>
            <a:pPr marL="228600" indent="-228600">
              <a:buFont typeface="+mj-lt"/>
              <a:buAutoNum type="arabicPeriod"/>
            </a:pPr>
            <a:r>
              <a:rPr lang="en-US" sz="1200" b="0" u="sng" kern="1200" dirty="0" smtClean="0">
                <a:solidFill>
                  <a:schemeClr val="tx1"/>
                </a:solidFill>
                <a:latin typeface="+mn-lt"/>
                <a:ea typeface="+mn-ea"/>
                <a:cs typeface="+mn-cs"/>
              </a:rPr>
              <a:t>a state of national tranquility</a:t>
            </a:r>
          </a:p>
          <a:p>
            <a:pPr marL="685800" lvl="1" indent="-228600">
              <a:buFont typeface="+mj-lt"/>
              <a:buAutoNum type="arabicPeriod"/>
            </a:pPr>
            <a:r>
              <a:rPr lang="en-US" sz="1200" b="0" kern="1200" dirty="0" smtClean="0">
                <a:solidFill>
                  <a:schemeClr val="tx1"/>
                </a:solidFill>
                <a:latin typeface="+mn-lt"/>
                <a:ea typeface="+mn-ea"/>
                <a:cs typeface="+mn-cs"/>
              </a:rPr>
              <a:t>exemption from the rage and havoc of war</a:t>
            </a:r>
          </a:p>
          <a:p>
            <a:pPr marL="228600" lvl="0" indent="-228600">
              <a:buFont typeface="+mj-lt"/>
              <a:buAutoNum type="arabicPeriod"/>
            </a:pPr>
            <a:r>
              <a:rPr lang="en-US" sz="1200" b="0" u="sng" kern="1200" dirty="0" smtClean="0">
                <a:solidFill>
                  <a:schemeClr val="tx1"/>
                </a:solidFill>
                <a:latin typeface="+mn-lt"/>
                <a:ea typeface="+mn-ea"/>
                <a:cs typeface="+mn-cs"/>
              </a:rPr>
              <a:t>peace between individuals</a:t>
            </a:r>
            <a:r>
              <a:rPr lang="en-US" sz="1200" b="0" kern="1200" dirty="0" smtClean="0">
                <a:solidFill>
                  <a:schemeClr val="tx1"/>
                </a:solidFill>
                <a:latin typeface="+mn-lt"/>
                <a:ea typeface="+mn-ea"/>
                <a:cs typeface="+mn-cs"/>
              </a:rPr>
              <a:t>, i.e. harmony, concord</a:t>
            </a:r>
          </a:p>
          <a:p>
            <a:pPr marL="228600" lvl="0" indent="-228600">
              <a:buFont typeface="+mj-lt"/>
              <a:buAutoNum type="arabicPeriod"/>
            </a:pPr>
            <a:r>
              <a:rPr lang="en-US" sz="1200" b="0" u="sng" kern="1200" dirty="0" smtClean="0">
                <a:solidFill>
                  <a:schemeClr val="tx1"/>
                </a:solidFill>
                <a:latin typeface="+mn-lt"/>
                <a:ea typeface="+mn-ea"/>
                <a:cs typeface="+mn-cs"/>
              </a:rPr>
              <a:t>security, safety, prosperity, felicity, (because peace and harmony make and keep things safe and prosperous</a:t>
            </a:r>
            <a:r>
              <a:rPr lang="en-US" sz="1200" b="0" kern="1200" dirty="0" smtClean="0">
                <a:solidFill>
                  <a:schemeClr val="tx1"/>
                </a:solidFill>
                <a:latin typeface="+mn-lt"/>
                <a:ea typeface="+mn-ea"/>
                <a:cs typeface="+mn-cs"/>
              </a:rPr>
              <a:t>)</a:t>
            </a:r>
          </a:p>
          <a:p>
            <a:pPr marL="228600" lvl="0" indent="-228600">
              <a:buFont typeface="+mj-lt"/>
              <a:buAutoNum type="arabicPeriod"/>
            </a:pPr>
            <a:r>
              <a:rPr lang="en-US" sz="1200" b="0" u="sng" kern="1200" dirty="0" smtClean="0">
                <a:solidFill>
                  <a:schemeClr val="tx1"/>
                </a:solidFill>
                <a:latin typeface="+mn-lt"/>
                <a:ea typeface="+mn-ea"/>
                <a:cs typeface="+mn-cs"/>
              </a:rPr>
              <a:t>of the Messiah’s peace</a:t>
            </a:r>
          </a:p>
          <a:p>
            <a:pPr marL="685800" lvl="1" indent="-228600">
              <a:buFont typeface="+mj-lt"/>
              <a:buAutoNum type="arabicPeriod"/>
            </a:pPr>
            <a:r>
              <a:rPr lang="en-US" sz="1200" b="0" kern="1200" dirty="0" smtClean="0">
                <a:solidFill>
                  <a:schemeClr val="tx1"/>
                </a:solidFill>
                <a:latin typeface="+mn-lt"/>
                <a:ea typeface="+mn-ea"/>
                <a:cs typeface="+mn-cs"/>
              </a:rPr>
              <a:t>the way that leads to peace (salvation)</a:t>
            </a:r>
          </a:p>
          <a:p>
            <a:pPr marL="228600" lvl="0" indent="-228600">
              <a:buFont typeface="+mj-lt"/>
              <a:buAutoNum type="arabicPeriod"/>
            </a:pPr>
            <a:r>
              <a:rPr lang="en-US" sz="1200" b="0" kern="1200" dirty="0" smtClean="0">
                <a:solidFill>
                  <a:schemeClr val="tx1"/>
                </a:solidFill>
                <a:latin typeface="+mn-lt"/>
                <a:ea typeface="+mn-ea"/>
                <a:cs typeface="+mn-cs"/>
              </a:rPr>
              <a:t>of Christianity</a:t>
            </a:r>
            <a:r>
              <a:rPr lang="en-US" sz="1200" b="0" u="none" kern="1200" dirty="0" smtClean="0">
                <a:solidFill>
                  <a:schemeClr val="tx1"/>
                </a:solidFill>
                <a:latin typeface="+mn-lt"/>
                <a:ea typeface="+mn-ea"/>
                <a:cs typeface="+mn-cs"/>
              </a:rPr>
              <a:t>, </a:t>
            </a:r>
            <a:r>
              <a:rPr lang="en-US" sz="1200" b="0" u="sng" kern="1200" dirty="0" smtClean="0">
                <a:solidFill>
                  <a:schemeClr val="tx1"/>
                </a:solidFill>
                <a:latin typeface="+mn-lt"/>
                <a:ea typeface="+mn-ea"/>
                <a:cs typeface="+mn-cs"/>
              </a:rPr>
              <a:t>the tranquil state of a soul assured of its salvation through Christ</a:t>
            </a:r>
            <a:r>
              <a:rPr lang="en-US" sz="1200" b="0" kern="1200" dirty="0" smtClean="0">
                <a:solidFill>
                  <a:schemeClr val="tx1"/>
                </a:solidFill>
                <a:latin typeface="+mn-lt"/>
                <a:ea typeface="+mn-ea"/>
                <a:cs typeface="+mn-cs"/>
              </a:rPr>
              <a:t>, and so fearing nothing from God and content with its earthly lot, of whatsoever sort that is</a:t>
            </a:r>
          </a:p>
          <a:p>
            <a:pPr marL="228600" lvl="0" indent="-228600">
              <a:buFont typeface="+mj-lt"/>
              <a:buAutoNum type="arabicPeriod"/>
            </a:pPr>
            <a:r>
              <a:rPr lang="en-US" sz="1200" b="0" kern="1200" dirty="0" smtClean="0">
                <a:solidFill>
                  <a:schemeClr val="tx1"/>
                </a:solidFill>
                <a:latin typeface="+mn-lt"/>
                <a:ea typeface="+mn-ea"/>
                <a:cs typeface="+mn-cs"/>
              </a:rPr>
              <a:t>the blessed state of devout and upright men after death</a:t>
            </a: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8</a:t>
            </a:fld>
            <a:endParaRPr lang="en-US"/>
          </a:p>
        </p:txBody>
      </p:sp>
    </p:spTree>
    <p:extLst>
      <p:ext uri="{BB962C8B-B14F-4D97-AF65-F5344CB8AC3E}">
        <p14:creationId xmlns:p14="http://schemas.microsoft.com/office/powerpoint/2010/main" val="3009407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a:pPr>
            <a:r>
              <a:rPr lang="en-US" dirty="0" smtClean="0"/>
              <a:t>All in the definitions</a:t>
            </a:r>
            <a:r>
              <a:rPr lang="en-US" baseline="0" dirty="0" smtClean="0"/>
              <a:t> are implied in Paul’s greetings in his many letters (for example)</a:t>
            </a:r>
          </a:p>
          <a:p>
            <a:pPr marL="232943" indent="-232943">
              <a:buFont typeface="+mj-lt"/>
              <a:buAutoNum type="arabicPeriod"/>
            </a:pPr>
            <a:endParaRPr lang="en-US" baseline="0" dirty="0" smtClean="0"/>
          </a:p>
          <a:p>
            <a:r>
              <a:rPr lang="en-US" b="1" baseline="0" dirty="0" smtClean="0"/>
              <a:t>(1 Thessalonians 1:1), </a:t>
            </a:r>
            <a:r>
              <a:rPr lang="en-US" i="1" baseline="0" dirty="0" smtClean="0"/>
              <a:t>“</a:t>
            </a:r>
            <a:r>
              <a:rPr lang="en-US" i="1" dirty="0" smtClean="0"/>
              <a:t>Paul, Silvanus, and Timothy, To the church of the Thessalonians in God the Father and the Lord Jesus Christ: Grace to you and peace from God our Father and the Lord Jesus Christ”</a:t>
            </a:r>
          </a:p>
          <a:p>
            <a:endParaRPr lang="en-US" dirty="0" smtClean="0"/>
          </a:p>
          <a:p>
            <a:r>
              <a:rPr lang="en-US" b="1" dirty="0" smtClean="0"/>
              <a:t>(Galatians 1:3), </a:t>
            </a:r>
            <a:r>
              <a:rPr lang="en-US" i="1" dirty="0" smtClean="0"/>
              <a:t>“Grace to you and peace from God the Father and our Lord Jesus Christ”</a:t>
            </a:r>
          </a:p>
          <a:p>
            <a:endParaRPr lang="en-US" dirty="0" smtClean="0"/>
          </a:p>
          <a:p>
            <a:pPr marL="171450" indent="-171450">
              <a:buFont typeface="Arial" panose="020B0604020202020204" pitchFamily="34" charset="0"/>
              <a:buChar char="•"/>
            </a:pPr>
            <a:r>
              <a:rPr lang="en-US" dirty="0" smtClean="0"/>
              <a:t>Hebrew (</a:t>
            </a:r>
            <a:r>
              <a:rPr lang="en-US" i="1" dirty="0" smtClean="0"/>
              <a:t>shalom</a:t>
            </a:r>
            <a:r>
              <a:rPr lang="en-US" dirty="0" smtClean="0"/>
              <a:t>)</a:t>
            </a:r>
            <a:r>
              <a:rPr lang="en-US" baseline="0" dirty="0" smtClean="0"/>
              <a:t> – completeness, soundness, welfare, peace.</a:t>
            </a:r>
          </a:p>
          <a:p>
            <a:pPr marL="171450" indent="-171450">
              <a:buFont typeface="Arial" panose="020B0604020202020204" pitchFamily="34" charset="0"/>
              <a:buChar char="•"/>
            </a:pPr>
            <a:r>
              <a:rPr lang="en-US" baseline="0" dirty="0" smtClean="0"/>
              <a:t>True peace is available only to those who are “complete and sound” referencing their relationships to God, Others, and Self!</a:t>
            </a:r>
            <a:endParaRPr lang="en-US" dirty="0" smtClean="0"/>
          </a:p>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C0B20C11-EA63-4A6C-B8AF-6D2BF7495E5F}" type="slidenum">
              <a:rPr lang="en-US" smtClean="0"/>
              <a:t>9</a:t>
            </a:fld>
            <a:endParaRPr lang="en-US"/>
          </a:p>
        </p:txBody>
      </p:sp>
    </p:spTree>
    <p:extLst>
      <p:ext uri="{BB962C8B-B14F-4D97-AF65-F5344CB8AC3E}">
        <p14:creationId xmlns:p14="http://schemas.microsoft.com/office/powerpoint/2010/main" val="13045544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descr="http://images.sharefaith.com/images/3/1298318538609_30/slide-6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137EA7-A848-46FC-A02E-4CE7E86A407A}"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288812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137EA7-A848-46FC-A02E-4CE7E86A407A}"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3011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137EA7-A848-46FC-A02E-4CE7E86A407A}"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128032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
            <a:ext cx="9144000" cy="6861989"/>
          </a:xfrm>
          <a:prstGeom prst="rect">
            <a:avLst/>
          </a:prstGeom>
        </p:spPr>
      </p:pic>
      <p:sp>
        <p:nvSpPr>
          <p:cNvPr id="2" name="Title 1"/>
          <p:cNvSpPr>
            <a:spLocks noGrp="1"/>
          </p:cNvSpPr>
          <p:nvPr>
            <p:ph type="title"/>
          </p:nvPr>
        </p:nvSpPr>
        <p:spPr/>
        <p:txBody>
          <a:bodyPr>
            <a:normAutofit/>
          </a:bodyPr>
          <a:lstStyle>
            <a:lvl1pPr>
              <a:defRPr sz="6000">
                <a:latin typeface="Blue Highway Condensed" panose="02010603020202020303" pitchFamily="2"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5137EA7-A848-46FC-A02E-4CE7E86A407A}"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177347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137EA7-A848-46FC-A02E-4CE7E86A407A}"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2704291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137EA7-A848-46FC-A02E-4CE7E86A407A}"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251366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137EA7-A848-46FC-A02E-4CE7E86A407A}" type="datetimeFigureOut">
              <a:rPr lang="en-US" smtClean="0"/>
              <a:t>6/14/2015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1271841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137EA7-A848-46FC-A02E-4CE7E86A407A}" type="datetimeFigureOut">
              <a:rPr lang="en-US" smtClean="0"/>
              <a:t>6/14/2015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206572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37EA7-A848-46FC-A02E-4CE7E86A407A}" type="datetimeFigureOut">
              <a:rPr lang="en-US" smtClean="0"/>
              <a:t>6/14/2015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53184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37EA7-A848-46FC-A02E-4CE7E86A407A}"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368778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37EA7-A848-46FC-A02E-4CE7E86A407A}"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A3D9E-081F-467E-9A0A-BD45D1D744F7}" type="slidenum">
              <a:rPr lang="en-US" smtClean="0"/>
              <a:t>‹#›</a:t>
            </a:fld>
            <a:endParaRPr lang="en-US"/>
          </a:p>
        </p:txBody>
      </p:sp>
    </p:spTree>
    <p:extLst>
      <p:ext uri="{BB962C8B-B14F-4D97-AF65-F5344CB8AC3E}">
        <p14:creationId xmlns:p14="http://schemas.microsoft.com/office/powerpoint/2010/main" val="165258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37EA7-A848-46FC-A02E-4CE7E86A407A}" type="datetimeFigureOut">
              <a:rPr lang="en-US" smtClean="0"/>
              <a:t>6/14/2015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A3D9E-081F-467E-9A0A-BD45D1D744F7}" type="slidenum">
              <a:rPr lang="en-US" smtClean="0"/>
              <a:t>‹#›</a:t>
            </a:fld>
            <a:endParaRPr lang="en-US"/>
          </a:p>
        </p:txBody>
      </p:sp>
    </p:spTree>
    <p:extLst>
      <p:ext uri="{BB962C8B-B14F-4D97-AF65-F5344CB8AC3E}">
        <p14:creationId xmlns:p14="http://schemas.microsoft.com/office/powerpoint/2010/main" val="3598650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99447"/>
            <a:ext cx="7772400" cy="1479176"/>
          </a:xfrm>
        </p:spPr>
        <p:txBody>
          <a:bodyPr>
            <a:normAutofit/>
          </a:bodyPr>
          <a:lstStyle/>
          <a:p>
            <a:r>
              <a:rPr lang="en-US" sz="9600" dirty="0" smtClean="0">
                <a:latin typeface="Blue Highway Condensed" panose="02010603020202020303" pitchFamily="2" charset="0"/>
              </a:rPr>
              <a:t>The </a:t>
            </a:r>
            <a:r>
              <a:rPr lang="en-US" sz="9600" dirty="0" smtClean="0">
                <a:latin typeface="Mistral" panose="03090702030407020403" pitchFamily="66" charset="0"/>
              </a:rPr>
              <a:t>Fruit</a:t>
            </a:r>
            <a:r>
              <a:rPr lang="en-US" sz="9600" dirty="0" smtClean="0">
                <a:latin typeface="Blue Highway Condensed" panose="02010603020202020303" pitchFamily="2" charset="0"/>
              </a:rPr>
              <a:t> of the Spirit</a:t>
            </a:r>
            <a:endParaRPr lang="en-US" sz="9600" dirty="0">
              <a:latin typeface="Blue Highway Condensed" panose="02010603020202020303" pitchFamily="2" charset="0"/>
            </a:endParaRPr>
          </a:p>
        </p:txBody>
      </p:sp>
      <p:sp>
        <p:nvSpPr>
          <p:cNvPr id="3" name="Subtitle 2"/>
          <p:cNvSpPr>
            <a:spLocks noGrp="1"/>
          </p:cNvSpPr>
          <p:nvPr>
            <p:ph type="subTitle" idx="1"/>
          </p:nvPr>
        </p:nvSpPr>
        <p:spPr>
          <a:xfrm>
            <a:off x="1143000" y="4020670"/>
            <a:ext cx="6858000" cy="1237129"/>
          </a:xfrm>
        </p:spPr>
        <p:txBody>
          <a:bodyPr>
            <a:normAutofit/>
          </a:bodyPr>
          <a:lstStyle/>
          <a:p>
            <a:r>
              <a:rPr lang="en-US" sz="4800" dirty="0" smtClean="0"/>
              <a:t>Galatians 5:16-26</a:t>
            </a:r>
            <a:endParaRPr lang="en-US" sz="4800" dirty="0"/>
          </a:p>
        </p:txBody>
      </p:sp>
    </p:spTree>
    <p:extLst>
      <p:ext uri="{BB962C8B-B14F-4D97-AF65-F5344CB8AC3E}">
        <p14:creationId xmlns:p14="http://schemas.microsoft.com/office/powerpoint/2010/main" val="8680752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Fruit of the Spirit - </a:t>
            </a:r>
            <a:r>
              <a:rPr lang="en-US" sz="5800" dirty="0" smtClean="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rPr>
              <a:t>Peace</a:t>
            </a:r>
            <a:endParaRPr lang="en-US" sz="5800" dirty="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endParaRPr>
          </a:p>
        </p:txBody>
      </p:sp>
      <p:sp>
        <p:nvSpPr>
          <p:cNvPr id="3" name="Content Placeholder 2"/>
          <p:cNvSpPr>
            <a:spLocks noGrp="1"/>
          </p:cNvSpPr>
          <p:nvPr>
            <p:ph idx="1"/>
          </p:nvPr>
        </p:nvSpPr>
        <p:spPr>
          <a:xfrm>
            <a:off x="628650" y="1382752"/>
            <a:ext cx="7886700" cy="981307"/>
          </a:xfrm>
        </p:spPr>
        <p:txBody>
          <a:bodyPr>
            <a:normAutofit lnSpcReduction="10000"/>
          </a:bodyPr>
          <a:lstStyle/>
          <a:p>
            <a:pPr marL="342900" indent="-342900"/>
            <a:r>
              <a:rPr lang="en-US" sz="3200" dirty="0" smtClean="0"/>
              <a:t>Three Concepts embraced by Peace:</a:t>
            </a:r>
            <a:endParaRPr lang="en-US" sz="3200" dirty="0" smtClean="0"/>
          </a:p>
          <a:p>
            <a:pPr marL="800100" lvl="1" indent="-342900"/>
            <a:r>
              <a:rPr lang="en-US" sz="3200" dirty="0" smtClean="0"/>
              <a:t>Peace with </a:t>
            </a:r>
            <a:r>
              <a:rPr lang="en-US" sz="3200" b="1" dirty="0" smtClean="0"/>
              <a:t>God</a:t>
            </a:r>
            <a:r>
              <a:rPr lang="en-US" sz="3200" dirty="0" smtClean="0"/>
              <a:t> (Ephesians 2:14)</a:t>
            </a:r>
          </a:p>
        </p:txBody>
      </p:sp>
    </p:spTree>
    <p:extLst>
      <p:ext uri="{BB962C8B-B14F-4D97-AF65-F5344CB8AC3E}">
        <p14:creationId xmlns:p14="http://schemas.microsoft.com/office/powerpoint/2010/main" val="408131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Fruit of the Spirit - </a:t>
            </a:r>
            <a:r>
              <a:rPr lang="en-US" sz="5800" dirty="0" smtClean="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rPr>
              <a:t>Peace</a:t>
            </a:r>
            <a:endParaRPr lang="en-US" sz="5800" dirty="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endParaRPr>
          </a:p>
        </p:txBody>
      </p:sp>
      <p:sp>
        <p:nvSpPr>
          <p:cNvPr id="3" name="Content Placeholder 2"/>
          <p:cNvSpPr>
            <a:spLocks noGrp="1"/>
          </p:cNvSpPr>
          <p:nvPr>
            <p:ph idx="1"/>
          </p:nvPr>
        </p:nvSpPr>
        <p:spPr>
          <a:xfrm>
            <a:off x="628650" y="1382752"/>
            <a:ext cx="7886700" cy="1873404"/>
          </a:xfrm>
        </p:spPr>
        <p:txBody>
          <a:bodyPr>
            <a:normAutofit lnSpcReduction="10000"/>
          </a:bodyPr>
          <a:lstStyle/>
          <a:p>
            <a:pPr marL="342900" indent="-342900"/>
            <a:r>
              <a:rPr lang="en-US" sz="3200" dirty="0" smtClean="0"/>
              <a:t>Three Concepts embraced by Peace:</a:t>
            </a:r>
            <a:endParaRPr lang="en-US" sz="3200" dirty="0" smtClean="0"/>
          </a:p>
          <a:p>
            <a:pPr marL="800100" lvl="1" indent="-342900"/>
            <a:r>
              <a:rPr lang="en-US" sz="3200" dirty="0" smtClean="0"/>
              <a:t>Peace with </a:t>
            </a:r>
            <a:r>
              <a:rPr lang="en-US" sz="3200" b="1" dirty="0" smtClean="0"/>
              <a:t>God</a:t>
            </a:r>
            <a:r>
              <a:rPr lang="en-US" sz="3200" dirty="0" smtClean="0"/>
              <a:t> (Ephesians 2:14)</a:t>
            </a:r>
          </a:p>
          <a:p>
            <a:pPr marL="800100" lvl="1" indent="-342900"/>
            <a:r>
              <a:rPr lang="en-US" sz="3200" dirty="0" smtClean="0"/>
              <a:t>Peace with one’s </a:t>
            </a:r>
            <a:r>
              <a:rPr lang="en-US" sz="3200" b="1" dirty="0" smtClean="0"/>
              <a:t>fellow man </a:t>
            </a:r>
            <a:r>
              <a:rPr lang="en-US" sz="3200" dirty="0" smtClean="0"/>
              <a:t>(Romans 12:18; Hebrews 12:14)</a:t>
            </a:r>
          </a:p>
        </p:txBody>
      </p:sp>
    </p:spTree>
    <p:extLst>
      <p:ext uri="{BB962C8B-B14F-4D97-AF65-F5344CB8AC3E}">
        <p14:creationId xmlns:p14="http://schemas.microsoft.com/office/powerpoint/2010/main" val="59640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Fruit of the Spirit - </a:t>
            </a:r>
            <a:r>
              <a:rPr lang="en-US" sz="5800" dirty="0" smtClean="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rPr>
              <a:t>Peace</a:t>
            </a:r>
            <a:endParaRPr lang="en-US" sz="5800" dirty="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endParaRPr>
          </a:p>
        </p:txBody>
      </p:sp>
      <p:sp>
        <p:nvSpPr>
          <p:cNvPr id="3" name="Content Placeholder 2"/>
          <p:cNvSpPr>
            <a:spLocks noGrp="1"/>
          </p:cNvSpPr>
          <p:nvPr>
            <p:ph idx="1"/>
          </p:nvPr>
        </p:nvSpPr>
        <p:spPr>
          <a:xfrm>
            <a:off x="628650" y="1382751"/>
            <a:ext cx="7886700" cy="2364059"/>
          </a:xfrm>
        </p:spPr>
        <p:txBody>
          <a:bodyPr>
            <a:normAutofit lnSpcReduction="10000"/>
          </a:bodyPr>
          <a:lstStyle/>
          <a:p>
            <a:pPr marL="342900" indent="-342900"/>
            <a:r>
              <a:rPr lang="en-US" sz="3200" dirty="0" smtClean="0"/>
              <a:t>Three Concepts embraced by Peace:</a:t>
            </a:r>
            <a:endParaRPr lang="en-US" sz="3200" dirty="0" smtClean="0"/>
          </a:p>
          <a:p>
            <a:pPr marL="800100" lvl="1" indent="-342900"/>
            <a:r>
              <a:rPr lang="en-US" sz="3200" dirty="0" smtClean="0"/>
              <a:t>Peace with </a:t>
            </a:r>
            <a:r>
              <a:rPr lang="en-US" sz="3200" b="1" dirty="0" smtClean="0"/>
              <a:t>God</a:t>
            </a:r>
            <a:r>
              <a:rPr lang="en-US" sz="3200" dirty="0" smtClean="0"/>
              <a:t> (Ephesians 2:14)</a:t>
            </a:r>
          </a:p>
          <a:p>
            <a:pPr marL="800100" lvl="1" indent="-342900"/>
            <a:r>
              <a:rPr lang="en-US" sz="3200" dirty="0" smtClean="0"/>
              <a:t>Peace with one’s </a:t>
            </a:r>
            <a:r>
              <a:rPr lang="en-US" sz="3200" b="1" dirty="0" smtClean="0"/>
              <a:t>fellow man </a:t>
            </a:r>
            <a:r>
              <a:rPr lang="en-US" sz="3200" dirty="0" smtClean="0"/>
              <a:t>(Romans 12:18; Hebrews 12:14)</a:t>
            </a:r>
          </a:p>
          <a:p>
            <a:pPr marL="800100" lvl="1" indent="-342900"/>
            <a:r>
              <a:rPr lang="en-US" sz="3200" dirty="0" smtClean="0"/>
              <a:t>Peace with </a:t>
            </a:r>
            <a:r>
              <a:rPr lang="en-US" sz="3200" b="1" dirty="0" smtClean="0"/>
              <a:t>Self</a:t>
            </a:r>
            <a:r>
              <a:rPr lang="en-US" sz="3200" dirty="0" smtClean="0"/>
              <a:t> (Philippians 4:6-7)</a:t>
            </a:r>
            <a:endParaRPr lang="en-US" sz="3200" dirty="0" smtClean="0"/>
          </a:p>
        </p:txBody>
      </p:sp>
    </p:spTree>
    <p:extLst>
      <p:ext uri="{BB962C8B-B14F-4D97-AF65-F5344CB8AC3E}">
        <p14:creationId xmlns:p14="http://schemas.microsoft.com/office/powerpoint/2010/main" val="148575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Fruit of the Spirit - </a:t>
            </a:r>
            <a:r>
              <a:rPr lang="en-US" sz="5800" dirty="0" smtClean="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rPr>
              <a:t>Peace</a:t>
            </a:r>
            <a:endParaRPr lang="en-US" sz="5800" dirty="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endParaRPr>
          </a:p>
        </p:txBody>
      </p:sp>
      <p:sp>
        <p:nvSpPr>
          <p:cNvPr id="3" name="Content Placeholder 2"/>
          <p:cNvSpPr>
            <a:spLocks noGrp="1"/>
          </p:cNvSpPr>
          <p:nvPr>
            <p:ph idx="1"/>
          </p:nvPr>
        </p:nvSpPr>
        <p:spPr>
          <a:xfrm>
            <a:off x="628650" y="1382752"/>
            <a:ext cx="7886700" cy="4683511"/>
          </a:xfrm>
        </p:spPr>
        <p:txBody>
          <a:bodyPr>
            <a:normAutofit lnSpcReduction="10000"/>
          </a:bodyPr>
          <a:lstStyle/>
          <a:p>
            <a:pPr marL="342900" indent="-342900"/>
            <a:r>
              <a:rPr lang="en-US" sz="3200" dirty="0" smtClean="0"/>
              <a:t>Three Concepts embraced by Peace:</a:t>
            </a:r>
            <a:endParaRPr lang="en-US" sz="3200" dirty="0" smtClean="0"/>
          </a:p>
          <a:p>
            <a:pPr marL="800100" lvl="1" indent="-342900"/>
            <a:r>
              <a:rPr lang="en-US" sz="3200" dirty="0" smtClean="0"/>
              <a:t>Peace with </a:t>
            </a:r>
            <a:r>
              <a:rPr lang="en-US" sz="3200" b="1" dirty="0" smtClean="0"/>
              <a:t>God</a:t>
            </a:r>
            <a:r>
              <a:rPr lang="en-US" sz="3200" dirty="0" smtClean="0"/>
              <a:t> (Ephesians 2:14)</a:t>
            </a:r>
          </a:p>
          <a:p>
            <a:pPr marL="800100" lvl="1" indent="-342900"/>
            <a:r>
              <a:rPr lang="en-US" sz="3200" dirty="0" smtClean="0"/>
              <a:t>Peace with one’s </a:t>
            </a:r>
            <a:r>
              <a:rPr lang="en-US" sz="3200" b="1" dirty="0" smtClean="0"/>
              <a:t>fellow man </a:t>
            </a:r>
            <a:r>
              <a:rPr lang="en-US" sz="3200" dirty="0" smtClean="0"/>
              <a:t>(Romans 12:18; Hebrews 12:14)</a:t>
            </a:r>
          </a:p>
          <a:p>
            <a:pPr marL="800100" lvl="1" indent="-342900"/>
            <a:r>
              <a:rPr lang="en-US" sz="3200" dirty="0" smtClean="0"/>
              <a:t>Peace with </a:t>
            </a:r>
            <a:r>
              <a:rPr lang="en-US" sz="3200" b="1" dirty="0" smtClean="0"/>
              <a:t>Self</a:t>
            </a:r>
            <a:r>
              <a:rPr lang="en-US" sz="3200" dirty="0" smtClean="0"/>
              <a:t> (Philippians 4:6-7)</a:t>
            </a:r>
            <a:endParaRPr lang="en-US" sz="3200" dirty="0" smtClean="0"/>
          </a:p>
          <a:p>
            <a:pPr marL="342900" indent="-342900"/>
            <a:r>
              <a:rPr lang="en-US" sz="3200" dirty="0" smtClean="0"/>
              <a:t>This fruit in combat with the lusts of the flesh!</a:t>
            </a:r>
            <a:endParaRPr lang="en-US" sz="3200" dirty="0"/>
          </a:p>
          <a:p>
            <a:pPr marL="800100" lvl="1" indent="-342900"/>
            <a:r>
              <a:rPr lang="en-US" sz="3200" dirty="0" smtClean="0"/>
              <a:t>Adultery, fornication, hatred, contentions, outbursts of wrath, dissensions</a:t>
            </a:r>
            <a:endParaRPr lang="en-US" sz="3200" dirty="0"/>
          </a:p>
        </p:txBody>
      </p:sp>
    </p:spTree>
    <p:extLst>
      <p:ext uri="{BB962C8B-B14F-4D97-AF65-F5344CB8AC3E}">
        <p14:creationId xmlns:p14="http://schemas.microsoft.com/office/powerpoint/2010/main" val="167407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anim calcmode="lin" valueType="num">
                                      <p:cBhvr>
                                        <p:cTn id="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anim calcmode="lin" valueType="num">
                                      <p:cBhvr>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Fruit of the Spirit - </a:t>
            </a:r>
            <a:r>
              <a:rPr lang="en-US" sz="5800" dirty="0" smtClean="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rPr>
              <a:t>Peace</a:t>
            </a:r>
            <a:endParaRPr lang="en-US" sz="5800" dirty="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endParaRPr>
          </a:p>
        </p:txBody>
      </p:sp>
      <p:sp>
        <p:nvSpPr>
          <p:cNvPr id="3" name="Content Placeholder 2"/>
          <p:cNvSpPr>
            <a:spLocks noGrp="1"/>
          </p:cNvSpPr>
          <p:nvPr>
            <p:ph idx="1"/>
          </p:nvPr>
        </p:nvSpPr>
        <p:spPr>
          <a:xfrm>
            <a:off x="628650" y="1382752"/>
            <a:ext cx="7886700" cy="5084954"/>
          </a:xfrm>
        </p:spPr>
        <p:txBody>
          <a:bodyPr>
            <a:normAutofit lnSpcReduction="10000"/>
          </a:bodyPr>
          <a:lstStyle/>
          <a:p>
            <a:pPr marL="342900" indent="-342900"/>
            <a:r>
              <a:rPr lang="en-US" sz="3200" dirty="0" smtClean="0"/>
              <a:t>Three Concepts embraced by Peace:</a:t>
            </a:r>
            <a:endParaRPr lang="en-US" sz="3200" dirty="0" smtClean="0"/>
          </a:p>
          <a:p>
            <a:pPr marL="800100" lvl="1" indent="-342900"/>
            <a:r>
              <a:rPr lang="en-US" sz="3200" dirty="0" smtClean="0"/>
              <a:t>Peace with </a:t>
            </a:r>
            <a:r>
              <a:rPr lang="en-US" sz="3200" b="1" dirty="0" smtClean="0"/>
              <a:t>God</a:t>
            </a:r>
            <a:r>
              <a:rPr lang="en-US" sz="3200" dirty="0" smtClean="0"/>
              <a:t> (Ephesians 2:14)</a:t>
            </a:r>
          </a:p>
          <a:p>
            <a:pPr marL="800100" lvl="1" indent="-342900"/>
            <a:r>
              <a:rPr lang="en-US" sz="3200" dirty="0" smtClean="0"/>
              <a:t>Peace with one’s </a:t>
            </a:r>
            <a:r>
              <a:rPr lang="en-US" sz="3200" b="1" dirty="0" smtClean="0"/>
              <a:t>fellow man </a:t>
            </a:r>
            <a:r>
              <a:rPr lang="en-US" sz="3200" dirty="0" smtClean="0"/>
              <a:t>(Romans 12:18; Hebrews 12:14)</a:t>
            </a:r>
          </a:p>
          <a:p>
            <a:pPr marL="800100" lvl="1" indent="-342900"/>
            <a:r>
              <a:rPr lang="en-US" sz="3200" dirty="0" smtClean="0"/>
              <a:t>Peace with </a:t>
            </a:r>
            <a:r>
              <a:rPr lang="en-US" sz="3200" b="1" dirty="0" smtClean="0"/>
              <a:t>Self</a:t>
            </a:r>
            <a:r>
              <a:rPr lang="en-US" sz="3200" dirty="0" smtClean="0"/>
              <a:t> (Philippians 4:6-7)</a:t>
            </a:r>
            <a:endParaRPr lang="en-US" sz="3200" dirty="0" smtClean="0"/>
          </a:p>
          <a:p>
            <a:pPr marL="342900" indent="-342900"/>
            <a:r>
              <a:rPr lang="en-US" sz="3200" dirty="0" smtClean="0"/>
              <a:t>This fruit in combat with the lusts of the flesh!</a:t>
            </a:r>
            <a:endParaRPr lang="en-US" sz="3200" dirty="0"/>
          </a:p>
          <a:p>
            <a:pPr marL="800100" lvl="1" indent="-342900"/>
            <a:r>
              <a:rPr lang="en-US" sz="3200" dirty="0" smtClean="0"/>
              <a:t>Adultery, fornication, hatred, contentions, outbursts of wrath, dissensions</a:t>
            </a:r>
          </a:p>
          <a:p>
            <a:pPr marL="800100" lvl="1" indent="-342900"/>
            <a:r>
              <a:rPr lang="en-US" sz="3200" dirty="0" smtClean="0"/>
              <a:t>Jealousy, selfish ambitions, envy</a:t>
            </a:r>
            <a:endParaRPr lang="en-US" sz="3200" dirty="0" smtClean="0"/>
          </a:p>
          <a:p>
            <a:pPr marL="342900" indent="-342900"/>
            <a:endParaRPr lang="en-US" sz="3200" dirty="0"/>
          </a:p>
        </p:txBody>
      </p:sp>
    </p:spTree>
    <p:extLst>
      <p:ext uri="{BB962C8B-B14F-4D97-AF65-F5344CB8AC3E}">
        <p14:creationId xmlns:p14="http://schemas.microsoft.com/office/powerpoint/2010/main" val="245257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anim calcmode="lin" valueType="num">
                                      <p:cBhvr>
                                        <p:cTn id="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41886"/>
            <a:ext cx="7772400" cy="1479176"/>
          </a:xfrm>
        </p:spPr>
        <p:txBody>
          <a:bodyPr>
            <a:normAutofit/>
          </a:bodyPr>
          <a:lstStyle/>
          <a:p>
            <a:pPr algn="l"/>
            <a:r>
              <a:rPr lang="en-US" sz="9600" dirty="0" smtClean="0">
                <a:latin typeface="Blue Highway Condensed" panose="02010603020202020303" pitchFamily="2" charset="0"/>
              </a:rPr>
              <a:t>Conclusion</a:t>
            </a:r>
            <a:endParaRPr lang="en-US" sz="9600" dirty="0">
              <a:latin typeface="Blue Highway Condensed" panose="02010603020202020303" pitchFamily="2" charset="0"/>
            </a:endParaRPr>
          </a:p>
        </p:txBody>
      </p:sp>
      <p:sp>
        <p:nvSpPr>
          <p:cNvPr id="3" name="Subtitle 2"/>
          <p:cNvSpPr>
            <a:spLocks noGrp="1"/>
          </p:cNvSpPr>
          <p:nvPr>
            <p:ph type="subTitle" idx="1"/>
          </p:nvPr>
        </p:nvSpPr>
        <p:spPr>
          <a:xfrm>
            <a:off x="1143000" y="3221062"/>
            <a:ext cx="6858000" cy="2912109"/>
          </a:xfrm>
        </p:spPr>
        <p:txBody>
          <a:bodyPr>
            <a:normAutofit/>
          </a:bodyPr>
          <a:lstStyle/>
          <a:p>
            <a:pPr algn="l"/>
            <a:r>
              <a:rPr lang="en-US" sz="4800" dirty="0" smtClean="0"/>
              <a:t>Galatians 5:16-26</a:t>
            </a:r>
            <a:endParaRPr lang="en-US" sz="4800" dirty="0"/>
          </a:p>
        </p:txBody>
      </p:sp>
    </p:spTree>
    <p:extLst>
      <p:ext uri="{BB962C8B-B14F-4D97-AF65-F5344CB8AC3E}">
        <p14:creationId xmlns:p14="http://schemas.microsoft.com/office/powerpoint/2010/main" val="412055751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A Spiritual Conflict Between the Flesh and Spirit</a:t>
            </a:r>
            <a:endParaRPr lang="en-US" sz="5800" dirty="0">
              <a:effectLst>
                <a:glow rad="101600">
                  <a:schemeClr val="bg1">
                    <a:alpha val="40000"/>
                  </a:schemeClr>
                </a:glow>
                <a:outerShdw blurRad="50800" dist="38100" dir="2700000" algn="tl" rotWithShape="0">
                  <a:schemeClr val="bg1">
                    <a:alpha val="40000"/>
                  </a:schemeClr>
                </a:outerShdw>
              </a:effectLst>
            </a:endParaRPr>
          </a:p>
        </p:txBody>
      </p:sp>
      <p:sp>
        <p:nvSpPr>
          <p:cNvPr id="3" name="Content Placeholder 2"/>
          <p:cNvSpPr>
            <a:spLocks noGrp="1"/>
          </p:cNvSpPr>
          <p:nvPr>
            <p:ph idx="1"/>
          </p:nvPr>
        </p:nvSpPr>
        <p:spPr>
          <a:xfrm>
            <a:off x="628650" y="1466850"/>
            <a:ext cx="7886700" cy="4762500"/>
          </a:xfrm>
        </p:spPr>
        <p:txBody>
          <a:bodyPr>
            <a:normAutofit/>
          </a:bodyPr>
          <a:lstStyle/>
          <a:p>
            <a:pPr marL="342900" indent="-342900"/>
            <a:r>
              <a:rPr lang="en-US" sz="3200" dirty="0" smtClean="0"/>
              <a:t>The conflict exists </a:t>
            </a:r>
            <a:r>
              <a:rPr lang="en-US" sz="3200" dirty="0"/>
              <a:t>within </a:t>
            </a:r>
            <a:r>
              <a:rPr lang="en-US" sz="3200" dirty="0" smtClean="0"/>
              <a:t>each of us! (17)</a:t>
            </a:r>
          </a:p>
        </p:txBody>
      </p:sp>
    </p:spTree>
    <p:extLst>
      <p:ext uri="{BB962C8B-B14F-4D97-AF65-F5344CB8AC3E}">
        <p14:creationId xmlns:p14="http://schemas.microsoft.com/office/powerpoint/2010/main" val="392176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A Spiritual Conflict Between the Flesh and Spirit</a:t>
            </a:r>
            <a:endParaRPr lang="en-US" sz="5800" dirty="0">
              <a:effectLst>
                <a:glow rad="101600">
                  <a:schemeClr val="bg1">
                    <a:alpha val="40000"/>
                  </a:schemeClr>
                </a:glow>
                <a:outerShdw blurRad="50800" dist="38100" dir="2700000" algn="tl" rotWithShape="0">
                  <a:schemeClr val="bg1">
                    <a:alpha val="40000"/>
                  </a:schemeClr>
                </a:outerShdw>
              </a:effectLst>
            </a:endParaRPr>
          </a:p>
        </p:txBody>
      </p:sp>
      <p:sp>
        <p:nvSpPr>
          <p:cNvPr id="3" name="Content Placeholder 2"/>
          <p:cNvSpPr>
            <a:spLocks noGrp="1"/>
          </p:cNvSpPr>
          <p:nvPr>
            <p:ph idx="1"/>
          </p:nvPr>
        </p:nvSpPr>
        <p:spPr>
          <a:xfrm>
            <a:off x="628650" y="1466850"/>
            <a:ext cx="7886700" cy="4762500"/>
          </a:xfrm>
        </p:spPr>
        <p:txBody>
          <a:bodyPr>
            <a:normAutofit/>
          </a:bodyPr>
          <a:lstStyle/>
          <a:p>
            <a:pPr marL="342900" indent="-342900"/>
            <a:r>
              <a:rPr lang="en-US" sz="3200" dirty="0" smtClean="0"/>
              <a:t>The conflict exists </a:t>
            </a:r>
            <a:r>
              <a:rPr lang="en-US" sz="3200" dirty="0"/>
              <a:t>within </a:t>
            </a:r>
            <a:r>
              <a:rPr lang="en-US" sz="3200" dirty="0" smtClean="0"/>
              <a:t>each of us! (17)</a:t>
            </a:r>
          </a:p>
          <a:p>
            <a:pPr marL="342900" indent="-342900"/>
            <a:r>
              <a:rPr lang="en-US" sz="3200" dirty="0" smtClean="0"/>
              <a:t>The works of the flesh are evident (19-21)</a:t>
            </a:r>
          </a:p>
          <a:p>
            <a:pPr marL="800100" lvl="1" indent="-342900"/>
            <a:r>
              <a:rPr lang="en-US" sz="3200" dirty="0" smtClean="0"/>
              <a:t>The end of fleshly lusts (21)</a:t>
            </a:r>
          </a:p>
        </p:txBody>
      </p:sp>
    </p:spTree>
    <p:extLst>
      <p:ext uri="{BB962C8B-B14F-4D97-AF65-F5344CB8AC3E}">
        <p14:creationId xmlns:p14="http://schemas.microsoft.com/office/powerpoint/2010/main" val="386932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anim calcmode="lin" valueType="num">
                                      <p:cBhvr>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A Spiritual Conflict Between the Flesh and Spirit</a:t>
            </a:r>
            <a:endParaRPr lang="en-US" sz="5800" dirty="0">
              <a:effectLst>
                <a:glow rad="101600">
                  <a:schemeClr val="bg1">
                    <a:alpha val="40000"/>
                  </a:schemeClr>
                </a:glow>
                <a:outerShdw blurRad="50800" dist="38100" dir="2700000" algn="tl" rotWithShape="0">
                  <a:schemeClr val="bg1">
                    <a:alpha val="40000"/>
                  </a:schemeClr>
                </a:outerShdw>
              </a:effectLst>
            </a:endParaRPr>
          </a:p>
        </p:txBody>
      </p:sp>
      <p:sp>
        <p:nvSpPr>
          <p:cNvPr id="3" name="Content Placeholder 2"/>
          <p:cNvSpPr>
            <a:spLocks noGrp="1"/>
          </p:cNvSpPr>
          <p:nvPr>
            <p:ph idx="1"/>
          </p:nvPr>
        </p:nvSpPr>
        <p:spPr>
          <a:xfrm>
            <a:off x="628650" y="1466850"/>
            <a:ext cx="7886700" cy="4762500"/>
          </a:xfrm>
        </p:spPr>
        <p:txBody>
          <a:bodyPr>
            <a:normAutofit/>
          </a:bodyPr>
          <a:lstStyle/>
          <a:p>
            <a:pPr marL="342900" indent="-342900"/>
            <a:r>
              <a:rPr lang="en-US" sz="3200" dirty="0" smtClean="0"/>
              <a:t>The conflict exists </a:t>
            </a:r>
            <a:r>
              <a:rPr lang="en-US" sz="3200" dirty="0"/>
              <a:t>within </a:t>
            </a:r>
            <a:r>
              <a:rPr lang="en-US" sz="3200" dirty="0" smtClean="0"/>
              <a:t>each of us! (17)</a:t>
            </a:r>
          </a:p>
          <a:p>
            <a:pPr marL="342900" indent="-342900"/>
            <a:r>
              <a:rPr lang="en-US" sz="3200" dirty="0" smtClean="0"/>
              <a:t>The works of the flesh are evident (19-21)</a:t>
            </a:r>
          </a:p>
          <a:p>
            <a:pPr marL="800100" lvl="1" indent="-342900"/>
            <a:r>
              <a:rPr lang="en-US" sz="3200" dirty="0" smtClean="0"/>
              <a:t>The end of fleshly lusts (21)</a:t>
            </a:r>
          </a:p>
          <a:p>
            <a:pPr marL="342900" indent="-342900"/>
            <a:r>
              <a:rPr lang="en-US" sz="3200" dirty="0" smtClean="0"/>
              <a:t>The fruit of the Spirit in contrast (22-23)</a:t>
            </a:r>
          </a:p>
          <a:p>
            <a:pPr marL="800100" lvl="1" indent="-342900"/>
            <a:r>
              <a:rPr lang="en-US" sz="3200" i="1" dirty="0" smtClean="0"/>
              <a:t>“Against such there is no law” </a:t>
            </a:r>
            <a:r>
              <a:rPr lang="en-US" sz="3200" dirty="0" smtClean="0"/>
              <a:t>(23)</a:t>
            </a:r>
          </a:p>
        </p:txBody>
      </p:sp>
    </p:spTree>
    <p:extLst>
      <p:ext uri="{BB962C8B-B14F-4D97-AF65-F5344CB8AC3E}">
        <p14:creationId xmlns:p14="http://schemas.microsoft.com/office/powerpoint/2010/main" val="310711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anim calcmode="lin" valueType="num">
                                      <p:cBhvr>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A Spiritual Conflict Between the Flesh and Spirit</a:t>
            </a:r>
            <a:endParaRPr lang="en-US" sz="5800" dirty="0">
              <a:effectLst>
                <a:glow rad="101600">
                  <a:schemeClr val="bg1">
                    <a:alpha val="40000"/>
                  </a:schemeClr>
                </a:glow>
                <a:outerShdw blurRad="50800" dist="38100" dir="2700000" algn="tl" rotWithShape="0">
                  <a:schemeClr val="bg1">
                    <a:alpha val="40000"/>
                  </a:schemeClr>
                </a:outerShdw>
              </a:effectLst>
            </a:endParaRPr>
          </a:p>
        </p:txBody>
      </p:sp>
      <p:sp>
        <p:nvSpPr>
          <p:cNvPr id="3" name="Content Placeholder 2"/>
          <p:cNvSpPr>
            <a:spLocks noGrp="1"/>
          </p:cNvSpPr>
          <p:nvPr>
            <p:ph idx="1"/>
          </p:nvPr>
        </p:nvSpPr>
        <p:spPr>
          <a:xfrm>
            <a:off x="628650" y="1466850"/>
            <a:ext cx="7886700" cy="4762500"/>
          </a:xfrm>
        </p:spPr>
        <p:txBody>
          <a:bodyPr>
            <a:normAutofit/>
          </a:bodyPr>
          <a:lstStyle/>
          <a:p>
            <a:pPr marL="342900" indent="-342900"/>
            <a:r>
              <a:rPr lang="en-US" sz="3200" dirty="0" smtClean="0"/>
              <a:t>The conflict exists </a:t>
            </a:r>
            <a:r>
              <a:rPr lang="en-US" sz="3200" dirty="0"/>
              <a:t>within </a:t>
            </a:r>
            <a:r>
              <a:rPr lang="en-US" sz="3200" dirty="0" smtClean="0"/>
              <a:t>each of us! (17)</a:t>
            </a:r>
          </a:p>
          <a:p>
            <a:pPr marL="342900" indent="-342900"/>
            <a:r>
              <a:rPr lang="en-US" sz="3200" dirty="0" smtClean="0"/>
              <a:t>The works of the flesh are evident (19-21)</a:t>
            </a:r>
          </a:p>
          <a:p>
            <a:pPr marL="800100" lvl="1" indent="-342900"/>
            <a:r>
              <a:rPr lang="en-US" sz="3200" dirty="0" smtClean="0"/>
              <a:t>The end of fleshly lusts (21)</a:t>
            </a:r>
          </a:p>
          <a:p>
            <a:pPr marL="342900" indent="-342900"/>
            <a:r>
              <a:rPr lang="en-US" sz="3200" dirty="0" smtClean="0"/>
              <a:t>The fruit of the Spirit in contrast (22-23)</a:t>
            </a:r>
          </a:p>
          <a:p>
            <a:pPr marL="800100" lvl="1" indent="-342900"/>
            <a:r>
              <a:rPr lang="en-US" sz="3200" i="1" dirty="0" smtClean="0"/>
              <a:t>“Against such there is no law” </a:t>
            </a:r>
            <a:r>
              <a:rPr lang="en-US" sz="3200" dirty="0" smtClean="0"/>
              <a:t>(23)</a:t>
            </a:r>
          </a:p>
          <a:p>
            <a:pPr marL="342900" indent="-342900"/>
            <a:r>
              <a:rPr lang="en-US" sz="3200" dirty="0" smtClean="0"/>
              <a:t>The victory of the Spirit over the flesh (24-25, cf. 16)</a:t>
            </a:r>
          </a:p>
        </p:txBody>
      </p:sp>
    </p:spTree>
    <p:extLst>
      <p:ext uri="{BB962C8B-B14F-4D97-AF65-F5344CB8AC3E}">
        <p14:creationId xmlns:p14="http://schemas.microsoft.com/office/powerpoint/2010/main" val="38209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anim calcmode="lin" valueType="num">
                                      <p:cBhvr>
                                        <p:cTn id="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A Spiritual Conflict Between the Flesh and Spirit</a:t>
            </a:r>
            <a:endParaRPr lang="en-US" sz="5800" dirty="0">
              <a:effectLst>
                <a:glow rad="101600">
                  <a:schemeClr val="bg1">
                    <a:alpha val="40000"/>
                  </a:schemeClr>
                </a:glow>
                <a:outerShdw blurRad="50800" dist="38100" dir="2700000" algn="tl" rotWithShape="0">
                  <a:schemeClr val="bg1">
                    <a:alpha val="40000"/>
                  </a:schemeClr>
                </a:outerShdw>
              </a:effectLst>
            </a:endParaRPr>
          </a:p>
        </p:txBody>
      </p:sp>
      <p:sp>
        <p:nvSpPr>
          <p:cNvPr id="3" name="Content Placeholder 2"/>
          <p:cNvSpPr>
            <a:spLocks noGrp="1"/>
          </p:cNvSpPr>
          <p:nvPr>
            <p:ph idx="1"/>
          </p:nvPr>
        </p:nvSpPr>
        <p:spPr>
          <a:xfrm>
            <a:off x="628650" y="1466850"/>
            <a:ext cx="7886700" cy="4762500"/>
          </a:xfrm>
        </p:spPr>
        <p:txBody>
          <a:bodyPr>
            <a:normAutofit/>
          </a:bodyPr>
          <a:lstStyle/>
          <a:p>
            <a:pPr marL="342900" indent="-342900"/>
            <a:r>
              <a:rPr lang="en-US" sz="3200" dirty="0" smtClean="0"/>
              <a:t>The conflict exists </a:t>
            </a:r>
            <a:r>
              <a:rPr lang="en-US" sz="3200" dirty="0" smtClean="0"/>
              <a:t>within </a:t>
            </a:r>
            <a:r>
              <a:rPr lang="en-US" sz="3200" dirty="0" smtClean="0"/>
              <a:t>each of us! (17)</a:t>
            </a:r>
          </a:p>
          <a:p>
            <a:pPr marL="342900" indent="-342900"/>
            <a:r>
              <a:rPr lang="en-US" sz="3200" dirty="0" smtClean="0"/>
              <a:t>The works of the flesh are evident (19-21)</a:t>
            </a:r>
          </a:p>
          <a:p>
            <a:pPr marL="800100" lvl="1" indent="-342900"/>
            <a:r>
              <a:rPr lang="en-US" sz="3200" dirty="0" smtClean="0"/>
              <a:t>The end of fleshly lusts (21)</a:t>
            </a:r>
          </a:p>
          <a:p>
            <a:pPr marL="342900" indent="-342900"/>
            <a:r>
              <a:rPr lang="en-US" sz="3200" dirty="0" smtClean="0"/>
              <a:t>The fruit of the Spirit in contrast (22-23)</a:t>
            </a:r>
          </a:p>
          <a:p>
            <a:pPr marL="800100" lvl="1" indent="-342900"/>
            <a:r>
              <a:rPr lang="en-US" sz="3200" i="1" dirty="0" smtClean="0"/>
              <a:t>“Against such there is no law” </a:t>
            </a:r>
            <a:r>
              <a:rPr lang="en-US" sz="3200" dirty="0" smtClean="0"/>
              <a:t>(23)</a:t>
            </a:r>
          </a:p>
          <a:p>
            <a:pPr marL="342900" indent="-342900"/>
            <a:r>
              <a:rPr lang="en-US" sz="3200" dirty="0" smtClean="0"/>
              <a:t>The victory of the Spirit over the flesh (24-25, cf. 16)</a:t>
            </a:r>
          </a:p>
          <a:p>
            <a:pPr marL="342900" indent="-342900"/>
            <a:r>
              <a:rPr lang="en-US" sz="3200" dirty="0" smtClean="0"/>
              <a:t>The problem of pride and envy - </a:t>
            </a:r>
            <a:r>
              <a:rPr lang="en-US" sz="3200" b="1" dirty="0" smtClean="0"/>
              <a:t>carnal</a:t>
            </a:r>
            <a:r>
              <a:rPr lang="en-US" sz="3200" dirty="0" smtClean="0"/>
              <a:t> (26)</a:t>
            </a:r>
          </a:p>
          <a:p>
            <a:pPr marL="342900" indent="-342900"/>
            <a:endParaRPr lang="en-US" sz="3200" dirty="0"/>
          </a:p>
        </p:txBody>
      </p:sp>
    </p:spTree>
    <p:extLst>
      <p:ext uri="{BB962C8B-B14F-4D97-AF65-F5344CB8AC3E}">
        <p14:creationId xmlns:p14="http://schemas.microsoft.com/office/powerpoint/2010/main" val="3905471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18765"/>
            <a:ext cx="7772400" cy="1815354"/>
          </a:xfrm>
        </p:spPr>
        <p:txBody>
          <a:bodyPr>
            <a:noAutofit/>
          </a:bodyPr>
          <a:lstStyle/>
          <a:p>
            <a:r>
              <a:rPr lang="en-US" sz="12800" dirty="0" smtClean="0">
                <a:latin typeface="Mistral" panose="03090702030407020403" pitchFamily="66" charset="0"/>
              </a:rPr>
              <a:t>Peace</a:t>
            </a:r>
            <a:endParaRPr lang="en-US" sz="12800" dirty="0">
              <a:latin typeface="Mistral" panose="03090702030407020403" pitchFamily="66" charset="0"/>
            </a:endParaRPr>
          </a:p>
        </p:txBody>
      </p:sp>
      <p:sp>
        <p:nvSpPr>
          <p:cNvPr id="3" name="Subtitle 2"/>
          <p:cNvSpPr>
            <a:spLocks noGrp="1"/>
          </p:cNvSpPr>
          <p:nvPr>
            <p:ph type="subTitle" idx="1"/>
          </p:nvPr>
        </p:nvSpPr>
        <p:spPr>
          <a:xfrm>
            <a:off x="591671" y="4141694"/>
            <a:ext cx="7960658" cy="2003612"/>
          </a:xfrm>
        </p:spPr>
        <p:txBody>
          <a:bodyPr>
            <a:normAutofit/>
          </a:bodyPr>
          <a:lstStyle/>
          <a:p>
            <a:pPr indent="228600" algn="l"/>
            <a:r>
              <a:rPr lang="en-US" sz="3200" i="1" dirty="0" smtClean="0"/>
              <a:t>“And let the peace of God rule in your hearts, to which also you were called in one body; and be thankful.”</a:t>
            </a:r>
          </a:p>
          <a:p>
            <a:pPr algn="r"/>
            <a:r>
              <a:rPr lang="en-US" sz="3200" dirty="0" smtClean="0"/>
              <a:t>(Colossians 3:15)</a:t>
            </a:r>
            <a:endParaRPr lang="en-US" sz="3200" dirty="0"/>
          </a:p>
        </p:txBody>
      </p:sp>
    </p:spTree>
    <p:extLst>
      <p:ext uri="{BB962C8B-B14F-4D97-AF65-F5344CB8AC3E}">
        <p14:creationId xmlns:p14="http://schemas.microsoft.com/office/powerpoint/2010/main" val="3286078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18765"/>
            <a:ext cx="7772400" cy="1815354"/>
          </a:xfrm>
        </p:spPr>
        <p:txBody>
          <a:bodyPr>
            <a:noAutofit/>
          </a:bodyPr>
          <a:lstStyle/>
          <a:p>
            <a:r>
              <a:rPr lang="en-US" sz="12800" dirty="0" smtClean="0">
                <a:latin typeface="Mistral" panose="03090702030407020403" pitchFamily="66" charset="0"/>
              </a:rPr>
              <a:t>Peace</a:t>
            </a:r>
            <a:endParaRPr lang="en-US" sz="12800" dirty="0">
              <a:latin typeface="Mistral" panose="03090702030407020403" pitchFamily="66" charset="0"/>
            </a:endParaRPr>
          </a:p>
        </p:txBody>
      </p:sp>
      <p:sp>
        <p:nvSpPr>
          <p:cNvPr id="3" name="Subtitle 2"/>
          <p:cNvSpPr>
            <a:spLocks noGrp="1"/>
          </p:cNvSpPr>
          <p:nvPr>
            <p:ph type="subTitle" idx="1"/>
          </p:nvPr>
        </p:nvSpPr>
        <p:spPr>
          <a:xfrm>
            <a:off x="591671" y="4324350"/>
            <a:ext cx="7960658" cy="1820956"/>
          </a:xfrm>
        </p:spPr>
        <p:txBody>
          <a:bodyPr>
            <a:normAutofit/>
          </a:bodyPr>
          <a:lstStyle/>
          <a:p>
            <a:pPr indent="228600" algn="l"/>
            <a:r>
              <a:rPr lang="en-US" sz="3200" b="1" i="1" dirty="0" smtClean="0"/>
              <a:t>Synonyms:  </a:t>
            </a:r>
            <a:r>
              <a:rPr lang="en-US" sz="3200" i="1" dirty="0" smtClean="0"/>
              <a:t>tranquility, harmony, concord, prosperity, felicity</a:t>
            </a:r>
            <a:endParaRPr lang="en-US" sz="3200" i="1" dirty="0" smtClean="0"/>
          </a:p>
          <a:p>
            <a:pPr algn="r"/>
            <a:r>
              <a:rPr lang="en-US" sz="3200" dirty="0" smtClean="0"/>
              <a:t>~ used by Thayer</a:t>
            </a:r>
            <a:endParaRPr lang="en-US" sz="3200" dirty="0"/>
          </a:p>
        </p:txBody>
      </p:sp>
    </p:spTree>
    <p:extLst>
      <p:ext uri="{BB962C8B-B14F-4D97-AF65-F5344CB8AC3E}">
        <p14:creationId xmlns:p14="http://schemas.microsoft.com/office/powerpoint/2010/main" val="9933169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3227"/>
            <a:ext cx="7886700" cy="777874"/>
          </a:xfrm>
        </p:spPr>
        <p:txBody>
          <a:bodyPr>
            <a:noAutofit/>
          </a:bodyPr>
          <a:lstStyle/>
          <a:p>
            <a:pPr algn="ctr"/>
            <a:r>
              <a:rPr lang="en-US" sz="5800" dirty="0" smtClean="0">
                <a:effectLst>
                  <a:glow rad="101600">
                    <a:schemeClr val="bg1">
                      <a:alpha val="40000"/>
                    </a:schemeClr>
                  </a:glow>
                  <a:outerShdw blurRad="50800" dist="38100" dir="2700000" algn="tl" rotWithShape="0">
                    <a:schemeClr val="bg1">
                      <a:alpha val="40000"/>
                    </a:schemeClr>
                  </a:outerShdw>
                </a:effectLst>
              </a:rPr>
              <a:t>Fruit of the Spirit - </a:t>
            </a:r>
            <a:r>
              <a:rPr lang="en-US" sz="5800" dirty="0" smtClean="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rPr>
              <a:t>Peace</a:t>
            </a:r>
            <a:endParaRPr lang="en-US" sz="5800" dirty="0">
              <a:effectLst>
                <a:glow rad="101600">
                  <a:schemeClr val="bg1">
                    <a:alpha val="40000"/>
                  </a:schemeClr>
                </a:glow>
                <a:outerShdw blurRad="50800" dist="38100" dir="2700000" algn="tl" rotWithShape="0">
                  <a:schemeClr val="bg1">
                    <a:alpha val="40000"/>
                  </a:schemeClr>
                </a:outerShdw>
              </a:effectLst>
              <a:latin typeface="Mistral" panose="03090702030407020403" pitchFamily="66" charset="0"/>
            </a:endParaRP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43511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731</TotalTime>
  <Words>1831</Words>
  <Application>Microsoft Office PowerPoint</Application>
  <PresentationFormat>On-screen Show (4:3)</PresentationFormat>
  <Paragraphs>176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Blue Highway Condensed</vt:lpstr>
      <vt:lpstr>Calibri</vt:lpstr>
      <vt:lpstr>Calibri Light</vt:lpstr>
      <vt:lpstr>Mistral</vt:lpstr>
      <vt:lpstr>Office Theme</vt:lpstr>
      <vt:lpstr>The Fruit of the Spirit</vt:lpstr>
      <vt:lpstr>A Spiritual Conflict Between the Flesh and Spirit</vt:lpstr>
      <vt:lpstr>A Spiritual Conflict Between the Flesh and Spirit</vt:lpstr>
      <vt:lpstr>A Spiritual Conflict Between the Flesh and Spirit</vt:lpstr>
      <vt:lpstr>A Spiritual Conflict Between the Flesh and Spirit</vt:lpstr>
      <vt:lpstr>A Spiritual Conflict Between the Flesh and Spirit</vt:lpstr>
      <vt:lpstr>Peace</vt:lpstr>
      <vt:lpstr>Peace</vt:lpstr>
      <vt:lpstr>Fruit of the Spirit - Peace</vt:lpstr>
      <vt:lpstr>Fruit of the Spirit - Peace</vt:lpstr>
      <vt:lpstr>Fruit of the Spirit - Peace</vt:lpstr>
      <vt:lpstr>Fruit of the Spirit - Peace</vt:lpstr>
      <vt:lpstr>Fruit of the Spirit - Peace</vt:lpstr>
      <vt:lpstr>Fruit of the Spirit - Peace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Fruit of the Spirit</dc:title>
  <dc:creator>Stan Cox</dc:creator>
  <cp:lastModifiedBy>Stan Cox</cp:lastModifiedBy>
  <cp:revision>23</cp:revision>
  <cp:lastPrinted>2015-06-14T13:20:32Z</cp:lastPrinted>
  <dcterms:created xsi:type="dcterms:W3CDTF">2015-06-14T02:36:31Z</dcterms:created>
  <dcterms:modified xsi:type="dcterms:W3CDTF">2015-06-14T21:07:13Z</dcterms:modified>
</cp:coreProperties>
</file>