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handoutMasterIdLst>
    <p:handoutMasterId r:id="rId10"/>
  </p:handoutMasterIdLst>
  <p:sldIdLst>
    <p:sldId id="260" r:id="rId2"/>
    <p:sldId id="256" r:id="rId3"/>
    <p:sldId id="257" r:id="rId4"/>
    <p:sldId id="258" r:id="rId5"/>
    <p:sldId id="259" r:id="rId6"/>
    <p:sldId id="261" r:id="rId7"/>
    <p:sldId id="262" r:id="rId8"/>
  </p:sldIdLst>
  <p:sldSz cx="9144000" cy="5143500" type="screen16x9"/>
  <p:notesSz cx="6858000" cy="9144000"/>
  <p:embeddedFontLst>
    <p:embeddedFont>
      <p:font typeface="Bebas Neue" panose="020B0606020202050201" pitchFamily="34" charset="0"/>
      <p:regular r:id="rId11"/>
    </p:embeddedFont>
    <p:embeddedFont>
      <p:font typeface="Pacifico" panose="00000500000000000000" pitchFamily="2" charset="0"/>
      <p:regular r:id="rId12"/>
    </p:embeddedFont>
    <p:embeddedFont>
      <p:font typeface="Stencil" panose="040409050D0802020404" pitchFamily="82" charset="0"/>
      <p:regular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5620"/>
    <p:restoredTop sz="94660"/>
  </p:normalViewPr>
  <p:slideViewPr>
    <p:cSldViewPr snapToGrid="0">
      <p:cViewPr varScale="1">
        <p:scale>
          <a:sx n="99" d="100"/>
          <a:sy n="99" d="100"/>
        </p:scale>
        <p:origin x="922" y="72"/>
      </p:cViewPr>
      <p:guideLst>
        <p:guide orient="horz" pos="1620"/>
        <p:guide pos="2880"/>
      </p:guideLst>
    </p:cSldViewPr>
  </p:slid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ox" userId="9376f276357bfffd" providerId="LiveId" clId="{D6A38ECA-CFFF-4F81-A50A-FF406F190B2A}"/>
    <pc:docChg chg="custSel modHandout">
      <pc:chgData name="Stan Cox" userId="9376f276357bfffd" providerId="LiveId" clId="{D6A38ECA-CFFF-4F81-A50A-FF406F190B2A}" dt="2026-05-16T04:47:27.086" v="126" actId="403"/>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2F583E-6C00-0E68-282C-11E76637579D}"/>
              </a:ext>
            </a:extLst>
          </p:cNvPr>
          <p:cNvSpPr>
            <a:spLocks noGrp="1"/>
          </p:cNvSpPr>
          <p:nvPr>
            <p:ph type="hdr" sz="quarter"/>
          </p:nvPr>
        </p:nvSpPr>
        <p:spPr>
          <a:xfrm>
            <a:off x="0" y="0"/>
            <a:ext cx="2971800" cy="711200"/>
          </a:xfrm>
          <a:prstGeom prst="rect">
            <a:avLst/>
          </a:prstGeom>
        </p:spPr>
        <p:txBody>
          <a:bodyPr vert="horz" lIns="91440" tIns="45720" rIns="91440" bIns="45720" rtlCol="0"/>
          <a:lstStyle>
            <a:lvl1pPr algn="l">
              <a:defRPr sz="1200"/>
            </a:lvl1pPr>
          </a:lstStyle>
          <a:p>
            <a:r>
              <a:rPr lang="en-US" sz="2000" dirty="0">
                <a:latin typeface="Stencil" panose="040409050D0802020404" pitchFamily="82" charset="0"/>
              </a:rPr>
              <a:t>Perilous Times</a:t>
            </a:r>
          </a:p>
          <a:p>
            <a:r>
              <a:rPr lang="en-US" dirty="0"/>
              <a:t>2 Timothy 3:1-9</a:t>
            </a:r>
          </a:p>
        </p:txBody>
      </p:sp>
      <p:sp>
        <p:nvSpPr>
          <p:cNvPr id="3" name="Date Placeholder 2">
            <a:extLst>
              <a:ext uri="{FF2B5EF4-FFF2-40B4-BE49-F238E27FC236}">
                <a16:creationId xmlns:a16="http://schemas.microsoft.com/office/drawing/2014/main" id="{0C2EFD33-1224-3117-B342-E47F580058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May 17, 2026 @ 9am</a:t>
            </a:r>
          </a:p>
        </p:txBody>
      </p:sp>
      <p:sp>
        <p:nvSpPr>
          <p:cNvPr id="4" name="Footer Placeholder 3">
            <a:extLst>
              <a:ext uri="{FF2B5EF4-FFF2-40B4-BE49-F238E27FC236}">
                <a16:creationId xmlns:a16="http://schemas.microsoft.com/office/drawing/2014/main" id="{85ACF346-3CD5-9256-8BD8-0C6ED5C29A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West Side church of Christ, Stan Cox</a:t>
            </a:r>
          </a:p>
        </p:txBody>
      </p:sp>
      <p:sp>
        <p:nvSpPr>
          <p:cNvPr id="5" name="Slide Number Placeholder 4">
            <a:extLst>
              <a:ext uri="{FF2B5EF4-FFF2-40B4-BE49-F238E27FC236}">
                <a16:creationId xmlns:a16="http://schemas.microsoft.com/office/drawing/2014/main" id="{ADD31958-1391-E378-024C-D687AE92D6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dirty="0"/>
              <a:t>soundteaching.org  </a:t>
            </a:r>
          </a:p>
        </p:txBody>
      </p:sp>
    </p:spTree>
    <p:extLst>
      <p:ext uri="{BB962C8B-B14F-4D97-AF65-F5344CB8AC3E}">
        <p14:creationId xmlns:p14="http://schemas.microsoft.com/office/powerpoint/2010/main" val="472048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d9e0be2e7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d9e0be2e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daa468ba20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daa468ba2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daa468ba2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daa468ba2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gif"/><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B7A6-724C-B115-E815-646D3C63C957}"/>
              </a:ext>
            </a:extLst>
          </p:cNvPr>
          <p:cNvSpPr>
            <a:spLocks noGrp="1"/>
          </p:cNvSpPr>
          <p:nvPr>
            <p:ph type="ctrTitle"/>
          </p:nvPr>
        </p:nvSpPr>
        <p:spPr>
          <a:xfrm>
            <a:off x="311706" y="1008046"/>
            <a:ext cx="5290929" cy="2370584"/>
          </a:xfrm>
        </p:spPr>
        <p:txBody>
          <a:bodyPr anchor="t">
            <a:normAutofit/>
          </a:bodyPr>
          <a:lstStyle/>
          <a:p>
            <a:r>
              <a:rPr lang="en-US" sz="6600" dirty="0">
                <a:solidFill>
                  <a:schemeClr val="bg1"/>
                </a:solidFill>
                <a:latin typeface="Stencil" panose="040409050D0802020404" pitchFamily="82" charset="0"/>
              </a:rPr>
              <a:t>Perilous</a:t>
            </a:r>
            <a:br>
              <a:rPr lang="en-US" sz="6600" dirty="0">
                <a:solidFill>
                  <a:schemeClr val="bg1"/>
                </a:solidFill>
                <a:latin typeface="Stencil" panose="040409050D0802020404" pitchFamily="82" charset="0"/>
              </a:rPr>
            </a:br>
            <a:r>
              <a:rPr lang="en-US" sz="6600" dirty="0">
                <a:solidFill>
                  <a:schemeClr val="bg1"/>
                </a:solidFill>
                <a:latin typeface="Stencil" panose="040409050D0802020404" pitchFamily="82" charset="0"/>
              </a:rPr>
              <a:t>Times</a:t>
            </a:r>
          </a:p>
        </p:txBody>
      </p:sp>
      <p:sp>
        <p:nvSpPr>
          <p:cNvPr id="3" name="Subtitle 2">
            <a:extLst>
              <a:ext uri="{FF2B5EF4-FFF2-40B4-BE49-F238E27FC236}">
                <a16:creationId xmlns:a16="http://schemas.microsoft.com/office/drawing/2014/main" id="{009B13B7-57F9-8305-B150-4492539896F1}"/>
              </a:ext>
            </a:extLst>
          </p:cNvPr>
          <p:cNvSpPr>
            <a:spLocks noGrp="1"/>
          </p:cNvSpPr>
          <p:nvPr>
            <p:ph type="subTitle" idx="1"/>
          </p:nvPr>
        </p:nvSpPr>
        <p:spPr>
          <a:xfrm>
            <a:off x="373696" y="3378630"/>
            <a:ext cx="5166951" cy="1038508"/>
          </a:xfrm>
        </p:spPr>
        <p:txBody>
          <a:bodyPr>
            <a:normAutofit/>
          </a:bodyPr>
          <a:lstStyle/>
          <a:p>
            <a:r>
              <a:rPr lang="en-US" sz="4400" dirty="0">
                <a:solidFill>
                  <a:schemeClr val="bg1"/>
                </a:solidFill>
                <a:latin typeface="Aptos" panose="020B0004020202020204" pitchFamily="34" charset="0"/>
              </a:rPr>
              <a:t>2 Timothy 3:1-9</a:t>
            </a:r>
          </a:p>
        </p:txBody>
      </p:sp>
    </p:spTree>
    <p:extLst>
      <p:ext uri="{BB962C8B-B14F-4D97-AF65-F5344CB8AC3E}">
        <p14:creationId xmlns:p14="http://schemas.microsoft.com/office/powerpoint/2010/main" val="2967438833"/>
      </p:ext>
    </p:extLst>
  </p:cSld>
  <p:clrMapOvr>
    <a:masterClrMapping/>
  </p:clrMapOvr>
  <mc:AlternateContent xmlns:mc="http://schemas.openxmlformats.org/markup-compatibility/2006">
    <mc:Choice xmlns:p15="http://schemas.microsoft.com/office/powerpoint/2012/main" Requires="p15">
      <p:transition spd="slow">
        <p15:prstTrans prst="fallOve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079835" y="0"/>
            <a:ext cx="4064165" cy="5143500"/>
          </a:xfrm>
          <a:prstGeom prst="rect">
            <a:avLst/>
          </a:prstGeom>
          <a:noFill/>
          <a:ln>
            <a:noFill/>
          </a:ln>
        </p:spPr>
      </p:pic>
      <p:sp>
        <p:nvSpPr>
          <p:cNvPr id="55" name="Google Shape;55;p13"/>
          <p:cNvSpPr txBox="1"/>
          <p:nvPr/>
        </p:nvSpPr>
        <p:spPr>
          <a:xfrm>
            <a:off x="0" y="1315125"/>
            <a:ext cx="4977300" cy="18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400">
                <a:solidFill>
                  <a:schemeClr val="lt1"/>
                </a:solidFill>
                <a:latin typeface="Pacifico"/>
                <a:ea typeface="Pacifico"/>
                <a:cs typeface="Pacifico"/>
                <a:sym typeface="Pacifico"/>
              </a:rPr>
              <a:t>Perilous times and</a:t>
            </a:r>
            <a:endParaRPr sz="4400">
              <a:solidFill>
                <a:schemeClr val="lt1"/>
              </a:solidFill>
              <a:latin typeface="Pacifico"/>
              <a:ea typeface="Pacifico"/>
              <a:cs typeface="Pacifico"/>
              <a:sym typeface="Pacifico"/>
            </a:endParaRPr>
          </a:p>
          <a:p>
            <a:pPr marL="0" lvl="0" indent="0" algn="l" rtl="0">
              <a:spcBef>
                <a:spcPts val="0"/>
              </a:spcBef>
              <a:spcAft>
                <a:spcPts val="0"/>
              </a:spcAft>
              <a:buNone/>
            </a:pPr>
            <a:r>
              <a:rPr lang="en" sz="4400">
                <a:solidFill>
                  <a:schemeClr val="lt1"/>
                </a:solidFill>
                <a:latin typeface="Pacifico"/>
                <a:ea typeface="Pacifico"/>
                <a:cs typeface="Pacifico"/>
                <a:sym typeface="Pacifico"/>
              </a:rPr>
              <a:t>     Perilous men</a:t>
            </a:r>
            <a:endParaRPr sz="4400">
              <a:solidFill>
                <a:schemeClr val="lt1"/>
              </a:solidFill>
              <a:latin typeface="Pacifico"/>
              <a:ea typeface="Pacifico"/>
              <a:cs typeface="Pacifico"/>
              <a:sym typeface="Pacifico"/>
            </a:endParaRPr>
          </a:p>
        </p:txBody>
      </p:sp>
      <p:sp>
        <p:nvSpPr>
          <p:cNvPr id="56" name="Google Shape;56;p13"/>
          <p:cNvSpPr txBox="1"/>
          <p:nvPr/>
        </p:nvSpPr>
        <p:spPr>
          <a:xfrm>
            <a:off x="163350" y="3809875"/>
            <a:ext cx="4650600" cy="50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lt1"/>
                </a:solidFill>
              </a:rPr>
              <a:t>      ( </a:t>
            </a:r>
            <a:r>
              <a:rPr lang="en" sz="2800">
                <a:solidFill>
                  <a:schemeClr val="lt1"/>
                </a:solidFill>
                <a:latin typeface="Pacifico"/>
                <a:ea typeface="Pacifico"/>
                <a:cs typeface="Pacifico"/>
                <a:sym typeface="Pacifico"/>
              </a:rPr>
              <a:t> 2 Timothy 3:1-5 )</a:t>
            </a:r>
            <a:endParaRPr sz="2800">
              <a:solidFill>
                <a:schemeClr val="lt1"/>
              </a:solidFill>
              <a:latin typeface="Pacifico"/>
              <a:ea typeface="Pacifico"/>
              <a:cs typeface="Pacifico"/>
              <a:sym typeface="Pacific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147725" y="84400"/>
            <a:ext cx="8064600" cy="10947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85000"/>
              </a:lnSpc>
              <a:spcBef>
                <a:spcPts val="0"/>
              </a:spcBef>
              <a:spcAft>
                <a:spcPts val="0"/>
              </a:spcAft>
              <a:buClr>
                <a:schemeClr val="dk1"/>
              </a:buClr>
              <a:buSzPts val="1100"/>
              <a:buFont typeface="Arial"/>
              <a:buNone/>
            </a:pPr>
            <a:r>
              <a:rPr lang="en" sz="1700" b="1">
                <a:solidFill>
                  <a:schemeClr val="dk1"/>
                </a:solidFill>
              </a:rPr>
              <a:t>2 Timothy 3:1-5  perilous times and blaspheme  But know this that in the last days perilous times will come; for man will be lovers of themselves and,  lovers of money boasters proud disobedient to parents unthankful unholy. Unloving involving slander. </a:t>
            </a:r>
            <a:r>
              <a:rPr lang="en" sz="1700" b="1">
                <a:solidFill>
                  <a:srgbClr val="9900FF"/>
                </a:solidFill>
              </a:rPr>
              <a:t>                         </a:t>
            </a:r>
            <a:endParaRPr sz="500"/>
          </a:p>
        </p:txBody>
      </p:sp>
      <p:sp>
        <p:nvSpPr>
          <p:cNvPr id="62" name="Google Shape;62;p14"/>
          <p:cNvSpPr txBox="1"/>
          <p:nvPr/>
        </p:nvSpPr>
        <p:spPr>
          <a:xfrm>
            <a:off x="226850" y="1390075"/>
            <a:ext cx="2927700" cy="408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chemeClr val="dk1"/>
                </a:solidFill>
              </a:rPr>
              <a:t>Bad and ungodly people</a:t>
            </a:r>
            <a:endParaRPr sz="1800">
              <a:solidFill>
                <a:schemeClr val="dk1"/>
              </a:solidFill>
            </a:endParaRPr>
          </a:p>
          <a:p>
            <a:pPr marL="457200" lvl="0" indent="-342900" algn="l" rtl="0">
              <a:spcBef>
                <a:spcPts val="0"/>
              </a:spcBef>
              <a:spcAft>
                <a:spcPts val="0"/>
              </a:spcAft>
              <a:buClr>
                <a:schemeClr val="dk1"/>
              </a:buClr>
              <a:buSzPts val="1800"/>
              <a:buAutoNum type="arabicParenBoth"/>
            </a:pPr>
            <a:r>
              <a:rPr lang="en" sz="1800">
                <a:solidFill>
                  <a:schemeClr val="dk1"/>
                </a:solidFill>
              </a:rPr>
              <a:t>Romans 5:6-11</a:t>
            </a:r>
            <a:endParaRPr sz="1800">
              <a:solidFill>
                <a:schemeClr val="dk1"/>
              </a:solidFill>
            </a:endParaRPr>
          </a:p>
        </p:txBody>
      </p:sp>
      <p:pic>
        <p:nvPicPr>
          <p:cNvPr id="63" name="Google Shape;63;p14" descr="a painting of jesus and a man with the words you are precious in my sight and honored (Provided by Tenor)"/>
          <p:cNvPicPr preferRelativeResize="0"/>
          <p:nvPr/>
        </p:nvPicPr>
        <p:blipFill>
          <a:blip r:embed="rId3">
            <a:alphaModFix/>
          </a:blip>
          <a:stretch>
            <a:fillRect/>
          </a:stretch>
        </p:blipFill>
        <p:spPr>
          <a:xfrm>
            <a:off x="6048100" y="900325"/>
            <a:ext cx="2807163" cy="3659600"/>
          </a:xfrm>
          <a:prstGeom prst="rect">
            <a:avLst/>
          </a:prstGeom>
          <a:noFill/>
          <a:ln>
            <a:noFill/>
          </a:ln>
        </p:spPr>
      </p:pic>
      <p:sp>
        <p:nvSpPr>
          <p:cNvPr id="64" name="Google Shape;64;p14"/>
          <p:cNvSpPr txBox="1"/>
          <p:nvPr/>
        </p:nvSpPr>
        <p:spPr>
          <a:xfrm>
            <a:off x="6178350" y="2516300"/>
            <a:ext cx="785400" cy="26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5" name="Google Shape;65;p14"/>
          <p:cNvSpPr txBox="1"/>
          <p:nvPr/>
        </p:nvSpPr>
        <p:spPr>
          <a:xfrm>
            <a:off x="7223625" y="1179100"/>
            <a:ext cx="1551600" cy="836700"/>
          </a:xfrm>
          <a:prstGeom prst="rect">
            <a:avLst/>
          </a:prstGeom>
          <a:solidFill>
            <a:srgbClr val="00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6" name="Google Shape;66;p14"/>
          <p:cNvSpPr txBox="1"/>
          <p:nvPr/>
        </p:nvSpPr>
        <p:spPr>
          <a:xfrm>
            <a:off x="7300450" y="1308925"/>
            <a:ext cx="1351800" cy="1094700"/>
          </a:xfrm>
          <a:prstGeom prst="rect">
            <a:avLst/>
          </a:prstGeom>
          <a:solidFill>
            <a:srgbClr val="00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read revelation 21:8</a:t>
            </a: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Read revelation 21:8</a:t>
            </a:r>
            <a:endParaRPr/>
          </a:p>
        </p:txBody>
      </p:sp>
      <p:sp>
        <p:nvSpPr>
          <p:cNvPr id="72" name="Google Shape;72;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“But the cowardly,unbelieving,abominable,sexually immoral,sorcerers,idolaters, and all liars shall have their part in the lake which burns with fire and brimstone,which is the second death.”therefore take an eye for an eye,and another example is trade an thumb for a thumb.  </a:t>
            </a:r>
            <a:endParaRPr/>
          </a:p>
        </p:txBody>
      </p:sp>
      <p:pic>
        <p:nvPicPr>
          <p:cNvPr id="73" name="Google Shape;73;p15" descr="a blue heart surrounded by red hearts on a dark background (Provided by Tenor)"/>
          <p:cNvPicPr preferRelativeResize="0"/>
          <p:nvPr/>
        </p:nvPicPr>
        <p:blipFill>
          <a:blip r:embed="rId3">
            <a:alphaModFix/>
          </a:blip>
          <a:stretch>
            <a:fillRect/>
          </a:stretch>
        </p:blipFill>
        <p:spPr>
          <a:xfrm>
            <a:off x="417875" y="3130350"/>
            <a:ext cx="8264625" cy="1371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                              Conclusion 2 timothy 3:14</a:t>
            </a:r>
            <a:endParaRPr/>
          </a:p>
        </p:txBody>
      </p:sp>
      <p:sp>
        <p:nvSpPr>
          <p:cNvPr id="79" name="Google Shape;79;p16"/>
          <p:cNvSpPr txBox="1">
            <a:spLocks noGrp="1"/>
          </p:cNvSpPr>
          <p:nvPr>
            <p:ph type="body" idx="1"/>
          </p:nvPr>
        </p:nvSpPr>
        <p:spPr>
          <a:xfrm>
            <a:off x="311700" y="1198575"/>
            <a:ext cx="8520600" cy="380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dark times may come but you must continue in the things which you have learned and been assured of, knowing from whom you have learned them.</a:t>
            </a:r>
            <a:endParaRPr/>
          </a:p>
          <a:p>
            <a:pPr marL="0" lvl="0" indent="0" algn="l" rtl="0">
              <a:spcBef>
                <a:spcPts val="1200"/>
              </a:spcBef>
              <a:spcAft>
                <a:spcPts val="0"/>
              </a:spcAft>
              <a:buNone/>
            </a:pPr>
            <a:r>
              <a:rPr lang="en"/>
              <a:t>                                    </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             </a:t>
            </a:r>
            <a:endParaRPr/>
          </a:p>
        </p:txBody>
      </p:sp>
      <p:pic>
        <p:nvPicPr>
          <p:cNvPr id="80" name="Google Shape;80;p16" descr="clouds and sky,blue sky background with tiny clouds. panorama (Provided by Getty Images)"/>
          <p:cNvPicPr preferRelativeResize="0"/>
          <p:nvPr/>
        </p:nvPicPr>
        <p:blipFill>
          <a:blip r:embed="rId3">
            <a:alphaModFix/>
          </a:blip>
          <a:stretch>
            <a:fillRect/>
          </a:stretch>
        </p:blipFill>
        <p:spPr>
          <a:xfrm>
            <a:off x="6083700" y="2092375"/>
            <a:ext cx="2461123" cy="2906599"/>
          </a:xfrm>
          <a:prstGeom prst="rect">
            <a:avLst/>
          </a:prstGeom>
          <a:noFill/>
          <a:ln>
            <a:noFill/>
          </a:ln>
        </p:spPr>
      </p:pic>
      <p:pic>
        <p:nvPicPr>
          <p:cNvPr id="81" name="Google Shape;81;p16" descr="Face of Jesus Christ, hand drawn vector illustration. (Provided by Getty Images)"/>
          <p:cNvPicPr preferRelativeResize="0"/>
          <p:nvPr/>
        </p:nvPicPr>
        <p:blipFill>
          <a:blip r:embed="rId4">
            <a:alphaModFix/>
          </a:blip>
          <a:stretch>
            <a:fillRect/>
          </a:stretch>
        </p:blipFill>
        <p:spPr>
          <a:xfrm>
            <a:off x="6787335" y="2834313"/>
            <a:ext cx="1053849" cy="1422725"/>
          </a:xfrm>
          <a:prstGeom prst="rect">
            <a:avLst/>
          </a:prstGeom>
          <a:noFill/>
          <a:ln>
            <a:noFill/>
          </a:ln>
        </p:spPr>
      </p:pic>
      <p:pic>
        <p:nvPicPr>
          <p:cNvPr id="82" name="Google Shape;82;p16" descr="a young boy in a green and black striped shirt is smiling and says jesus christ . (Provided by Tenor)"/>
          <p:cNvPicPr preferRelativeResize="0"/>
          <p:nvPr/>
        </p:nvPicPr>
        <p:blipFill>
          <a:blip r:embed="rId5">
            <a:alphaModFix/>
          </a:blip>
          <a:stretch>
            <a:fillRect/>
          </a:stretch>
        </p:blipFill>
        <p:spPr>
          <a:xfrm>
            <a:off x="0" y="-852644"/>
            <a:ext cx="8913550" cy="66761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54B0CF-0871-FC7B-7C42-FDE2422353F1}"/>
              </a:ext>
            </a:extLst>
          </p:cNvPr>
          <p:cNvSpPr>
            <a:spLocks noGrp="1"/>
          </p:cNvSpPr>
          <p:nvPr>
            <p:ph type="body" idx="1"/>
          </p:nvPr>
        </p:nvSpPr>
        <p:spPr>
          <a:xfrm>
            <a:off x="178231" y="759416"/>
            <a:ext cx="8818535" cy="4107051"/>
          </a:xfrm>
        </p:spPr>
        <p:txBody>
          <a:bodyPr>
            <a:normAutofit/>
          </a:bodyPr>
          <a:lstStyle/>
          <a:p>
            <a:pPr>
              <a:lnSpc>
                <a:spcPct val="80000"/>
              </a:lnSpc>
              <a:buClr>
                <a:schemeClr val="bg1"/>
              </a:buClr>
              <a:buFont typeface="Wingdings" panose="05000000000000000000" pitchFamily="2" charset="2"/>
              <a:buChar char="v"/>
            </a:pPr>
            <a:r>
              <a:rPr lang="en-US" sz="4000" b="1" dirty="0">
                <a:solidFill>
                  <a:schemeClr val="bg1"/>
                </a:solidFill>
                <a:latin typeface="Aptos" panose="020B0004020202020204" pitchFamily="34" charset="0"/>
              </a:rPr>
              <a:t>The phrase “last days”</a:t>
            </a:r>
          </a:p>
          <a:p>
            <a:pPr marL="860425" lvl="1" indent="0">
              <a:lnSpc>
                <a:spcPct val="80000"/>
              </a:lnSpc>
              <a:spcAft>
                <a:spcPts val="600"/>
              </a:spcAft>
              <a:buClr>
                <a:schemeClr val="bg1"/>
              </a:buClr>
              <a:buNone/>
            </a:pPr>
            <a:r>
              <a:rPr lang="en-US" sz="3600" dirty="0">
                <a:solidFill>
                  <a:schemeClr val="bg1"/>
                </a:solidFill>
                <a:latin typeface="Aptos" panose="020B0004020202020204" pitchFamily="34" charset="0"/>
              </a:rPr>
              <a:t>Acts 2; 2 Peter 3:3-4; 2 Peter 3:9-10</a:t>
            </a:r>
          </a:p>
          <a:p>
            <a:pPr>
              <a:lnSpc>
                <a:spcPct val="80000"/>
              </a:lnSpc>
              <a:spcAft>
                <a:spcPts val="600"/>
              </a:spcAft>
              <a:buClr>
                <a:schemeClr val="bg1"/>
              </a:buClr>
              <a:buFont typeface="Wingdings" panose="05000000000000000000" pitchFamily="2" charset="2"/>
              <a:buChar char="v"/>
            </a:pPr>
            <a:r>
              <a:rPr lang="en-US" sz="4000" b="1" dirty="0">
                <a:solidFill>
                  <a:schemeClr val="bg1"/>
                </a:solidFill>
                <a:latin typeface="Aptos" panose="020B0004020202020204" pitchFamily="34" charset="0"/>
              </a:rPr>
              <a:t>Paul warns of chaotic times</a:t>
            </a:r>
          </a:p>
          <a:p>
            <a:pPr>
              <a:lnSpc>
                <a:spcPct val="80000"/>
              </a:lnSpc>
              <a:buClr>
                <a:schemeClr val="bg1"/>
              </a:buClr>
              <a:buFont typeface="Wingdings" panose="05000000000000000000" pitchFamily="2" charset="2"/>
              <a:buChar char="v"/>
            </a:pPr>
            <a:r>
              <a:rPr lang="en-US" sz="4000" b="1" dirty="0">
                <a:solidFill>
                  <a:schemeClr val="bg1"/>
                </a:solidFill>
                <a:latin typeface="Aptos" panose="020B0004020202020204" pitchFamily="34" charset="0"/>
              </a:rPr>
              <a:t>The problem of sin lies at our feet</a:t>
            </a:r>
          </a:p>
          <a:p>
            <a:pPr lvl="1" indent="0">
              <a:lnSpc>
                <a:spcPct val="80000"/>
              </a:lnSpc>
              <a:spcAft>
                <a:spcPts val="600"/>
              </a:spcAft>
              <a:buClr>
                <a:schemeClr val="bg1"/>
              </a:buClr>
              <a:buNone/>
            </a:pPr>
            <a:r>
              <a:rPr lang="en-US" sz="3600" dirty="0">
                <a:solidFill>
                  <a:schemeClr val="bg1"/>
                </a:solidFill>
                <a:latin typeface="Aptos" panose="020B0004020202020204" pitchFamily="34" charset="0"/>
              </a:rPr>
              <a:t>James 1:13-16</a:t>
            </a:r>
          </a:p>
          <a:p>
            <a:pPr>
              <a:lnSpc>
                <a:spcPct val="80000"/>
              </a:lnSpc>
              <a:buClr>
                <a:schemeClr val="bg1"/>
              </a:buClr>
              <a:buFont typeface="Wingdings" panose="05000000000000000000" pitchFamily="2" charset="2"/>
              <a:buChar char="v"/>
            </a:pPr>
            <a:r>
              <a:rPr lang="en-US" sz="4000" b="1" dirty="0">
                <a:solidFill>
                  <a:schemeClr val="bg1"/>
                </a:solidFill>
                <a:latin typeface="Aptos" panose="020B0004020202020204" pitchFamily="34" charset="0"/>
              </a:rPr>
              <a:t>Today we live in perilous times</a:t>
            </a:r>
          </a:p>
          <a:p>
            <a:pPr lvl="1" indent="0">
              <a:lnSpc>
                <a:spcPct val="80000"/>
              </a:lnSpc>
              <a:buClr>
                <a:schemeClr val="bg1"/>
              </a:buClr>
              <a:buNone/>
            </a:pPr>
            <a:r>
              <a:rPr lang="en-US" sz="3600" dirty="0">
                <a:solidFill>
                  <a:schemeClr val="bg1"/>
                </a:solidFill>
                <a:latin typeface="Aptos" panose="020B0004020202020204" pitchFamily="34" charset="0"/>
              </a:rPr>
              <a:t>Acts 20:19; Romans 5:6-10</a:t>
            </a:r>
          </a:p>
        </p:txBody>
      </p:sp>
    </p:spTree>
    <p:extLst>
      <p:ext uri="{BB962C8B-B14F-4D97-AF65-F5344CB8AC3E}">
        <p14:creationId xmlns:p14="http://schemas.microsoft.com/office/powerpoint/2010/main" val="3658510778"/>
      </p:ext>
    </p:extLst>
  </p:cSld>
  <p:clrMapOvr>
    <a:masterClrMapping/>
  </p:clrMapOvr>
  <mc:AlternateContent xmlns:mc="http://schemas.openxmlformats.org/markup-compatibility/2006">
    <mc:Choice xmlns:p15="http://schemas.microsoft.com/office/powerpoint/2012/main" Requires="p15">
      <p:transition spd="slow">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anim calcmode="lin" valueType="num">
                                      <p:cBhvr>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24647A-D9BF-6AE2-682D-41D18EE81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F562D-4C91-023C-BD2F-C386B0119127}"/>
              </a:ext>
            </a:extLst>
          </p:cNvPr>
          <p:cNvSpPr>
            <a:spLocks noGrp="1"/>
          </p:cNvSpPr>
          <p:nvPr>
            <p:ph type="ctrTitle"/>
          </p:nvPr>
        </p:nvSpPr>
        <p:spPr>
          <a:xfrm>
            <a:off x="170481" y="726362"/>
            <a:ext cx="5290929" cy="1122971"/>
          </a:xfrm>
        </p:spPr>
        <p:txBody>
          <a:bodyPr anchor="t">
            <a:normAutofit/>
          </a:bodyPr>
          <a:lstStyle/>
          <a:p>
            <a:pPr algn="l"/>
            <a:r>
              <a:rPr lang="en-US" sz="5400" dirty="0">
                <a:solidFill>
                  <a:schemeClr val="bg1"/>
                </a:solidFill>
                <a:latin typeface="Stencil" panose="040409050D0802020404" pitchFamily="82" charset="0"/>
              </a:rPr>
              <a:t>Conclusion</a:t>
            </a:r>
          </a:p>
        </p:txBody>
      </p:sp>
      <p:sp>
        <p:nvSpPr>
          <p:cNvPr id="3" name="Subtitle 2">
            <a:extLst>
              <a:ext uri="{FF2B5EF4-FFF2-40B4-BE49-F238E27FC236}">
                <a16:creationId xmlns:a16="http://schemas.microsoft.com/office/drawing/2014/main" id="{32395CAB-220E-270F-73A0-CC3D4DD42FF4}"/>
              </a:ext>
            </a:extLst>
          </p:cNvPr>
          <p:cNvSpPr>
            <a:spLocks noGrp="1"/>
          </p:cNvSpPr>
          <p:nvPr>
            <p:ph type="subTitle" idx="1"/>
          </p:nvPr>
        </p:nvSpPr>
        <p:spPr>
          <a:xfrm>
            <a:off x="-1" y="1655223"/>
            <a:ext cx="6238069" cy="3277890"/>
          </a:xfrm>
        </p:spPr>
        <p:txBody>
          <a:bodyPr>
            <a:normAutofit/>
          </a:bodyPr>
          <a:lstStyle/>
          <a:p>
            <a:r>
              <a:rPr lang="en-US" sz="3200" dirty="0">
                <a:solidFill>
                  <a:schemeClr val="bg1"/>
                </a:solidFill>
                <a:latin typeface="Aptos" panose="020B0004020202020204" pitchFamily="34" charset="0"/>
              </a:rPr>
              <a:t>“</a:t>
            </a:r>
            <a:r>
              <a:rPr lang="en-US" sz="3200" i="1" dirty="0">
                <a:solidFill>
                  <a:schemeClr val="bg1"/>
                </a:solidFill>
                <a:latin typeface="Aptos" panose="020B0004020202020204" pitchFamily="34" charset="0"/>
              </a:rPr>
              <a:t>May you live in interesting times</a:t>
            </a:r>
            <a:r>
              <a:rPr lang="en-US" sz="3200" dirty="0">
                <a:solidFill>
                  <a:schemeClr val="bg1"/>
                </a:solidFill>
                <a:latin typeface="Aptos" panose="020B0004020202020204" pitchFamily="34" charset="0"/>
              </a:rPr>
              <a:t>”</a:t>
            </a:r>
            <a:endParaRPr lang="en-US" sz="1400" dirty="0">
              <a:solidFill>
                <a:schemeClr val="bg1"/>
              </a:solidFill>
              <a:latin typeface="Aptos" panose="020B0004020202020204" pitchFamily="34" charset="0"/>
            </a:endParaRPr>
          </a:p>
          <a:p>
            <a:endParaRPr lang="en-US" sz="1200" dirty="0">
              <a:solidFill>
                <a:schemeClr val="bg1"/>
              </a:solidFill>
              <a:latin typeface="Aptos" panose="020B0004020202020204" pitchFamily="34" charset="0"/>
            </a:endParaRPr>
          </a:p>
          <a:p>
            <a:r>
              <a:rPr lang="en-US" sz="4000" b="1" dirty="0">
                <a:solidFill>
                  <a:schemeClr val="bg1"/>
                </a:solidFill>
                <a:latin typeface="Bebas Neue" panose="020B0606020202050201" pitchFamily="34" charset="0"/>
              </a:rPr>
              <a:t>Live your life by</a:t>
            </a:r>
          </a:p>
          <a:p>
            <a:r>
              <a:rPr lang="en-US" sz="4000" b="1" dirty="0">
                <a:solidFill>
                  <a:schemeClr val="bg1"/>
                </a:solidFill>
                <a:latin typeface="Bebas Neue" panose="020B0606020202050201" pitchFamily="34" charset="0"/>
              </a:rPr>
              <a:t>Christ’s instructions</a:t>
            </a:r>
            <a:endParaRPr lang="en-US" sz="1800" b="1" dirty="0">
              <a:solidFill>
                <a:schemeClr val="bg1"/>
              </a:solidFill>
              <a:latin typeface="Bebas Neue" panose="020B0606020202050201" pitchFamily="34" charset="0"/>
            </a:endParaRPr>
          </a:p>
          <a:p>
            <a:endParaRPr lang="en-US" sz="1800" b="1" dirty="0">
              <a:solidFill>
                <a:schemeClr val="bg1"/>
              </a:solidFill>
              <a:latin typeface="Bebas Neue" panose="020B0606020202050201" pitchFamily="34" charset="0"/>
            </a:endParaRPr>
          </a:p>
          <a:p>
            <a:pPr algn="r"/>
            <a:r>
              <a:rPr lang="en-US" sz="3600" b="1" dirty="0">
                <a:solidFill>
                  <a:schemeClr val="bg1"/>
                </a:solidFill>
                <a:latin typeface="Aptos" panose="020B0004020202020204" pitchFamily="34" charset="0"/>
              </a:rPr>
              <a:t>Matthew 10:28-33</a:t>
            </a:r>
          </a:p>
        </p:txBody>
      </p:sp>
    </p:spTree>
    <p:extLst>
      <p:ext uri="{BB962C8B-B14F-4D97-AF65-F5344CB8AC3E}">
        <p14:creationId xmlns:p14="http://schemas.microsoft.com/office/powerpoint/2010/main" val="3855768399"/>
      </p:ext>
    </p:extLst>
  </p:cSld>
  <p:clrMapOvr>
    <a:masterClrMapping/>
  </p:clrMapOvr>
  <mc:AlternateContent xmlns:mc="http://schemas.openxmlformats.org/markup-compatibility/2006">
    <mc:Choice xmlns:p15="http://schemas.microsoft.com/office/powerpoint/2012/main" Requires="p15">
      <p:transition spd="slow">
        <p15:prstTrans prst="fallOver"/>
      </p:transition>
    </mc:Choice>
    <mc:Fallback>
      <p:transition spd="slow">
        <p:fade/>
      </p:transition>
    </mc:Fallback>
  </mc:AlternateContent>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226</Words>
  <Application>Microsoft Office PowerPoint</Application>
  <PresentationFormat>On-screen Show (16:9)</PresentationFormat>
  <Paragraphs>30</Paragraphs>
  <Slides>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Stencil</vt:lpstr>
      <vt:lpstr>Wingdings</vt:lpstr>
      <vt:lpstr>Pacifico</vt:lpstr>
      <vt:lpstr>Aptos</vt:lpstr>
      <vt:lpstr>Bebas Neue</vt:lpstr>
      <vt:lpstr>Arial</vt:lpstr>
      <vt:lpstr>Simple Dark</vt:lpstr>
      <vt:lpstr>Perilous Times</vt:lpstr>
      <vt:lpstr>PowerPoint Presentation</vt:lpstr>
      <vt:lpstr>PowerPoint Presentation</vt:lpstr>
      <vt:lpstr>Read revelation 21:8</vt:lpstr>
      <vt:lpstr>                              Conclusion 2 timothy 3:14</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Stan Cox</dc:creator>
  <cp:lastModifiedBy>Stan Cox</cp:lastModifiedBy>
  <cp:revision>1</cp:revision>
  <dcterms:modified xsi:type="dcterms:W3CDTF">2026-05-16T04:47:32Z</dcterms:modified>
</cp:coreProperties>
</file>