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handoutMasterIdLst>
    <p:handoutMasterId r:id="rId6"/>
  </p:handoutMasterIdLst>
  <p:sldIdLst>
    <p:sldId id="256" r:id="rId2"/>
    <p:sldId id="260" r:id="rId3"/>
    <p:sldId id="26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59066" autoAdjust="0"/>
  </p:normalViewPr>
  <p:slideViewPr>
    <p:cSldViewPr snapToGrid="0">
      <p:cViewPr varScale="1">
        <p:scale>
          <a:sx n="37" d="100"/>
          <a:sy n="37" d="100"/>
        </p:scale>
        <p:origin x="2371" y="259"/>
      </p:cViewPr>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 Cox" userId="9376f276357bfffd" providerId="LiveId" clId="{D6A38ECA-CFFF-4F81-A50A-FF406F190B2A}"/>
    <pc:docChg chg="custSel modSld modHandout">
      <pc:chgData name="Stan Cox" userId="9376f276357bfffd" providerId="LiveId" clId="{D6A38ECA-CFFF-4F81-A50A-FF406F190B2A}" dt="2026-03-15T00:20:26.369" v="25" actId="6549"/>
      <pc:docMkLst>
        <pc:docMk/>
      </pc:docMkLst>
      <pc:sldChg chg="addSp delSp modSp mod">
        <pc:chgData name="Stan Cox" userId="9376f276357bfffd" providerId="LiveId" clId="{D6A38ECA-CFFF-4F81-A50A-FF406F190B2A}" dt="2026-03-14T23:37:51.689" v="0" actId="478"/>
        <pc:sldMkLst>
          <pc:docMk/>
          <pc:sldMk cId="54591645" sldId="256"/>
        </pc:sldMkLst>
        <pc:spChg chg="del">
          <ac:chgData name="Stan Cox" userId="9376f276357bfffd" providerId="LiveId" clId="{D6A38ECA-CFFF-4F81-A50A-FF406F190B2A}" dt="2026-03-14T23:37:51.689" v="0" actId="478"/>
          <ac:spMkLst>
            <pc:docMk/>
            <pc:sldMk cId="54591645" sldId="256"/>
            <ac:spMk id="3" creationId="{00000000-0000-0000-0000-000000000000}"/>
          </ac:spMkLst>
        </pc:spChg>
        <pc:spChg chg="add mod">
          <ac:chgData name="Stan Cox" userId="9376f276357bfffd" providerId="LiveId" clId="{D6A38ECA-CFFF-4F81-A50A-FF406F190B2A}" dt="2026-03-14T23:37:51.689" v="0" actId="478"/>
          <ac:spMkLst>
            <pc:docMk/>
            <pc:sldMk cId="54591645" sldId="256"/>
            <ac:spMk id="7" creationId="{DD6FD9DE-7682-A633-2894-B71593B482BB}"/>
          </ac:spMkLst>
        </pc:spChg>
      </pc:sldChg>
      <pc:sldChg chg="addSp delSp modSp mod">
        <pc:chgData name="Stan Cox" userId="9376f276357bfffd" providerId="LiveId" clId="{D6A38ECA-CFFF-4F81-A50A-FF406F190B2A}" dt="2026-03-14T23:38:21.828" v="3" actId="1076"/>
        <pc:sldMkLst>
          <pc:docMk/>
          <pc:sldMk cId="1979196030" sldId="260"/>
        </pc:sldMkLst>
        <pc:spChg chg="del">
          <ac:chgData name="Stan Cox" userId="9376f276357bfffd" providerId="LiveId" clId="{D6A38ECA-CFFF-4F81-A50A-FF406F190B2A}" dt="2026-03-14T23:38:03.070" v="1" actId="478"/>
          <ac:spMkLst>
            <pc:docMk/>
            <pc:sldMk cId="1979196030" sldId="260"/>
            <ac:spMk id="2" creationId="{00000000-0000-0000-0000-000000000000}"/>
          </ac:spMkLst>
        </pc:spChg>
        <pc:spChg chg="mod">
          <ac:chgData name="Stan Cox" userId="9376f276357bfffd" providerId="LiveId" clId="{D6A38ECA-CFFF-4F81-A50A-FF406F190B2A}" dt="2026-03-14T23:38:21.828" v="3" actId="1076"/>
          <ac:spMkLst>
            <pc:docMk/>
            <pc:sldMk cId="1979196030" sldId="260"/>
            <ac:spMk id="4" creationId="{00000000-0000-0000-0000-000000000000}"/>
          </ac:spMkLst>
        </pc:spChg>
        <pc:spChg chg="add del mod">
          <ac:chgData name="Stan Cox" userId="9376f276357bfffd" providerId="LiveId" clId="{D6A38ECA-CFFF-4F81-A50A-FF406F190B2A}" dt="2026-03-14T23:38:14.485" v="2" actId="478"/>
          <ac:spMkLst>
            <pc:docMk/>
            <pc:sldMk cId="1979196030" sldId="260"/>
            <ac:spMk id="7" creationId="{C9BD1270-7A3D-1926-29AB-F464A6A7FFA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z="2400" dirty="0">
                <a:latin typeface="Bernard MT Condensed" panose="02050806060905020404" pitchFamily="18" charset="0"/>
              </a:rPr>
              <a:t>PERVASIVE FAITH</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dirty="0"/>
              <a:t>March 15, 2026 @ 9am</a:t>
            </a: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dirty="0"/>
              <a:t>West Side church of Christ, Stan Cox</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r>
              <a:rPr lang="en-US" dirty="0"/>
              <a:t>soundteaching.org</a:t>
            </a:r>
          </a:p>
        </p:txBody>
      </p:sp>
    </p:spTree>
    <p:extLst>
      <p:ext uri="{BB962C8B-B14F-4D97-AF65-F5344CB8AC3E}">
        <p14:creationId xmlns:p14="http://schemas.microsoft.com/office/powerpoint/2010/main" val="63334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E83059-FE9C-4B18-9186-7701FEF5730C}" type="datetimeFigureOut">
              <a:rPr lang="en-US" smtClean="0"/>
              <a:t>3/14/2026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3570B0-DF22-403F-A3C1-BC27CB8BDF16}" type="slidenum">
              <a:rPr lang="en-US" smtClean="0"/>
              <a:t>‹#›</a:t>
            </a:fld>
            <a:endParaRPr lang="en-US"/>
          </a:p>
        </p:txBody>
      </p:sp>
    </p:spTree>
    <p:extLst>
      <p:ext uri="{BB962C8B-B14F-4D97-AF65-F5344CB8AC3E}">
        <p14:creationId xmlns:p14="http://schemas.microsoft.com/office/powerpoint/2010/main" val="2926258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b="1" dirty="0"/>
              <a:t>Our faith should be impactful</a:t>
            </a:r>
            <a:r>
              <a:rPr lang="en-US" b="1" baseline="0" dirty="0"/>
              <a:t> in every piece or facet of our lives!  (It equips us in all things)</a:t>
            </a:r>
            <a:endParaRPr lang="en-US" b="1" dirty="0"/>
          </a:p>
          <a:p>
            <a:endParaRPr lang="en-US" b="1" dirty="0"/>
          </a:p>
          <a:p>
            <a:r>
              <a:rPr lang="en-US" b="1" dirty="0"/>
              <a:t>(1 John 1:6-7), </a:t>
            </a:r>
            <a:r>
              <a:rPr lang="en-US" i="1" dirty="0"/>
              <a:t>“If we say that we have fellowship with Him, and walk in darkness, we lie and do not practice the truth. </a:t>
            </a:r>
            <a:r>
              <a:rPr lang="en-US" i="1" baseline="30000" dirty="0"/>
              <a:t>7</a:t>
            </a:r>
            <a:r>
              <a:rPr lang="en-US" i="1" dirty="0"/>
              <a:t> </a:t>
            </a:r>
            <a:r>
              <a:rPr lang="en-US" i="1" u="sng" dirty="0"/>
              <a:t>But if we walk in the light as He is in the light, we have fellowship with one another, and the blood of Jesus Christ His Son cleanses us from all sin</a:t>
            </a:r>
            <a:r>
              <a:rPr lang="en-US" i="1" dirty="0"/>
              <a: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(Our faith, informed by the word of God, equips us in all things)</a:t>
            </a:r>
            <a:endParaRPr lang="en-US" b="1" dirty="0"/>
          </a:p>
          <a:p>
            <a:endParaRPr lang="en-US" b="1" dirty="0"/>
          </a:p>
          <a:p>
            <a:r>
              <a:rPr lang="en-US" b="1" dirty="0"/>
              <a:t>(2 Peter 1:2-3), </a:t>
            </a:r>
            <a:r>
              <a:rPr lang="en-US" i="1" dirty="0"/>
              <a:t>“Grace and peace be multiplied to you in the knowledge of God and of Jesus our Lord, </a:t>
            </a:r>
            <a:r>
              <a:rPr lang="en-US" i="1" baseline="30000" dirty="0"/>
              <a:t>3</a:t>
            </a:r>
            <a:r>
              <a:rPr lang="en-US" i="1" dirty="0"/>
              <a:t> as </a:t>
            </a:r>
            <a:r>
              <a:rPr lang="en-US" i="1" u="sng" dirty="0"/>
              <a:t>His divine power has given to us all things that pertain to life and godliness, through the knowledge of Him who called us by glory and virtue</a:t>
            </a:r>
            <a:r>
              <a:rPr lang="en-US" i="1" dirty="0"/>
              <a:t>,”</a:t>
            </a:r>
          </a:p>
        </p:txBody>
      </p:sp>
      <p:sp>
        <p:nvSpPr>
          <p:cNvPr id="4" name="Slide Number Placeholder 3"/>
          <p:cNvSpPr>
            <a:spLocks noGrp="1"/>
          </p:cNvSpPr>
          <p:nvPr>
            <p:ph type="sldNum" sz="quarter" idx="10"/>
          </p:nvPr>
        </p:nvSpPr>
        <p:spPr/>
        <p:txBody>
          <a:bodyPr/>
          <a:lstStyle/>
          <a:p>
            <a:fld id="{413570B0-DF22-403F-A3C1-BC27CB8BDF16}" type="slidenum">
              <a:rPr lang="en-US" smtClean="0"/>
              <a:t>1</a:t>
            </a:fld>
            <a:endParaRPr lang="en-US"/>
          </a:p>
        </p:txBody>
      </p:sp>
    </p:spTree>
    <p:extLst>
      <p:ext uri="{BB962C8B-B14F-4D97-AF65-F5344CB8AC3E}">
        <p14:creationId xmlns:p14="http://schemas.microsoft.com/office/powerpoint/2010/main" val="1995339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1" kern="1200" dirty="0">
                <a:solidFill>
                  <a:schemeClr val="tx1"/>
                </a:solidFill>
                <a:latin typeface="+mn-lt"/>
                <a:ea typeface="+mn-ea"/>
                <a:cs typeface="+mn-cs"/>
              </a:rPr>
              <a:t>It Should Be In Our HOMES</a:t>
            </a:r>
          </a:p>
          <a:p>
            <a:r>
              <a:rPr lang="en-US" sz="1200" kern="1200" dirty="0">
                <a:solidFill>
                  <a:schemeClr val="tx1"/>
                </a:solidFill>
                <a:latin typeface="+mn-lt"/>
                <a:ea typeface="+mn-ea"/>
                <a:cs typeface="+mn-cs"/>
              </a:rPr>
              <a:t>The Bible teaches how to be a successful husband or wife.  Put God’s word in your heart, practice it and you will succeed.</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(Ephesians 5:22-33), READ  How</a:t>
            </a:r>
            <a:r>
              <a:rPr lang="en-US" sz="1200" b="1" kern="1200" baseline="0" dirty="0">
                <a:solidFill>
                  <a:schemeClr val="tx1"/>
                </a:solidFill>
                <a:latin typeface="+mn-lt"/>
                <a:ea typeface="+mn-ea"/>
                <a:cs typeface="+mn-cs"/>
              </a:rPr>
              <a:t> husbands are to love wives</a:t>
            </a:r>
            <a:endParaRPr lang="en-US" sz="1200" b="1" kern="1200" dirty="0">
              <a:solidFill>
                <a:schemeClr val="tx1"/>
              </a:solidFill>
              <a:latin typeface="+mn-lt"/>
              <a:ea typeface="+mn-ea"/>
              <a:cs typeface="+mn-cs"/>
            </a:endParaRPr>
          </a:p>
          <a:p>
            <a:pPr marL="628650" lvl="1" indent="-171450">
              <a:buFont typeface="Arial" panose="020B0604020202020204" pitchFamily="34" charset="0"/>
              <a:buChar char="•"/>
            </a:pPr>
            <a:r>
              <a:rPr lang="en-US" sz="1200" kern="1200" dirty="0">
                <a:solidFill>
                  <a:schemeClr val="tx1"/>
                </a:solidFill>
                <a:latin typeface="+mn-lt"/>
                <a:ea typeface="+mn-ea"/>
                <a:cs typeface="+mn-cs"/>
              </a:rPr>
              <a:t>Husbands, love</a:t>
            </a:r>
            <a:r>
              <a:rPr lang="en-US" sz="1200" kern="1200" baseline="0" dirty="0">
                <a:solidFill>
                  <a:schemeClr val="tx1"/>
                </a:solidFill>
                <a:latin typeface="+mn-lt"/>
                <a:ea typeface="+mn-ea"/>
                <a:cs typeface="+mn-cs"/>
              </a:rPr>
              <a:t> wives, and how (vv. 25, 29, 33)</a:t>
            </a:r>
          </a:p>
          <a:p>
            <a:pPr marL="1085850" lvl="2" indent="-171450">
              <a:buFont typeface="Arial" panose="020B0604020202020204" pitchFamily="34" charset="0"/>
              <a:buChar char="•"/>
            </a:pPr>
            <a:r>
              <a:rPr lang="en-US" sz="1200" kern="1200" baseline="0" dirty="0">
                <a:solidFill>
                  <a:schemeClr val="tx1"/>
                </a:solidFill>
                <a:latin typeface="+mn-lt"/>
                <a:ea typeface="+mn-ea"/>
                <a:cs typeface="+mn-cs"/>
              </a:rPr>
              <a:t>Give yourself for your wife (25)</a:t>
            </a:r>
          </a:p>
          <a:p>
            <a:pPr marL="1085850" lvl="2" indent="-171450">
              <a:buFont typeface="Arial" panose="020B0604020202020204" pitchFamily="34" charset="0"/>
              <a:buChar char="•"/>
            </a:pPr>
            <a:r>
              <a:rPr lang="en-US" sz="1200" kern="1200" baseline="0" dirty="0">
                <a:solidFill>
                  <a:schemeClr val="tx1"/>
                </a:solidFill>
                <a:latin typeface="+mn-lt"/>
                <a:ea typeface="+mn-ea"/>
                <a:cs typeface="+mn-cs"/>
              </a:rPr>
              <a:t>Nourishes and cherishes like own flesh (29)</a:t>
            </a:r>
          </a:p>
          <a:p>
            <a:pPr marL="1085850" lvl="2" indent="-171450">
              <a:buFont typeface="Arial" panose="020B0604020202020204" pitchFamily="34" charset="0"/>
              <a:buChar char="•"/>
            </a:pPr>
            <a:r>
              <a:rPr lang="en-US" sz="1200" kern="1200" baseline="0" dirty="0">
                <a:solidFill>
                  <a:schemeClr val="tx1"/>
                </a:solidFill>
                <a:latin typeface="+mn-lt"/>
                <a:ea typeface="+mn-ea"/>
                <a:cs typeface="+mn-cs"/>
              </a:rPr>
              <a:t>Love wife like self (33)</a:t>
            </a:r>
          </a:p>
          <a:p>
            <a:pPr marL="628650" lvl="1" indent="-171450">
              <a:buFont typeface="Arial" panose="020B0604020202020204" pitchFamily="34" charset="0"/>
              <a:buChar char="•"/>
            </a:pPr>
            <a:r>
              <a:rPr lang="en-US" sz="1200" kern="1200" baseline="0" dirty="0">
                <a:solidFill>
                  <a:schemeClr val="tx1"/>
                </a:solidFill>
                <a:latin typeface="+mn-lt"/>
                <a:ea typeface="+mn-ea"/>
                <a:cs typeface="+mn-cs"/>
              </a:rPr>
              <a:t>Wives, submit (22-24), and respect (33)</a:t>
            </a:r>
          </a:p>
          <a:p>
            <a:r>
              <a:rPr lang="en-US" sz="1200" b="1" kern="1200" dirty="0">
                <a:solidFill>
                  <a:schemeClr val="tx1"/>
                </a:solidFill>
                <a:latin typeface="+mn-lt"/>
                <a:ea typeface="+mn-ea"/>
                <a:cs typeface="+mn-cs"/>
              </a:rPr>
              <a:t>(1 Peter 3:1-7),</a:t>
            </a:r>
            <a:r>
              <a:rPr lang="en-US" sz="1200" b="1" kern="1200" baseline="0" dirty="0">
                <a:solidFill>
                  <a:schemeClr val="tx1"/>
                </a:solidFill>
                <a:latin typeface="+mn-lt"/>
                <a:ea typeface="+mn-ea"/>
                <a:cs typeface="+mn-cs"/>
              </a:rPr>
              <a:t> READ,   </a:t>
            </a:r>
          </a:p>
          <a:p>
            <a:pPr marL="628650" lvl="1" indent="-171450">
              <a:buFont typeface="Arial" panose="020B0604020202020204" pitchFamily="34" charset="0"/>
              <a:buChar char="•"/>
            </a:pPr>
            <a:r>
              <a:rPr lang="en-US" sz="1200" b="1" kern="1200" baseline="0" dirty="0">
                <a:solidFill>
                  <a:schemeClr val="tx1"/>
                </a:solidFill>
                <a:latin typeface="+mn-lt"/>
                <a:ea typeface="+mn-ea"/>
                <a:cs typeface="+mn-cs"/>
              </a:rPr>
              <a:t>Wives (submissive, chaste, decorous)</a:t>
            </a:r>
          </a:p>
          <a:p>
            <a:pPr marL="628650" lvl="1" indent="-171450">
              <a:buFont typeface="Arial" panose="020B0604020202020204" pitchFamily="34" charset="0"/>
              <a:buChar char="•"/>
            </a:pPr>
            <a:r>
              <a:rPr lang="en-US" sz="1200" b="1" kern="1200" baseline="0" dirty="0">
                <a:solidFill>
                  <a:schemeClr val="tx1"/>
                </a:solidFill>
                <a:latin typeface="+mn-lt"/>
                <a:ea typeface="+mn-ea"/>
                <a:cs typeface="+mn-cs"/>
              </a:rPr>
              <a:t>Husbands (dwell with understanding, honor) (7)</a:t>
            </a:r>
          </a:p>
          <a:p>
            <a:pPr marL="171450" indent="-171450">
              <a:buFont typeface="Arial" panose="020B0604020202020204" pitchFamily="34" charset="0"/>
              <a:buChar char="•"/>
            </a:pPr>
            <a:endParaRPr lang="en-US" sz="1200" b="1" kern="1200" dirty="0">
              <a:solidFill>
                <a:schemeClr val="tx1"/>
              </a:solidFill>
              <a:latin typeface="+mn-lt"/>
              <a:ea typeface="+mn-ea"/>
              <a:cs typeface="+mn-cs"/>
            </a:endParaRPr>
          </a:p>
          <a:p>
            <a:pPr marL="0" indent="0">
              <a:buFont typeface="Arial" panose="020B0604020202020204" pitchFamily="34" charset="0"/>
              <a:buNone/>
            </a:pPr>
            <a:r>
              <a:rPr lang="en-US" sz="1200" b="1" kern="1200" dirty="0">
                <a:solidFill>
                  <a:schemeClr val="tx1"/>
                </a:solidFill>
                <a:latin typeface="+mn-lt"/>
                <a:ea typeface="+mn-ea"/>
                <a:cs typeface="+mn-cs"/>
              </a:rPr>
              <a:t>It Should Be In Our SCHOOLS</a:t>
            </a:r>
          </a:p>
          <a:p>
            <a:r>
              <a:rPr lang="en-US" sz="1200" kern="1200" dirty="0">
                <a:solidFill>
                  <a:schemeClr val="tx1"/>
                </a:solidFill>
                <a:latin typeface="+mn-lt"/>
                <a:ea typeface="+mn-ea"/>
                <a:cs typeface="+mn-cs"/>
              </a:rPr>
              <a:t>The Bible teaches about moral courage and other qualities of faith that will help you in school.</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(2 Peter 1:5-8), </a:t>
            </a:r>
            <a:r>
              <a:rPr lang="en-US" sz="1200" i="1" kern="1200" dirty="0">
                <a:solidFill>
                  <a:schemeClr val="tx1"/>
                </a:solidFill>
                <a:latin typeface="+mn-lt"/>
                <a:ea typeface="+mn-ea"/>
                <a:cs typeface="+mn-cs"/>
              </a:rPr>
              <a:t>“But also for this very reason, giving all diligence, add to your faith </a:t>
            </a:r>
            <a:r>
              <a:rPr lang="en-US" sz="1200" i="1" u="sng" kern="1200" dirty="0">
                <a:solidFill>
                  <a:schemeClr val="tx1"/>
                </a:solidFill>
                <a:latin typeface="+mn-lt"/>
                <a:ea typeface="+mn-ea"/>
                <a:cs typeface="+mn-cs"/>
              </a:rPr>
              <a:t>virtue</a:t>
            </a:r>
            <a:r>
              <a:rPr lang="en-US" sz="1200" i="1" kern="1200" dirty="0">
                <a:solidFill>
                  <a:schemeClr val="tx1"/>
                </a:solidFill>
                <a:latin typeface="+mn-lt"/>
                <a:ea typeface="+mn-ea"/>
                <a:cs typeface="+mn-cs"/>
              </a:rPr>
              <a:t>, to virtue </a:t>
            </a:r>
            <a:r>
              <a:rPr lang="en-US" sz="1200" i="1" u="sng" kern="1200" dirty="0">
                <a:solidFill>
                  <a:schemeClr val="tx1"/>
                </a:solidFill>
                <a:latin typeface="+mn-lt"/>
                <a:ea typeface="+mn-ea"/>
                <a:cs typeface="+mn-cs"/>
              </a:rPr>
              <a:t>knowledge</a:t>
            </a:r>
            <a:r>
              <a:rPr lang="en-US" sz="1200" i="1" kern="1200" dirty="0">
                <a:solidFill>
                  <a:schemeClr val="tx1"/>
                </a:solidFill>
                <a:latin typeface="+mn-lt"/>
                <a:ea typeface="+mn-ea"/>
                <a:cs typeface="+mn-cs"/>
              </a:rPr>
              <a:t>, </a:t>
            </a:r>
            <a:r>
              <a:rPr lang="en-US" sz="1200" i="1" kern="1200" baseline="30000" dirty="0">
                <a:solidFill>
                  <a:schemeClr val="tx1"/>
                </a:solidFill>
                <a:latin typeface="+mn-lt"/>
                <a:ea typeface="+mn-ea"/>
                <a:cs typeface="+mn-cs"/>
              </a:rPr>
              <a:t>6</a:t>
            </a:r>
            <a:r>
              <a:rPr lang="en-US" sz="1200" i="1" kern="1200" dirty="0">
                <a:solidFill>
                  <a:schemeClr val="tx1"/>
                </a:solidFill>
                <a:latin typeface="+mn-lt"/>
                <a:ea typeface="+mn-ea"/>
                <a:cs typeface="+mn-cs"/>
              </a:rPr>
              <a:t> to knowledge </a:t>
            </a:r>
            <a:r>
              <a:rPr lang="en-US" sz="1200" i="1" u="sng" kern="1200" dirty="0">
                <a:solidFill>
                  <a:schemeClr val="tx1"/>
                </a:solidFill>
                <a:latin typeface="+mn-lt"/>
                <a:ea typeface="+mn-ea"/>
                <a:cs typeface="+mn-cs"/>
              </a:rPr>
              <a:t>self- control</a:t>
            </a:r>
            <a:r>
              <a:rPr lang="en-US" sz="1200" i="1" kern="1200" dirty="0">
                <a:solidFill>
                  <a:schemeClr val="tx1"/>
                </a:solidFill>
                <a:latin typeface="+mn-lt"/>
                <a:ea typeface="+mn-ea"/>
                <a:cs typeface="+mn-cs"/>
              </a:rPr>
              <a:t>, to self- control perseverance, to perseverance </a:t>
            </a:r>
            <a:r>
              <a:rPr lang="en-US" sz="1200" i="1" u="sng" kern="1200" dirty="0">
                <a:solidFill>
                  <a:schemeClr val="tx1"/>
                </a:solidFill>
                <a:latin typeface="+mn-lt"/>
                <a:ea typeface="+mn-ea"/>
                <a:cs typeface="+mn-cs"/>
              </a:rPr>
              <a:t>godliness</a:t>
            </a:r>
            <a:r>
              <a:rPr lang="en-US" sz="1200" i="1" kern="1200" dirty="0">
                <a:solidFill>
                  <a:schemeClr val="tx1"/>
                </a:solidFill>
                <a:latin typeface="+mn-lt"/>
                <a:ea typeface="+mn-ea"/>
                <a:cs typeface="+mn-cs"/>
              </a:rPr>
              <a:t>, </a:t>
            </a:r>
            <a:r>
              <a:rPr lang="en-US" sz="1200" i="1" kern="1200" baseline="30000" dirty="0">
                <a:solidFill>
                  <a:schemeClr val="tx1"/>
                </a:solidFill>
                <a:latin typeface="+mn-lt"/>
                <a:ea typeface="+mn-ea"/>
                <a:cs typeface="+mn-cs"/>
              </a:rPr>
              <a:t>7</a:t>
            </a:r>
            <a:r>
              <a:rPr lang="en-US" sz="1200" i="1" kern="1200" dirty="0">
                <a:solidFill>
                  <a:schemeClr val="tx1"/>
                </a:solidFill>
                <a:latin typeface="+mn-lt"/>
                <a:ea typeface="+mn-ea"/>
                <a:cs typeface="+mn-cs"/>
              </a:rPr>
              <a:t> to godliness brotherly kindness, and to brotherly kindness love. </a:t>
            </a:r>
            <a:r>
              <a:rPr lang="en-US" sz="1200" i="1" kern="1200" baseline="30000" dirty="0">
                <a:solidFill>
                  <a:schemeClr val="tx1"/>
                </a:solidFill>
                <a:latin typeface="+mn-lt"/>
                <a:ea typeface="+mn-ea"/>
                <a:cs typeface="+mn-cs"/>
              </a:rPr>
              <a:t>8</a:t>
            </a:r>
            <a:r>
              <a:rPr lang="en-US" sz="1200" i="1" kern="1200" dirty="0">
                <a:solidFill>
                  <a:schemeClr val="tx1"/>
                </a:solidFill>
                <a:latin typeface="+mn-lt"/>
                <a:ea typeface="+mn-ea"/>
                <a:cs typeface="+mn-cs"/>
              </a:rPr>
              <a:t> For if these things are yours and abound, you will be neither barren nor unfruitful in the knowledge of our Lord Jesus Christ.”</a:t>
            </a:r>
            <a:endParaRPr lang="en-US" i="1" dirty="0"/>
          </a:p>
          <a:p>
            <a:pPr marL="0" indent="0">
              <a:buFont typeface="Arial" panose="020B0604020202020204" pitchFamily="34" charset="0"/>
              <a:buNone/>
            </a:pPr>
            <a:endParaRPr lang="en-US" sz="1200" b="1" kern="1200" dirty="0">
              <a:solidFill>
                <a:schemeClr val="tx1"/>
              </a:solidFill>
              <a:latin typeface="+mn-lt"/>
              <a:ea typeface="+mn-ea"/>
              <a:cs typeface="+mn-cs"/>
            </a:endParaRPr>
          </a:p>
          <a:p>
            <a:pPr marL="0" indent="0">
              <a:buFont typeface="Arial" panose="020B0604020202020204" pitchFamily="34" charset="0"/>
              <a:buNone/>
            </a:pPr>
            <a:r>
              <a:rPr lang="en-US" sz="1200" b="1" kern="1200" dirty="0">
                <a:solidFill>
                  <a:schemeClr val="tx1"/>
                </a:solidFill>
                <a:latin typeface="+mn-lt"/>
                <a:ea typeface="+mn-ea"/>
                <a:cs typeface="+mn-cs"/>
              </a:rPr>
              <a:t>It Should Be In Our WORKPLACES</a:t>
            </a:r>
          </a:p>
          <a:p>
            <a:r>
              <a:rPr lang="en-US" sz="1200" b="1" kern="1200" dirty="0">
                <a:solidFill>
                  <a:schemeClr val="tx1"/>
                </a:solidFill>
                <a:latin typeface="+mn-lt"/>
                <a:ea typeface="+mn-ea"/>
                <a:cs typeface="+mn-cs"/>
              </a:rPr>
              <a:t>Christ teaches us the heart we must have to be faithful on the job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(Ephesians 6:5-9), “Bondservants, be obedient to those who are your masters according to the flesh, with fear and trembling, in sincerity of heart, as to Christ; </a:t>
            </a:r>
            <a:r>
              <a:rPr lang="en-US" sz="1200" kern="1200" baseline="30000" dirty="0">
                <a:solidFill>
                  <a:schemeClr val="tx1"/>
                </a:solidFill>
                <a:latin typeface="+mn-lt"/>
                <a:ea typeface="+mn-ea"/>
                <a:cs typeface="+mn-cs"/>
              </a:rPr>
              <a:t>6</a:t>
            </a:r>
            <a:r>
              <a:rPr lang="en-US" sz="1200" kern="1200" dirty="0">
                <a:solidFill>
                  <a:schemeClr val="tx1"/>
                </a:solidFill>
                <a:latin typeface="+mn-lt"/>
                <a:ea typeface="+mn-ea"/>
                <a:cs typeface="+mn-cs"/>
              </a:rPr>
              <a:t> </a:t>
            </a:r>
            <a:r>
              <a:rPr lang="en-US" sz="1200" u="sng" kern="1200" dirty="0">
                <a:solidFill>
                  <a:schemeClr val="tx1"/>
                </a:solidFill>
                <a:latin typeface="+mn-lt"/>
                <a:ea typeface="+mn-ea"/>
                <a:cs typeface="+mn-cs"/>
              </a:rPr>
              <a:t>not with eyeservice</a:t>
            </a:r>
            <a:r>
              <a:rPr lang="en-US" sz="1200" kern="1200" dirty="0">
                <a:solidFill>
                  <a:schemeClr val="tx1"/>
                </a:solidFill>
                <a:latin typeface="+mn-lt"/>
                <a:ea typeface="+mn-ea"/>
                <a:cs typeface="+mn-cs"/>
              </a:rPr>
              <a:t>, as men- pleasers, </a:t>
            </a:r>
            <a:r>
              <a:rPr lang="en-US" sz="1200" u="sng" kern="1200" dirty="0">
                <a:solidFill>
                  <a:schemeClr val="tx1"/>
                </a:solidFill>
                <a:latin typeface="+mn-lt"/>
                <a:ea typeface="+mn-ea"/>
                <a:cs typeface="+mn-cs"/>
              </a:rPr>
              <a:t>but as bondservants of Christ, doing the will of God from the heart</a:t>
            </a:r>
            <a:r>
              <a:rPr lang="en-US" sz="1200" kern="1200" dirty="0">
                <a:solidFill>
                  <a:schemeClr val="tx1"/>
                </a:solidFill>
                <a:latin typeface="+mn-lt"/>
                <a:ea typeface="+mn-ea"/>
                <a:cs typeface="+mn-cs"/>
              </a:rPr>
              <a:t>, </a:t>
            </a:r>
            <a:r>
              <a:rPr lang="en-US" sz="1200" kern="1200" baseline="30000" dirty="0">
                <a:solidFill>
                  <a:schemeClr val="tx1"/>
                </a:solidFill>
                <a:latin typeface="+mn-lt"/>
                <a:ea typeface="+mn-ea"/>
                <a:cs typeface="+mn-cs"/>
              </a:rPr>
              <a:t>7</a:t>
            </a:r>
            <a:r>
              <a:rPr lang="en-US" sz="1200" kern="1200" dirty="0">
                <a:solidFill>
                  <a:schemeClr val="tx1"/>
                </a:solidFill>
                <a:latin typeface="+mn-lt"/>
                <a:ea typeface="+mn-ea"/>
                <a:cs typeface="+mn-cs"/>
              </a:rPr>
              <a:t> with goodwill doing service, as to the Lord, and not to men, </a:t>
            </a:r>
            <a:r>
              <a:rPr lang="en-US" sz="1200" kern="1200" baseline="30000" dirty="0">
                <a:solidFill>
                  <a:schemeClr val="tx1"/>
                </a:solidFill>
                <a:latin typeface="+mn-lt"/>
                <a:ea typeface="+mn-ea"/>
                <a:cs typeface="+mn-cs"/>
              </a:rPr>
              <a:t>8</a:t>
            </a:r>
            <a:r>
              <a:rPr lang="en-US" sz="1200" kern="1200" dirty="0">
                <a:solidFill>
                  <a:schemeClr val="tx1"/>
                </a:solidFill>
                <a:latin typeface="+mn-lt"/>
                <a:ea typeface="+mn-ea"/>
                <a:cs typeface="+mn-cs"/>
              </a:rPr>
              <a:t> </a:t>
            </a:r>
            <a:r>
              <a:rPr lang="en-US" sz="1200" u="sng" kern="1200" dirty="0">
                <a:solidFill>
                  <a:schemeClr val="tx1"/>
                </a:solidFill>
                <a:latin typeface="+mn-lt"/>
                <a:ea typeface="+mn-ea"/>
                <a:cs typeface="+mn-cs"/>
              </a:rPr>
              <a:t>knowing that whatever good anyone does, he will receive the same from the Lord, whether he is a slave or free</a:t>
            </a:r>
            <a:r>
              <a:rPr lang="en-US" sz="1200" kern="1200" dirty="0">
                <a:solidFill>
                  <a:schemeClr val="tx1"/>
                </a:solidFill>
                <a:latin typeface="+mn-lt"/>
                <a:ea typeface="+mn-ea"/>
                <a:cs typeface="+mn-cs"/>
              </a:rPr>
              <a:t>.  </a:t>
            </a:r>
            <a:r>
              <a:rPr lang="en-US" sz="1200" u="sng" kern="1200" dirty="0">
                <a:solidFill>
                  <a:schemeClr val="tx1"/>
                </a:solidFill>
                <a:latin typeface="+mn-lt"/>
                <a:ea typeface="+mn-ea"/>
                <a:cs typeface="+mn-cs"/>
              </a:rPr>
              <a:t>9</a:t>
            </a:r>
            <a:r>
              <a:rPr lang="en-US" sz="1200" kern="1200" dirty="0">
                <a:solidFill>
                  <a:schemeClr val="tx1"/>
                </a:solidFill>
                <a:latin typeface="+mn-lt"/>
                <a:ea typeface="+mn-ea"/>
                <a:cs typeface="+mn-cs"/>
              </a:rPr>
              <a:t> And you, masters, do the same things to them, </a:t>
            </a:r>
            <a:r>
              <a:rPr lang="en-US" sz="1200" u="sng" kern="1200" dirty="0">
                <a:solidFill>
                  <a:schemeClr val="tx1"/>
                </a:solidFill>
                <a:latin typeface="+mn-lt"/>
                <a:ea typeface="+mn-ea"/>
                <a:cs typeface="+mn-cs"/>
              </a:rPr>
              <a:t>giving up threatening</a:t>
            </a:r>
            <a:r>
              <a:rPr lang="en-US" sz="1200" kern="1200" dirty="0">
                <a:solidFill>
                  <a:schemeClr val="tx1"/>
                </a:solidFill>
                <a:latin typeface="+mn-lt"/>
                <a:ea typeface="+mn-ea"/>
                <a:cs typeface="+mn-cs"/>
              </a:rPr>
              <a:t>, knowing that your own Master also is in heaven, and </a:t>
            </a:r>
            <a:r>
              <a:rPr lang="en-US" sz="1200" u="sng" kern="1200" dirty="0">
                <a:solidFill>
                  <a:schemeClr val="tx1"/>
                </a:solidFill>
                <a:latin typeface="+mn-lt"/>
                <a:ea typeface="+mn-ea"/>
                <a:cs typeface="+mn-cs"/>
              </a:rPr>
              <a:t>there is no partiality with Him</a:t>
            </a:r>
            <a:r>
              <a:rPr lang="en-US" sz="1200" kern="1200" dirty="0">
                <a:solidFill>
                  <a:schemeClr val="tx1"/>
                </a:solidFill>
                <a:latin typeface="+mn-lt"/>
                <a:ea typeface="+mn-ea"/>
                <a:cs typeface="+mn-cs"/>
              </a:rPr>
              <a:t>.</a:t>
            </a:r>
            <a:endParaRPr lang="en-US" dirty="0"/>
          </a:p>
          <a:p>
            <a:pPr marL="0" indent="0">
              <a:buFont typeface="Arial" panose="020B0604020202020204" pitchFamily="34" charset="0"/>
              <a:buNone/>
            </a:pPr>
            <a:endParaRPr lang="en-US" sz="1200" b="1" kern="1200" dirty="0">
              <a:solidFill>
                <a:schemeClr val="tx1"/>
              </a:solidFill>
              <a:latin typeface="+mn-lt"/>
              <a:ea typeface="+mn-ea"/>
              <a:cs typeface="+mn-cs"/>
            </a:endParaRPr>
          </a:p>
          <a:p>
            <a:pPr marL="0" indent="0">
              <a:buFont typeface="Arial" panose="020B0604020202020204" pitchFamily="34" charset="0"/>
              <a:buNone/>
            </a:pPr>
            <a:r>
              <a:rPr lang="en-US" sz="1200" b="1" kern="1200" dirty="0">
                <a:solidFill>
                  <a:schemeClr val="tx1"/>
                </a:solidFill>
                <a:latin typeface="+mn-lt"/>
                <a:ea typeface="+mn-ea"/>
                <a:cs typeface="+mn-cs"/>
              </a:rPr>
              <a:t>It Should Be In Our SOCIAL GATHERINGS</a:t>
            </a:r>
          </a:p>
          <a:p>
            <a:pPr marL="171450" indent="-171450">
              <a:buFont typeface="Arial" panose="020B0604020202020204" pitchFamily="34" charset="0"/>
              <a:buChar char="•"/>
            </a:pPr>
            <a:r>
              <a:rPr lang="en-US" sz="1200" b="1" kern="1200" dirty="0">
                <a:solidFill>
                  <a:schemeClr val="tx1"/>
                </a:solidFill>
                <a:latin typeface="+mn-lt"/>
                <a:ea typeface="+mn-ea"/>
                <a:cs typeface="+mn-cs"/>
              </a:rPr>
              <a:t>The Bible teaches us to be examples of godliness at all times.</a:t>
            </a:r>
          </a:p>
          <a:p>
            <a:pPr marL="171450" indent="-171450">
              <a:buFont typeface="Arial" panose="020B0604020202020204" pitchFamily="34" charset="0"/>
              <a:buChar char="•"/>
            </a:pPr>
            <a:r>
              <a:rPr lang="en-US" sz="1200" b="1" kern="1200" dirty="0">
                <a:solidFill>
                  <a:schemeClr val="tx1"/>
                </a:solidFill>
                <a:latin typeface="+mn-lt"/>
                <a:ea typeface="+mn-ea"/>
                <a:cs typeface="+mn-cs"/>
              </a:rPr>
              <a:t>With God’s word in your heart you will successfully practice holiness.</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(1 Peter 2:11-12),</a:t>
            </a:r>
            <a:r>
              <a:rPr lang="en-US" sz="1200" b="1" kern="1200" baseline="0" dirty="0">
                <a:solidFill>
                  <a:schemeClr val="tx1"/>
                </a:solidFill>
                <a:latin typeface="+mn-lt"/>
                <a:ea typeface="+mn-ea"/>
                <a:cs typeface="+mn-cs"/>
              </a:rPr>
              <a:t> </a:t>
            </a:r>
            <a:r>
              <a:rPr lang="en-US" sz="1200" i="1" kern="1200" baseline="0" dirty="0">
                <a:solidFill>
                  <a:schemeClr val="tx1"/>
                </a:solidFill>
                <a:latin typeface="+mn-lt"/>
                <a:ea typeface="+mn-ea"/>
                <a:cs typeface="+mn-cs"/>
              </a:rPr>
              <a:t>“Beloved, I beg you </a:t>
            </a:r>
            <a:r>
              <a:rPr lang="en-US" sz="1200" i="1" u="sng" kern="1200" baseline="0" dirty="0">
                <a:solidFill>
                  <a:schemeClr val="tx1"/>
                </a:solidFill>
                <a:latin typeface="+mn-lt"/>
                <a:ea typeface="+mn-ea"/>
                <a:cs typeface="+mn-cs"/>
              </a:rPr>
              <a:t>as sojourners and pilgrims</a:t>
            </a:r>
            <a:r>
              <a:rPr lang="en-US" sz="1200" i="1" kern="1200" baseline="0" dirty="0">
                <a:solidFill>
                  <a:schemeClr val="tx1"/>
                </a:solidFill>
                <a:latin typeface="+mn-lt"/>
                <a:ea typeface="+mn-ea"/>
                <a:cs typeface="+mn-cs"/>
              </a:rPr>
              <a:t>, </a:t>
            </a:r>
            <a:r>
              <a:rPr lang="en-US" sz="1200" i="1" u="sng" kern="1200" baseline="0" dirty="0">
                <a:solidFill>
                  <a:schemeClr val="tx1"/>
                </a:solidFill>
                <a:latin typeface="+mn-lt"/>
                <a:ea typeface="+mn-ea"/>
                <a:cs typeface="+mn-cs"/>
              </a:rPr>
              <a:t>abstain from fleshly lusts </a:t>
            </a:r>
            <a:r>
              <a:rPr lang="en-US" sz="1200" i="1" kern="1200" baseline="0" dirty="0">
                <a:solidFill>
                  <a:schemeClr val="tx1"/>
                </a:solidFill>
                <a:latin typeface="+mn-lt"/>
                <a:ea typeface="+mn-ea"/>
                <a:cs typeface="+mn-cs"/>
              </a:rPr>
              <a:t>which war against the soul, </a:t>
            </a:r>
            <a:r>
              <a:rPr lang="en-US" sz="1200" i="1" kern="1200" baseline="30000" dirty="0">
                <a:solidFill>
                  <a:schemeClr val="tx1"/>
                </a:solidFill>
                <a:latin typeface="+mn-lt"/>
                <a:ea typeface="+mn-ea"/>
                <a:cs typeface="+mn-cs"/>
              </a:rPr>
              <a:t>12</a:t>
            </a:r>
            <a:r>
              <a:rPr lang="en-US" sz="1200" i="1" kern="1200" baseline="0" dirty="0">
                <a:solidFill>
                  <a:schemeClr val="tx1"/>
                </a:solidFill>
                <a:latin typeface="+mn-lt"/>
                <a:ea typeface="+mn-ea"/>
                <a:cs typeface="+mn-cs"/>
              </a:rPr>
              <a:t> having your </a:t>
            </a:r>
            <a:r>
              <a:rPr lang="en-US" sz="1200" i="1" u="sng" kern="1200" baseline="0" dirty="0">
                <a:solidFill>
                  <a:schemeClr val="tx1"/>
                </a:solidFill>
                <a:latin typeface="+mn-lt"/>
                <a:ea typeface="+mn-ea"/>
                <a:cs typeface="+mn-cs"/>
              </a:rPr>
              <a:t>conduct honorable</a:t>
            </a:r>
            <a:r>
              <a:rPr lang="en-US" sz="1200" i="1" u="none" kern="1200" baseline="0" dirty="0">
                <a:solidFill>
                  <a:schemeClr val="tx1"/>
                </a:solidFill>
                <a:latin typeface="+mn-lt"/>
                <a:ea typeface="+mn-ea"/>
                <a:cs typeface="+mn-cs"/>
              </a:rPr>
              <a:t> </a:t>
            </a:r>
            <a:r>
              <a:rPr lang="en-US" sz="1200" i="1" kern="1200" baseline="0" dirty="0">
                <a:solidFill>
                  <a:schemeClr val="tx1"/>
                </a:solidFill>
                <a:latin typeface="+mn-lt"/>
                <a:ea typeface="+mn-ea"/>
                <a:cs typeface="+mn-cs"/>
              </a:rPr>
              <a:t>among the Gentiles, that when they speak against you as evildoers, they may, </a:t>
            </a:r>
            <a:r>
              <a:rPr lang="en-US" sz="1200" i="1" u="sng" kern="1200" baseline="0" dirty="0">
                <a:solidFill>
                  <a:schemeClr val="tx1"/>
                </a:solidFill>
                <a:latin typeface="+mn-lt"/>
                <a:ea typeface="+mn-ea"/>
                <a:cs typeface="+mn-cs"/>
              </a:rPr>
              <a:t>by your good works which they observe</a:t>
            </a:r>
            <a:r>
              <a:rPr lang="en-US" sz="1200" i="1" kern="1200" baseline="0" dirty="0">
                <a:solidFill>
                  <a:schemeClr val="tx1"/>
                </a:solidFill>
                <a:latin typeface="+mn-lt"/>
                <a:ea typeface="+mn-ea"/>
                <a:cs typeface="+mn-cs"/>
              </a:rPr>
              <a:t>, glorify God in the day of visitation.”</a:t>
            </a:r>
            <a:endParaRPr lang="en-US" i="1" dirty="0"/>
          </a:p>
        </p:txBody>
      </p:sp>
      <p:sp>
        <p:nvSpPr>
          <p:cNvPr id="4" name="Slide Number Placeholder 3"/>
          <p:cNvSpPr>
            <a:spLocks noGrp="1"/>
          </p:cNvSpPr>
          <p:nvPr>
            <p:ph type="sldNum" sz="quarter" idx="10"/>
          </p:nvPr>
        </p:nvSpPr>
        <p:spPr/>
        <p:txBody>
          <a:bodyPr/>
          <a:lstStyle/>
          <a:p>
            <a:fld id="{413570B0-DF22-403F-A3C1-BC27CB8BDF16}" type="slidenum">
              <a:rPr lang="en-US" smtClean="0"/>
              <a:t>2</a:t>
            </a:fld>
            <a:endParaRPr lang="en-US"/>
          </a:p>
        </p:txBody>
      </p:sp>
    </p:spTree>
    <p:extLst>
      <p:ext uri="{BB962C8B-B14F-4D97-AF65-F5344CB8AC3E}">
        <p14:creationId xmlns:p14="http://schemas.microsoft.com/office/powerpoint/2010/main" val="43369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1" kern="1200" dirty="0">
                <a:solidFill>
                  <a:schemeClr val="tx1"/>
                </a:solidFill>
                <a:latin typeface="+mn-lt"/>
                <a:ea typeface="+mn-ea"/>
                <a:cs typeface="+mn-cs"/>
              </a:rPr>
              <a:t>Impacts</a:t>
            </a:r>
            <a:r>
              <a:rPr lang="en-US" sz="1200" b="1" kern="1200" baseline="0" dirty="0">
                <a:solidFill>
                  <a:schemeClr val="tx1"/>
                </a:solidFill>
                <a:latin typeface="+mn-lt"/>
                <a:ea typeface="+mn-ea"/>
                <a:cs typeface="+mn-cs"/>
              </a:rPr>
              <a:t> our citizenship, our friendships, all aspects of our conversation and our daily walk in life.  There is not a person you will come into contact with, friend or foe, and not a circumstance you will experience in life, difficult or easy, that your faith will not have an impact if you allow it.</a:t>
            </a:r>
          </a:p>
          <a:p>
            <a:pPr marL="171450" indent="-171450">
              <a:buFont typeface="Arial" panose="020B0604020202020204" pitchFamily="34" charset="0"/>
              <a:buChar char="•"/>
            </a:pPr>
            <a:endParaRPr lang="en-US" sz="1200" b="1"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1" kern="1200" dirty="0">
                <a:solidFill>
                  <a:schemeClr val="tx1"/>
                </a:solidFill>
                <a:latin typeface="+mn-lt"/>
                <a:ea typeface="+mn-ea"/>
                <a:cs typeface="+mn-cs"/>
              </a:rPr>
              <a:t>Unless and until we put God’s word in our heart and choose to practice truth (to walk in the light, to be a disciple of Jesus), being a Christian will be a burden, not a blessing.</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(Colossians 3:16-17), </a:t>
            </a:r>
            <a:r>
              <a:rPr lang="en-US" sz="1200" kern="1200" dirty="0">
                <a:solidFill>
                  <a:schemeClr val="tx1"/>
                </a:solidFill>
                <a:latin typeface="+mn-lt"/>
                <a:ea typeface="+mn-ea"/>
                <a:cs typeface="+mn-cs"/>
              </a:rPr>
              <a:t>“</a:t>
            </a:r>
            <a:r>
              <a:rPr lang="en-US" sz="1200" u="sng" kern="1200" dirty="0">
                <a:solidFill>
                  <a:schemeClr val="tx1"/>
                </a:solidFill>
                <a:latin typeface="+mn-lt"/>
                <a:ea typeface="+mn-ea"/>
                <a:cs typeface="+mn-cs"/>
              </a:rPr>
              <a:t>Let the word of Christ dwell in you richly in all wisdom</a:t>
            </a:r>
            <a:r>
              <a:rPr lang="en-US" sz="1200" kern="1200" dirty="0">
                <a:solidFill>
                  <a:schemeClr val="tx1"/>
                </a:solidFill>
                <a:latin typeface="+mn-lt"/>
                <a:ea typeface="+mn-ea"/>
                <a:cs typeface="+mn-cs"/>
              </a:rPr>
              <a:t>, teaching and admonishing one another in psalms and hymns and spiritual songs, singing with grace in your hearts to the Lord. </a:t>
            </a:r>
            <a:r>
              <a:rPr lang="en-US" sz="1200" kern="1200" baseline="30000" dirty="0">
                <a:solidFill>
                  <a:schemeClr val="tx1"/>
                </a:solidFill>
                <a:latin typeface="+mn-lt"/>
                <a:ea typeface="+mn-ea"/>
                <a:cs typeface="+mn-cs"/>
              </a:rPr>
              <a:t>17</a:t>
            </a:r>
            <a:r>
              <a:rPr lang="en-US" sz="1200" kern="1200" dirty="0">
                <a:solidFill>
                  <a:schemeClr val="tx1"/>
                </a:solidFill>
                <a:latin typeface="+mn-lt"/>
                <a:ea typeface="+mn-ea"/>
                <a:cs typeface="+mn-cs"/>
              </a:rPr>
              <a:t> </a:t>
            </a:r>
            <a:r>
              <a:rPr lang="en-US" sz="1200" u="sng" kern="1200" dirty="0">
                <a:solidFill>
                  <a:schemeClr val="tx1"/>
                </a:solidFill>
                <a:latin typeface="+mn-lt"/>
                <a:ea typeface="+mn-ea"/>
                <a:cs typeface="+mn-cs"/>
              </a:rPr>
              <a:t>And whatever you do in word or deed, do all in the name of the Lord Jesus, giving thanks to God the Father through Him</a:t>
            </a:r>
            <a:r>
              <a:rPr lang="en-US" sz="1200" kern="1200" dirty="0">
                <a:solidFill>
                  <a:schemeClr val="tx1"/>
                </a:solidFill>
                <a:latin typeface="+mn-lt"/>
                <a:ea typeface="+mn-ea"/>
                <a:cs typeface="+mn-cs"/>
              </a:rPr>
              <a:t>.”</a:t>
            </a:r>
          </a:p>
          <a:p>
            <a:endParaRPr lang="en-US" sz="1200" i="1" kern="1200" dirty="0">
              <a:solidFill>
                <a:schemeClr val="tx1"/>
              </a:solidFill>
              <a:latin typeface="+mn-lt"/>
              <a:ea typeface="+mn-ea"/>
              <a:cs typeface="+mn-cs"/>
            </a:endParaRPr>
          </a:p>
          <a:p>
            <a:r>
              <a:rPr lang="en-US" sz="1200" b="1" i="0" kern="1200" dirty="0">
                <a:solidFill>
                  <a:schemeClr val="tx1"/>
                </a:solidFill>
                <a:latin typeface="+mn-lt"/>
                <a:ea typeface="+mn-ea"/>
                <a:cs typeface="+mn-cs"/>
              </a:rPr>
              <a:t>(Ephesians 4:1),</a:t>
            </a:r>
            <a:r>
              <a:rPr lang="en-US" sz="1200" b="1" i="0" kern="1200" baseline="0" dirty="0">
                <a:solidFill>
                  <a:schemeClr val="tx1"/>
                </a:solidFill>
                <a:latin typeface="+mn-lt"/>
                <a:ea typeface="+mn-ea"/>
                <a:cs typeface="+mn-cs"/>
              </a:rPr>
              <a:t> </a:t>
            </a:r>
            <a:r>
              <a:rPr lang="en-US" sz="1200" i="1" kern="1200" baseline="0" dirty="0">
                <a:solidFill>
                  <a:schemeClr val="tx1"/>
                </a:solidFill>
                <a:latin typeface="+mn-lt"/>
                <a:ea typeface="+mn-ea"/>
                <a:cs typeface="+mn-cs"/>
              </a:rPr>
              <a:t>“I, therefore, the prisoner of the Lord, beseech you to </a:t>
            </a:r>
            <a:r>
              <a:rPr lang="en-US" sz="1200" i="1" u="sng" kern="1200" baseline="0" dirty="0">
                <a:solidFill>
                  <a:schemeClr val="tx1"/>
                </a:solidFill>
                <a:latin typeface="+mn-lt"/>
                <a:ea typeface="+mn-ea"/>
                <a:cs typeface="+mn-cs"/>
              </a:rPr>
              <a:t>walk worthy of the calling with which you were called</a:t>
            </a:r>
            <a:r>
              <a:rPr lang="en-US" sz="1200" i="1" kern="1200" baseline="0" dirty="0">
                <a:solidFill>
                  <a:schemeClr val="tx1"/>
                </a:solidFill>
                <a:latin typeface="+mn-lt"/>
                <a:ea typeface="+mn-ea"/>
                <a:cs typeface="+mn-cs"/>
              </a:rPr>
              <a:t>,”</a:t>
            </a:r>
            <a:endParaRPr lang="en-US" i="1" dirty="0"/>
          </a:p>
        </p:txBody>
      </p:sp>
      <p:sp>
        <p:nvSpPr>
          <p:cNvPr id="4" name="Slide Number Placeholder 3"/>
          <p:cNvSpPr>
            <a:spLocks noGrp="1"/>
          </p:cNvSpPr>
          <p:nvPr>
            <p:ph type="sldNum" sz="quarter" idx="10"/>
          </p:nvPr>
        </p:nvSpPr>
        <p:spPr/>
        <p:txBody>
          <a:bodyPr/>
          <a:lstStyle/>
          <a:p>
            <a:fld id="{413570B0-DF22-403F-A3C1-BC27CB8BDF16}" type="slidenum">
              <a:rPr lang="en-US" smtClean="0"/>
              <a:t>3</a:t>
            </a:fld>
            <a:endParaRPr lang="en-US"/>
          </a:p>
        </p:txBody>
      </p:sp>
    </p:spTree>
    <p:extLst>
      <p:ext uri="{BB962C8B-B14F-4D97-AF65-F5344CB8AC3E}">
        <p14:creationId xmlns:p14="http://schemas.microsoft.com/office/powerpoint/2010/main" val="148759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261693-14F5-4076-A16F-8A5A58D30B9F}"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1021032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61693-14F5-4076-A16F-8A5A58D30B9F}"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586897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61693-14F5-4076-A16F-8A5A58D30B9F}"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138146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61693-14F5-4076-A16F-8A5A58D30B9F}"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400615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261693-14F5-4076-A16F-8A5A58D30B9F}"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3510913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261693-14F5-4076-A16F-8A5A58D30B9F}"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271143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261693-14F5-4076-A16F-8A5A58D30B9F}"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756325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261693-14F5-4076-A16F-8A5A58D30B9F}"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248613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61693-14F5-4076-A16F-8A5A58D30B9F}" type="datetimeFigureOut">
              <a:rPr lang="en-US" smtClean="0"/>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1402573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261693-14F5-4076-A16F-8A5A58D30B9F}"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199625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261693-14F5-4076-A16F-8A5A58D30B9F}"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F8F80E-1A6D-4A2B-9AB5-2289E28539DE}" type="slidenum">
              <a:rPr lang="en-US" smtClean="0"/>
              <a:t>‹#›</a:t>
            </a:fld>
            <a:endParaRPr lang="en-US"/>
          </a:p>
        </p:txBody>
      </p:sp>
    </p:spTree>
    <p:extLst>
      <p:ext uri="{BB962C8B-B14F-4D97-AF65-F5344CB8AC3E}">
        <p14:creationId xmlns:p14="http://schemas.microsoft.com/office/powerpoint/2010/main" val="185333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261693-14F5-4076-A16F-8A5A58D30B9F}" type="datetimeFigureOut">
              <a:rPr lang="en-US" smtClean="0"/>
              <a:t>3/14/2026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F8F80E-1A6D-4A2B-9AB5-2289E28539DE}" type="slidenum">
              <a:rPr lang="en-US" smtClean="0"/>
              <a:t>‹#›</a:t>
            </a:fld>
            <a:endParaRPr lang="en-US"/>
          </a:p>
        </p:txBody>
      </p:sp>
    </p:spTree>
    <p:extLst>
      <p:ext uri="{BB962C8B-B14F-4D97-AF65-F5344CB8AC3E}">
        <p14:creationId xmlns:p14="http://schemas.microsoft.com/office/powerpoint/2010/main" val="20818024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961586" y="1089222"/>
            <a:ext cx="6556312" cy="4416309"/>
          </a:xfrm>
          <a:prstGeom prst="rect">
            <a:avLst/>
          </a:prstGeom>
        </p:spPr>
      </p:pic>
      <p:sp>
        <p:nvSpPr>
          <p:cNvPr id="2" name="Title 1"/>
          <p:cNvSpPr>
            <a:spLocks noGrp="1"/>
          </p:cNvSpPr>
          <p:nvPr>
            <p:ph type="ctrTitle"/>
          </p:nvPr>
        </p:nvSpPr>
        <p:spPr>
          <a:xfrm>
            <a:off x="1497108" y="2397380"/>
            <a:ext cx="4598892" cy="1187311"/>
          </a:xfrm>
        </p:spPr>
        <p:txBody>
          <a:bodyPr>
            <a:normAutofit/>
          </a:bodyPr>
          <a:lstStyle/>
          <a:p>
            <a:r>
              <a:rPr lang="en-US" sz="7200" spc="600" dirty="0">
                <a:ln w="9525">
                  <a:solidFill>
                    <a:schemeClr val="bg1"/>
                  </a:solidFill>
                  <a:prstDash val="solid"/>
                </a:ln>
                <a:effectLst>
                  <a:outerShdw blurRad="12700" dist="38100" dir="2700000" algn="tl" rotWithShape="0">
                    <a:schemeClr val="bg1">
                      <a:lumMod val="50000"/>
                    </a:schemeClr>
                  </a:outerShdw>
                </a:effectLst>
                <a:latin typeface="Bernard MT Condensed" panose="02050806060905020404" pitchFamily="18" charset="0"/>
              </a:rPr>
              <a:t>PERVASIVE</a:t>
            </a:r>
          </a:p>
        </p:txBody>
      </p:sp>
      <p:sp>
        <p:nvSpPr>
          <p:cNvPr id="6" name="Rectangle 5"/>
          <p:cNvSpPr/>
          <p:nvPr/>
        </p:nvSpPr>
        <p:spPr>
          <a:xfrm>
            <a:off x="2292937" y="3735453"/>
            <a:ext cx="3007233" cy="1446550"/>
          </a:xfrm>
          <a:prstGeom prst="rect">
            <a:avLst/>
          </a:prstGeom>
          <a:noFill/>
        </p:spPr>
        <p:txBody>
          <a:bodyPr wrap="none" lIns="91440" tIns="45720" rIns="91440" bIns="45720">
            <a:spAutoFit/>
          </a:bodyPr>
          <a:lstStyle/>
          <a:p>
            <a:pPr algn="ctr"/>
            <a:r>
              <a:rPr lang="en-US" sz="8800" spc="600" dirty="0">
                <a:ln w="9525">
                  <a:solidFill>
                    <a:schemeClr val="bg1"/>
                  </a:solidFill>
                  <a:prstDash val="solid"/>
                </a:ln>
                <a:effectLst>
                  <a:outerShdw blurRad="12700" dist="38100" dir="2700000" algn="tl" rotWithShape="0">
                    <a:schemeClr val="bg1">
                      <a:lumMod val="50000"/>
                    </a:schemeClr>
                  </a:outerShdw>
                </a:effectLst>
                <a:latin typeface="Bernard MT Condensed" panose="02050806060905020404" pitchFamily="18" charset="0"/>
              </a:rPr>
              <a:t>FAITH</a:t>
            </a:r>
            <a:endParaRPr lang="en-US" sz="8800" spc="600" dirty="0">
              <a:ln w="9525">
                <a:solidFill>
                  <a:schemeClr val="bg1"/>
                </a:solidFill>
                <a:prstDash val="solid"/>
              </a:ln>
              <a:effectLst>
                <a:outerShdw blurRad="12700" dist="38100" dir="2700000" algn="tl" rotWithShape="0">
                  <a:schemeClr val="bg1">
                    <a:lumMod val="50000"/>
                  </a:schemeClr>
                </a:outerShdw>
              </a:effectLst>
            </a:endParaRPr>
          </a:p>
        </p:txBody>
      </p:sp>
      <p:sp>
        <p:nvSpPr>
          <p:cNvPr id="7" name="Subtitle 6">
            <a:extLst>
              <a:ext uri="{FF2B5EF4-FFF2-40B4-BE49-F238E27FC236}">
                <a16:creationId xmlns:a16="http://schemas.microsoft.com/office/drawing/2014/main" id="{DD6FD9DE-7682-A633-2894-B71593B482B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45916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9451225" y="218896"/>
            <a:ext cx="2270234" cy="1529222"/>
          </a:xfrm>
          <a:prstGeom prst="rect">
            <a:avLst/>
          </a:prstGeom>
        </p:spPr>
      </p:pic>
      <p:sp>
        <p:nvSpPr>
          <p:cNvPr id="3" name="Content Placeholder 2"/>
          <p:cNvSpPr>
            <a:spLocks noGrp="1"/>
          </p:cNvSpPr>
          <p:nvPr>
            <p:ph idx="1"/>
          </p:nvPr>
        </p:nvSpPr>
        <p:spPr>
          <a:xfrm>
            <a:off x="947057" y="1310138"/>
            <a:ext cx="10401300" cy="5328966"/>
          </a:xfrm>
        </p:spPr>
        <p:txBody>
          <a:bodyPr>
            <a:noAutofit/>
          </a:bodyPr>
          <a:lstStyle/>
          <a:p>
            <a:pPr marL="403225" indent="-403225">
              <a:lnSpc>
                <a:spcPct val="100000"/>
              </a:lnSpc>
              <a:spcBef>
                <a:spcPts val="0"/>
              </a:spcBef>
            </a:pPr>
            <a:r>
              <a:rPr lang="en-US" sz="4400" b="1" dirty="0"/>
              <a:t>It should be in our </a:t>
            </a:r>
            <a:r>
              <a:rPr lang="en-US" sz="4400" dirty="0">
                <a:latin typeface="Bernard MT Condensed" panose="02050806060905020404" pitchFamily="18" charset="0"/>
              </a:rPr>
              <a:t>Homes</a:t>
            </a:r>
          </a:p>
          <a:p>
            <a:pPr lvl="1" indent="0">
              <a:lnSpc>
                <a:spcPct val="100000"/>
              </a:lnSpc>
              <a:spcBef>
                <a:spcPts val="0"/>
              </a:spcBef>
              <a:buNone/>
            </a:pPr>
            <a:r>
              <a:rPr lang="en-US" sz="4000" dirty="0"/>
              <a:t>Ephesians 5:22-33; 1 Peter 3:1-7</a:t>
            </a:r>
          </a:p>
          <a:p>
            <a:pPr marL="403225" indent="-403225">
              <a:lnSpc>
                <a:spcPct val="100000"/>
              </a:lnSpc>
              <a:spcBef>
                <a:spcPts val="0"/>
              </a:spcBef>
            </a:pPr>
            <a:r>
              <a:rPr lang="en-US" sz="4400" b="1" dirty="0"/>
              <a:t>It should be in our </a:t>
            </a:r>
            <a:r>
              <a:rPr lang="en-US" sz="4400" dirty="0">
                <a:latin typeface="Bernard MT Condensed" panose="02050806060905020404" pitchFamily="18" charset="0"/>
              </a:rPr>
              <a:t>Schools</a:t>
            </a:r>
          </a:p>
          <a:p>
            <a:pPr lvl="1" indent="0">
              <a:lnSpc>
                <a:spcPct val="100000"/>
              </a:lnSpc>
              <a:spcBef>
                <a:spcPts val="0"/>
              </a:spcBef>
              <a:buNone/>
            </a:pPr>
            <a:r>
              <a:rPr lang="en-US" sz="4000" dirty="0"/>
              <a:t>2 Peter 1:5-8</a:t>
            </a:r>
          </a:p>
          <a:p>
            <a:pPr marL="403225" indent="-403225">
              <a:lnSpc>
                <a:spcPct val="100000"/>
              </a:lnSpc>
              <a:spcBef>
                <a:spcPts val="0"/>
              </a:spcBef>
            </a:pPr>
            <a:r>
              <a:rPr lang="en-US" sz="4400" b="1" dirty="0"/>
              <a:t>It should be in our </a:t>
            </a:r>
            <a:r>
              <a:rPr lang="en-US" sz="4400" dirty="0">
                <a:latin typeface="Bernard MT Condensed" panose="02050806060905020404" pitchFamily="18" charset="0"/>
              </a:rPr>
              <a:t>Workplaces</a:t>
            </a:r>
          </a:p>
          <a:p>
            <a:pPr lvl="1" indent="0">
              <a:lnSpc>
                <a:spcPct val="100000"/>
              </a:lnSpc>
              <a:spcBef>
                <a:spcPts val="0"/>
              </a:spcBef>
              <a:buNone/>
            </a:pPr>
            <a:r>
              <a:rPr lang="en-US" sz="4000" dirty="0"/>
              <a:t>Ephesians 6:5-9</a:t>
            </a:r>
          </a:p>
          <a:p>
            <a:pPr marL="403225" indent="-403225">
              <a:lnSpc>
                <a:spcPct val="100000"/>
              </a:lnSpc>
              <a:spcBef>
                <a:spcPts val="0"/>
              </a:spcBef>
            </a:pPr>
            <a:r>
              <a:rPr lang="en-US" sz="4400" b="1" dirty="0"/>
              <a:t>It should be at our </a:t>
            </a:r>
            <a:r>
              <a:rPr lang="en-US" sz="4400" dirty="0">
                <a:latin typeface="Bernard MT Condensed" panose="02050806060905020404" pitchFamily="18" charset="0"/>
              </a:rPr>
              <a:t>Social Gatherings</a:t>
            </a:r>
          </a:p>
          <a:p>
            <a:pPr lvl="1" indent="0">
              <a:lnSpc>
                <a:spcPct val="100000"/>
              </a:lnSpc>
              <a:spcBef>
                <a:spcPts val="0"/>
              </a:spcBef>
              <a:buNone/>
            </a:pPr>
            <a:r>
              <a:rPr lang="en-US" sz="4000" dirty="0"/>
              <a:t>1 Peter 2:11-12</a:t>
            </a:r>
          </a:p>
        </p:txBody>
      </p:sp>
      <p:sp>
        <p:nvSpPr>
          <p:cNvPr id="4" name="Rectangle 3"/>
          <p:cNvSpPr/>
          <p:nvPr/>
        </p:nvSpPr>
        <p:spPr>
          <a:xfrm>
            <a:off x="798636" y="218896"/>
            <a:ext cx="4240264"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effectLst>
                  <a:outerShdw blurRad="12700" dist="38100" dir="2700000" algn="tl" rotWithShape="0">
                    <a:schemeClr val="bg1">
                      <a:lumMod val="50000"/>
                    </a:schemeClr>
                  </a:outerShdw>
                </a:effectLst>
                <a:latin typeface="Bernard MT Condensed" panose="02050806060905020404" pitchFamily="18" charset="0"/>
              </a:rPr>
              <a:t>Pervasive Faith</a:t>
            </a:r>
            <a:endParaRPr lang="en-US" sz="54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979196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anim calcmode="lin" valueType="num">
                                      <p:cBhvr>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500"/>
                                        <p:tgtEl>
                                          <p:spTgt spid="3">
                                            <p:txEl>
                                              <p:pRg st="3" end="3"/>
                                            </p:txEl>
                                          </p:spTgt>
                                        </p:tgtEl>
                                      </p:cBhvr>
                                    </p:animEffect>
                                    <p:anim calcmode="lin" valueType="num">
                                      <p:cBhvr>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anim calcmode="lin" valueType="num">
                                      <p:cBhvr>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500"/>
                                        <p:tgtEl>
                                          <p:spTgt spid="3">
                                            <p:txEl>
                                              <p:pRg st="7" end="7"/>
                                            </p:txEl>
                                          </p:spTgt>
                                        </p:tgtEl>
                                      </p:cBhvr>
                                    </p:animEffect>
                                    <p:anim calcmode="lin" valueType="num">
                                      <p:cBhvr>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030684" y="684192"/>
            <a:ext cx="5853194" cy="3942691"/>
          </a:xfrm>
          <a:prstGeom prst="rect">
            <a:avLst/>
          </a:prstGeom>
        </p:spPr>
      </p:pic>
      <p:sp>
        <p:nvSpPr>
          <p:cNvPr id="2" name="Title 1"/>
          <p:cNvSpPr>
            <a:spLocks noGrp="1"/>
          </p:cNvSpPr>
          <p:nvPr>
            <p:ph type="ctrTitle"/>
          </p:nvPr>
        </p:nvSpPr>
        <p:spPr>
          <a:xfrm>
            <a:off x="473529" y="483352"/>
            <a:ext cx="4716754" cy="1187311"/>
          </a:xfrm>
        </p:spPr>
        <p:txBody>
          <a:bodyPr>
            <a:normAutofit/>
          </a:bodyPr>
          <a:lstStyle/>
          <a:p>
            <a:r>
              <a:rPr lang="en-US" sz="7200" spc="300" dirty="0">
                <a:ln w="9525">
                  <a:solidFill>
                    <a:schemeClr val="bg1"/>
                  </a:solidFill>
                  <a:prstDash val="solid"/>
                </a:ln>
                <a:effectLst>
                  <a:outerShdw blurRad="12700" dist="38100" dir="2700000" algn="tl" rotWithShape="0">
                    <a:schemeClr val="bg1">
                      <a:lumMod val="50000"/>
                    </a:schemeClr>
                  </a:outerShdw>
                </a:effectLst>
                <a:latin typeface="Bernard MT Condensed" panose="02050806060905020404" pitchFamily="18" charset="0"/>
              </a:rPr>
              <a:t>Conclusion</a:t>
            </a:r>
          </a:p>
        </p:txBody>
      </p:sp>
      <p:sp>
        <p:nvSpPr>
          <p:cNvPr id="5" name="Subtitle 4"/>
          <p:cNvSpPr>
            <a:spLocks noGrp="1"/>
          </p:cNvSpPr>
          <p:nvPr>
            <p:ph type="subTitle" idx="1"/>
          </p:nvPr>
        </p:nvSpPr>
        <p:spPr>
          <a:xfrm>
            <a:off x="754677" y="2070160"/>
            <a:ext cx="6858000" cy="4103648"/>
          </a:xfrm>
        </p:spPr>
        <p:txBody>
          <a:bodyPr>
            <a:normAutofit/>
          </a:bodyPr>
          <a:lstStyle/>
          <a:p>
            <a:pPr algn="l"/>
            <a:r>
              <a:rPr lang="en-US" sz="3600" dirty="0"/>
              <a:t>Pervasive – spread </a:t>
            </a:r>
            <a:br>
              <a:rPr lang="en-US" sz="3600" dirty="0"/>
            </a:br>
            <a:r>
              <a:rPr lang="en-US" sz="3600" dirty="0"/>
              <a:t>                        throughout</a:t>
            </a:r>
          </a:p>
          <a:p>
            <a:pPr algn="l"/>
            <a:endParaRPr lang="en-US" sz="1400" dirty="0"/>
          </a:p>
          <a:p>
            <a:r>
              <a:rPr lang="en-US" sz="3600" b="1" dirty="0"/>
              <a:t>The applications are myriad…</a:t>
            </a:r>
          </a:p>
          <a:p>
            <a:endParaRPr lang="en-US" sz="1400" b="1" dirty="0"/>
          </a:p>
          <a:p>
            <a:r>
              <a:rPr lang="en-US" sz="4800" dirty="0">
                <a:latin typeface="Bernard MT Condensed" panose="02050806060905020404" pitchFamily="18" charset="0"/>
              </a:rPr>
              <a:t>Colossians 3:16-17</a:t>
            </a:r>
          </a:p>
          <a:p>
            <a:r>
              <a:rPr lang="en-US" sz="4800" dirty="0">
                <a:latin typeface="Bernard MT Condensed" panose="02050806060905020404" pitchFamily="18" charset="0"/>
              </a:rPr>
              <a:t>Ephesians 4:1</a:t>
            </a:r>
          </a:p>
        </p:txBody>
      </p:sp>
    </p:spTree>
    <p:extLst>
      <p:ext uri="{BB962C8B-B14F-4D97-AF65-F5344CB8AC3E}">
        <p14:creationId xmlns:p14="http://schemas.microsoft.com/office/powerpoint/2010/main" val="1920748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TotalTime>
  <Words>897</Words>
  <Application>Microsoft Office PowerPoint</Application>
  <PresentationFormat>Widescreen</PresentationFormat>
  <Paragraphs>63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Bernard MT Condensed</vt:lpstr>
      <vt:lpstr>Calibri</vt:lpstr>
      <vt:lpstr>Calibri Light</vt:lpstr>
      <vt:lpstr>Office Theme</vt:lpstr>
      <vt:lpstr>PERVASIVE</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Pervasive</dc:title>
  <dc:creator>Stan Cox</dc:creator>
  <cp:lastModifiedBy>Stan Cox</cp:lastModifiedBy>
  <cp:revision>14</cp:revision>
  <dcterms:created xsi:type="dcterms:W3CDTF">2015-12-20T04:15:13Z</dcterms:created>
  <dcterms:modified xsi:type="dcterms:W3CDTF">2026-03-15T00:20:31Z</dcterms:modified>
</cp:coreProperties>
</file>