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8" r:id="rId3"/>
    <p:sldId id="257" r:id="rId4"/>
    <p:sldId id="261" r:id="rId5"/>
    <p:sldId id="260" r:id="rId6"/>
    <p:sldId id="259" r:id="rId7"/>
    <p:sldId id="26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4FD3C-365F-4E22-8D9F-4AE1BA6DE652}" v="19" dt="2021-04-17T13:01:42.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8" autoAdjust="0"/>
    <p:restoredTop sz="30905" autoAdjust="0"/>
  </p:normalViewPr>
  <p:slideViewPr>
    <p:cSldViewPr snapToGrid="0">
      <p:cViewPr varScale="1">
        <p:scale>
          <a:sx n="23" d="100"/>
          <a:sy n="23" d="100"/>
        </p:scale>
        <p:origin x="2909" y="29"/>
      </p:cViewPr>
      <p:guideLst/>
    </p:cSldViewPr>
  </p:slideViewPr>
  <p:notesTextViewPr>
    <p:cViewPr>
      <p:scale>
        <a:sx n="1" d="1"/>
        <a:sy n="1" d="1"/>
      </p:scale>
      <p:origin x="0" y="0"/>
    </p:cViewPr>
  </p:notesTextViewPr>
  <p:notesViewPr>
    <p:cSldViewPr snapToGrid="0">
      <p:cViewPr varScale="1">
        <p:scale>
          <a:sx n="62" d="100"/>
          <a:sy n="62" d="100"/>
        </p:scale>
        <p:origin x="11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774FD3C-365F-4E22-8D9F-4AE1BA6DE652}"/>
    <pc:docChg chg="undo custSel addSld delSld modSld sldOrd modNotesMaster modHandout">
      <pc:chgData name="Stan Cox" userId="9376f276357bfffd" providerId="LiveId" clId="{A774FD3C-365F-4E22-8D9F-4AE1BA6DE652}" dt="2021-04-19T04:11:22.643" v="4376" actId="47"/>
      <pc:docMkLst>
        <pc:docMk/>
      </pc:docMkLst>
      <pc:sldChg chg="modTransition">
        <pc:chgData name="Stan Cox" userId="9376f276357bfffd" providerId="LiveId" clId="{A774FD3C-365F-4E22-8D9F-4AE1BA6DE652}" dt="2021-04-16T20:47:19.396" v="4227"/>
        <pc:sldMkLst>
          <pc:docMk/>
          <pc:sldMk cId="316215540" sldId="256"/>
        </pc:sldMkLst>
      </pc:sldChg>
      <pc:sldChg chg="modSp mod ord modTransition">
        <pc:chgData name="Stan Cox" userId="9376f276357bfffd" providerId="LiveId" clId="{A774FD3C-365F-4E22-8D9F-4AE1BA6DE652}" dt="2021-04-16T21:16:55.666" v="4372"/>
        <pc:sldMkLst>
          <pc:docMk/>
          <pc:sldMk cId="1322431139" sldId="257"/>
        </pc:sldMkLst>
        <pc:spChg chg="mod">
          <ac:chgData name="Stan Cox" userId="9376f276357bfffd" providerId="LiveId" clId="{A774FD3C-365F-4E22-8D9F-4AE1BA6DE652}" dt="2021-04-16T19:37:11.125" v="1111" actId="255"/>
          <ac:spMkLst>
            <pc:docMk/>
            <pc:sldMk cId="1322431139" sldId="257"/>
            <ac:spMk id="3" creationId="{E191300A-8764-4109-94CC-8CC111B051C3}"/>
          </ac:spMkLst>
        </pc:spChg>
      </pc:sldChg>
      <pc:sldChg chg="modSp mod ord modTransition modShow modNotesTx">
        <pc:chgData name="Stan Cox" userId="9376f276357bfffd" providerId="LiveId" clId="{A774FD3C-365F-4E22-8D9F-4AE1BA6DE652}" dt="2021-04-16T21:16:42.772" v="4368"/>
        <pc:sldMkLst>
          <pc:docMk/>
          <pc:sldMk cId="2797819501" sldId="258"/>
        </pc:sldMkLst>
        <pc:spChg chg="mod">
          <ac:chgData name="Stan Cox" userId="9376f276357bfffd" providerId="LiveId" clId="{A774FD3C-365F-4E22-8D9F-4AE1BA6DE652}" dt="2021-04-16T19:16:45.231" v="53" actId="20577"/>
          <ac:spMkLst>
            <pc:docMk/>
            <pc:sldMk cId="2797819501" sldId="258"/>
            <ac:spMk id="3" creationId="{E191300A-8764-4109-94CC-8CC111B051C3}"/>
          </ac:spMkLst>
        </pc:spChg>
      </pc:sldChg>
      <pc:sldChg chg="add del setBg">
        <pc:chgData name="Stan Cox" userId="9376f276357bfffd" providerId="LiveId" clId="{A774FD3C-365F-4E22-8D9F-4AE1BA6DE652}" dt="2021-04-16T19:17:05.223" v="55"/>
        <pc:sldMkLst>
          <pc:docMk/>
          <pc:sldMk cId="2321964020" sldId="259"/>
        </pc:sldMkLst>
      </pc:sldChg>
      <pc:sldChg chg="modSp add mod modTransition modNotesTx">
        <pc:chgData name="Stan Cox" userId="9376f276357bfffd" providerId="LiveId" clId="{A774FD3C-365F-4E22-8D9F-4AE1BA6DE652}" dt="2021-04-16T20:47:19.396" v="4227"/>
        <pc:sldMkLst>
          <pc:docMk/>
          <pc:sldMk cId="3632545752" sldId="259"/>
        </pc:sldMkLst>
        <pc:spChg chg="mod">
          <ac:chgData name="Stan Cox" userId="9376f276357bfffd" providerId="LiveId" clId="{A774FD3C-365F-4E22-8D9F-4AE1BA6DE652}" dt="2021-04-16T19:18:28.479" v="142" actId="20577"/>
          <ac:spMkLst>
            <pc:docMk/>
            <pc:sldMk cId="3632545752" sldId="259"/>
            <ac:spMk id="2" creationId="{C8814AF0-52E9-401D-8DA8-BDF8F1ED6517}"/>
          </ac:spMkLst>
        </pc:spChg>
        <pc:spChg chg="mod">
          <ac:chgData name="Stan Cox" userId="9376f276357bfffd" providerId="LiveId" clId="{A774FD3C-365F-4E22-8D9F-4AE1BA6DE652}" dt="2021-04-16T19:35:44.740" v="1104" actId="20577"/>
          <ac:spMkLst>
            <pc:docMk/>
            <pc:sldMk cId="3632545752" sldId="259"/>
            <ac:spMk id="3" creationId="{E191300A-8764-4109-94CC-8CC111B051C3}"/>
          </ac:spMkLst>
        </pc:spChg>
      </pc:sldChg>
      <pc:sldChg chg="modSp add mod ord modTransition modNotesTx">
        <pc:chgData name="Stan Cox" userId="9376f276357bfffd" providerId="LiveId" clId="{A774FD3C-365F-4E22-8D9F-4AE1BA6DE652}" dt="2021-04-16T21:07:29.249" v="4364"/>
        <pc:sldMkLst>
          <pc:docMk/>
          <pc:sldMk cId="2973339346" sldId="260"/>
        </pc:sldMkLst>
        <pc:spChg chg="mod">
          <ac:chgData name="Stan Cox" userId="9376f276357bfffd" providerId="LiveId" clId="{A774FD3C-365F-4E22-8D9F-4AE1BA6DE652}" dt="2021-04-16T19:38:08.676" v="1183" actId="20577"/>
          <ac:spMkLst>
            <pc:docMk/>
            <pc:sldMk cId="2973339346" sldId="260"/>
            <ac:spMk id="2" creationId="{C8814AF0-52E9-401D-8DA8-BDF8F1ED6517}"/>
          </ac:spMkLst>
        </pc:spChg>
        <pc:spChg chg="mod">
          <ac:chgData name="Stan Cox" userId="9376f276357bfffd" providerId="LiveId" clId="{A774FD3C-365F-4E22-8D9F-4AE1BA6DE652}" dt="2021-04-16T19:59:27.880" v="2330" actId="255"/>
          <ac:spMkLst>
            <pc:docMk/>
            <pc:sldMk cId="2973339346" sldId="260"/>
            <ac:spMk id="3" creationId="{E191300A-8764-4109-94CC-8CC111B051C3}"/>
          </ac:spMkLst>
        </pc:spChg>
      </pc:sldChg>
      <pc:sldChg chg="add del setBg">
        <pc:chgData name="Stan Cox" userId="9376f276357bfffd" providerId="LiveId" clId="{A774FD3C-365F-4E22-8D9F-4AE1BA6DE652}" dt="2021-04-16T19:36:57.726" v="1109"/>
        <pc:sldMkLst>
          <pc:docMk/>
          <pc:sldMk cId="3736938017" sldId="260"/>
        </pc:sldMkLst>
      </pc:sldChg>
      <pc:sldChg chg="add del setBg">
        <pc:chgData name="Stan Cox" userId="9376f276357bfffd" providerId="LiveId" clId="{A774FD3C-365F-4E22-8D9F-4AE1BA6DE652}" dt="2021-04-16T20:02:10.594" v="2332"/>
        <pc:sldMkLst>
          <pc:docMk/>
          <pc:sldMk cId="495696190" sldId="261"/>
        </pc:sldMkLst>
      </pc:sldChg>
      <pc:sldChg chg="modSp add mod ord modTransition modShow modNotesTx">
        <pc:chgData name="Stan Cox" userId="9376f276357bfffd" providerId="LiveId" clId="{A774FD3C-365F-4E22-8D9F-4AE1BA6DE652}" dt="2021-04-16T21:16:48.521" v="4370"/>
        <pc:sldMkLst>
          <pc:docMk/>
          <pc:sldMk cId="3935771765" sldId="261"/>
        </pc:sldMkLst>
        <pc:spChg chg="mod">
          <ac:chgData name="Stan Cox" userId="9376f276357bfffd" providerId="LiveId" clId="{A774FD3C-365F-4E22-8D9F-4AE1BA6DE652}" dt="2021-04-16T20:03:48.013" v="2425" actId="20577"/>
          <ac:spMkLst>
            <pc:docMk/>
            <pc:sldMk cId="3935771765" sldId="261"/>
            <ac:spMk id="2" creationId="{C8814AF0-52E9-401D-8DA8-BDF8F1ED6517}"/>
          </ac:spMkLst>
        </pc:spChg>
        <pc:spChg chg="mod">
          <ac:chgData name="Stan Cox" userId="9376f276357bfffd" providerId="LiveId" clId="{A774FD3C-365F-4E22-8D9F-4AE1BA6DE652}" dt="2021-04-16T20:24:04.022" v="3486" actId="20577"/>
          <ac:spMkLst>
            <pc:docMk/>
            <pc:sldMk cId="3935771765" sldId="261"/>
            <ac:spMk id="3" creationId="{E191300A-8764-4109-94CC-8CC111B051C3}"/>
          </ac:spMkLst>
        </pc:spChg>
      </pc:sldChg>
      <pc:sldChg chg="add del setBg">
        <pc:chgData name="Stan Cox" userId="9376f276357bfffd" providerId="LiveId" clId="{A774FD3C-365F-4E22-8D9F-4AE1BA6DE652}" dt="2021-04-16T20:23:24.905" v="3454"/>
        <pc:sldMkLst>
          <pc:docMk/>
          <pc:sldMk cId="2379885594" sldId="262"/>
        </pc:sldMkLst>
      </pc:sldChg>
      <pc:sldChg chg="modSp add mod ord modTransition modNotesTx">
        <pc:chgData name="Stan Cox" userId="9376f276357bfffd" providerId="LiveId" clId="{A774FD3C-365F-4E22-8D9F-4AE1BA6DE652}" dt="2021-04-16T21:16:36.578" v="4366"/>
        <pc:sldMkLst>
          <pc:docMk/>
          <pc:sldMk cId="3742434882" sldId="262"/>
        </pc:sldMkLst>
        <pc:spChg chg="mod">
          <ac:chgData name="Stan Cox" userId="9376f276357bfffd" providerId="LiveId" clId="{A774FD3C-365F-4E22-8D9F-4AE1BA6DE652}" dt="2021-04-16T20:48:03.556" v="4231" actId="27636"/>
          <ac:spMkLst>
            <pc:docMk/>
            <pc:sldMk cId="3742434882" sldId="262"/>
            <ac:spMk id="2" creationId="{C8814AF0-52E9-401D-8DA8-BDF8F1ED6517}"/>
          </ac:spMkLst>
        </pc:spChg>
        <pc:spChg chg="mod">
          <ac:chgData name="Stan Cox" userId="9376f276357bfffd" providerId="LiveId" clId="{A774FD3C-365F-4E22-8D9F-4AE1BA6DE652}" dt="2021-04-16T20:45:39.548" v="4152" actId="20577"/>
          <ac:spMkLst>
            <pc:docMk/>
            <pc:sldMk cId="3742434882" sldId="262"/>
            <ac:spMk id="3" creationId="{E191300A-8764-4109-94CC-8CC111B051C3}"/>
          </ac:spMkLst>
        </pc:spChg>
      </pc:sldChg>
      <pc:sldChg chg="new del setBg">
        <pc:chgData name="Stan Cox" userId="9376f276357bfffd" providerId="LiveId" clId="{A774FD3C-365F-4E22-8D9F-4AE1BA6DE652}" dt="2021-04-19T04:11:22.643" v="4376" actId="47"/>
        <pc:sldMkLst>
          <pc:docMk/>
          <pc:sldMk cId="2013439444"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5D133A-D601-4182-8EA4-FCD1248DB9E1}"/>
              </a:ext>
            </a:extLst>
          </p:cNvPr>
          <p:cNvSpPr>
            <a:spLocks noGrp="1"/>
          </p:cNvSpPr>
          <p:nvPr>
            <p:ph type="hdr" sz="quarter"/>
          </p:nvPr>
        </p:nvSpPr>
        <p:spPr>
          <a:xfrm>
            <a:off x="0" y="-1"/>
            <a:ext cx="3037840" cy="753762"/>
          </a:xfrm>
          <a:prstGeom prst="rect">
            <a:avLst/>
          </a:prstGeom>
        </p:spPr>
        <p:txBody>
          <a:bodyPr vert="horz" lIns="93177" tIns="46589" rIns="93177" bIns="46589" rtlCol="0"/>
          <a:lstStyle>
            <a:lvl1pPr algn="l">
              <a:defRPr sz="1200"/>
            </a:lvl1pPr>
          </a:lstStyle>
          <a:p>
            <a:r>
              <a:rPr lang="en-US" sz="2000" dirty="0">
                <a:latin typeface="Monotype Corsiva" panose="03010101010201010101" pitchFamily="66" charset="0"/>
              </a:rPr>
              <a:t>Philosophy</a:t>
            </a:r>
          </a:p>
          <a:p>
            <a:r>
              <a:rPr lang="en-US" dirty="0"/>
              <a:t>Colossians 2:1-10</a:t>
            </a:r>
          </a:p>
        </p:txBody>
      </p:sp>
      <p:sp>
        <p:nvSpPr>
          <p:cNvPr id="3" name="Date Placeholder 2">
            <a:extLst>
              <a:ext uri="{FF2B5EF4-FFF2-40B4-BE49-F238E27FC236}">
                <a16:creationId xmlns:a16="http://schemas.microsoft.com/office/drawing/2014/main" id="{2BCDEA1F-0E9C-4F11-B844-0C409B26AD6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18, 2021 @ 11am</a:t>
            </a:r>
          </a:p>
        </p:txBody>
      </p:sp>
      <p:sp>
        <p:nvSpPr>
          <p:cNvPr id="4" name="Footer Placeholder 3">
            <a:extLst>
              <a:ext uri="{FF2B5EF4-FFF2-40B4-BE49-F238E27FC236}">
                <a16:creationId xmlns:a16="http://schemas.microsoft.com/office/drawing/2014/main" id="{8D4C46F6-B543-450C-B522-DCDD9AC1534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EFB3843-57BF-4039-8FCC-C9423BAC9F5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6FB02B4E-3A1E-4BA1-9138-0CEB4F4DD9F6}" type="slidenum">
              <a:rPr lang="en-US" smtClean="0"/>
              <a:t>‹#›</a:t>
            </a:fld>
            <a:endParaRPr lang="en-US" dirty="0"/>
          </a:p>
        </p:txBody>
      </p:sp>
    </p:spTree>
    <p:extLst>
      <p:ext uri="{BB962C8B-B14F-4D97-AF65-F5344CB8AC3E}">
        <p14:creationId xmlns:p14="http://schemas.microsoft.com/office/powerpoint/2010/main" val="3744546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FCF75D-EC95-4C29-A557-A889585EE559}" type="datetimeFigureOut">
              <a:rPr lang="en-US" smtClean="0"/>
              <a:t>4/18/2021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D154C7-0E91-4D67-82E1-DFFD3C63BF12}" type="slidenum">
              <a:rPr lang="en-US" smtClean="0"/>
              <a:t>‹#›</a:t>
            </a:fld>
            <a:endParaRPr lang="en-US"/>
          </a:p>
        </p:txBody>
      </p:sp>
    </p:spTree>
    <p:extLst>
      <p:ext uri="{BB962C8B-B14F-4D97-AF65-F5344CB8AC3E}">
        <p14:creationId xmlns:p14="http://schemas.microsoft.com/office/powerpoint/2010/main" val="271464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Scripture Reading:  Colossians 3:12-17</a:t>
            </a:r>
          </a:p>
          <a:p>
            <a:endParaRPr lang="en-US" b="1" dirty="0"/>
          </a:p>
          <a:p>
            <a:r>
              <a:rPr lang="en-US" b="1" dirty="0"/>
              <a:t>(Colossians 2:1-10), </a:t>
            </a:r>
            <a:r>
              <a:rPr lang="en-US" i="1" dirty="0"/>
              <a:t>“For I want you to know what a great conflict I have for you and those in Laodicea, and for as many as have not seen my face in the flesh,</a:t>
            </a:r>
            <a:r>
              <a:rPr lang="en-US" i="1" baseline="30000" dirty="0"/>
              <a:t> 2</a:t>
            </a:r>
            <a:r>
              <a:rPr lang="en-US" i="1" dirty="0"/>
              <a:t> that their hearts may be encouraged, being knit together in love, </a:t>
            </a:r>
            <a:r>
              <a:rPr lang="en-US" i="1" u="sng" dirty="0"/>
              <a:t>and attaining to all riches of the full assurance of understanding, to the knowledge of the mystery of God, both of the Father and of Christ,</a:t>
            </a:r>
            <a:r>
              <a:rPr lang="en-US" i="1" u="sng" baseline="30000" dirty="0"/>
              <a:t> 3</a:t>
            </a:r>
            <a:r>
              <a:rPr lang="en-US" i="1" u="sng" dirty="0"/>
              <a:t> in whom are hidden all the treasures of wisdom and knowledge</a:t>
            </a:r>
            <a:r>
              <a:rPr lang="en-US" i="1" dirty="0"/>
              <a:t>. </a:t>
            </a:r>
            <a:r>
              <a:rPr lang="en-US" i="1" baseline="30000" dirty="0"/>
              <a:t>4</a:t>
            </a:r>
            <a:r>
              <a:rPr lang="en-US" i="1" dirty="0"/>
              <a:t> </a:t>
            </a:r>
            <a:r>
              <a:rPr lang="en-US" b="1" i="1" dirty="0"/>
              <a:t>Now this I say lest anyone should deceive you with persuasive words</a:t>
            </a:r>
            <a:r>
              <a:rPr lang="en-US" i="1" dirty="0"/>
              <a:t>.</a:t>
            </a:r>
            <a:r>
              <a:rPr lang="en-US" i="1" baseline="30000" dirty="0"/>
              <a:t> 5</a:t>
            </a:r>
            <a:r>
              <a:rPr lang="en-US" i="1" dirty="0"/>
              <a:t> For though I am absent in the flesh, yet I am with you in spirit, rejoicing to see your good order and the steadfastness of your faith in Christ. </a:t>
            </a:r>
            <a:r>
              <a:rPr lang="en-US" i="1" baseline="30000" dirty="0"/>
              <a:t>6</a:t>
            </a:r>
            <a:r>
              <a:rPr lang="en-US" i="1" dirty="0"/>
              <a:t> As you therefore have received Christ Jesus the Lord, so walk in Him,</a:t>
            </a:r>
            <a:r>
              <a:rPr lang="en-US" i="1" baseline="30000" dirty="0"/>
              <a:t> 7</a:t>
            </a:r>
            <a:r>
              <a:rPr lang="en-US" i="1" dirty="0"/>
              <a:t> rooted and built up in Him and established in the faith, as you have been taught, abounding in it with thanksgiving. </a:t>
            </a:r>
            <a:r>
              <a:rPr lang="en-US" i="1" baseline="30000" dirty="0"/>
              <a:t>8</a:t>
            </a:r>
            <a:r>
              <a:rPr lang="en-US" i="1" dirty="0"/>
              <a:t> </a:t>
            </a:r>
            <a:r>
              <a:rPr lang="en-US" i="1" u="sng" dirty="0"/>
              <a:t>Beware lest anyone cheat you through philosophy and empty deceit, according to the tradition of men, according to the basic principles of the world, and not according to Christ</a:t>
            </a:r>
            <a:r>
              <a:rPr lang="en-US" i="1" dirty="0"/>
              <a:t>.</a:t>
            </a:r>
            <a:r>
              <a:rPr lang="en-US" i="1" baseline="30000" dirty="0"/>
              <a:t> 9</a:t>
            </a:r>
            <a:r>
              <a:rPr lang="en-US" i="1" dirty="0"/>
              <a:t> For in Him dwells all the fullness of the Godhead bodily;</a:t>
            </a:r>
            <a:r>
              <a:rPr lang="en-US" i="1" baseline="30000" dirty="0"/>
              <a:t> 10</a:t>
            </a:r>
            <a:r>
              <a:rPr lang="en-US" i="1" dirty="0"/>
              <a:t> and you are complete in Him, who is the head of all principality and power.”</a:t>
            </a:r>
          </a:p>
          <a:p>
            <a:pPr marL="640594" lvl="1" indent="-174708">
              <a:buFont typeface="Arial" panose="020B0604020202020204" pitchFamily="34" charset="0"/>
              <a:buChar char="•"/>
            </a:pPr>
            <a:r>
              <a:rPr lang="en-US" b="1" dirty="0"/>
              <a:t>Paul’s address begins a contrast between the knowledge of the mystery of God, revealed in Jesus Christ, and other efforts to establish what is true and to be embraced in our existence as human beings.</a:t>
            </a:r>
          </a:p>
          <a:p>
            <a:pPr marL="1106481" lvl="2" indent="-174708">
              <a:buFont typeface="Arial" panose="020B0604020202020204" pitchFamily="34" charset="0"/>
              <a:buChar char="•"/>
            </a:pPr>
            <a:r>
              <a:rPr lang="en-US" dirty="0"/>
              <a:t>Verses 1-10 (Human Philosophy) The focus of our study this morning</a:t>
            </a:r>
          </a:p>
          <a:p>
            <a:pPr marL="1106481" lvl="2" indent="-174708">
              <a:buFont typeface="Arial" panose="020B0604020202020204" pitchFamily="34" charset="0"/>
              <a:buChar char="•"/>
            </a:pPr>
            <a:r>
              <a:rPr lang="en-US" dirty="0"/>
              <a:t>Verses 12-23 (A clinging to the Old Law)</a:t>
            </a:r>
          </a:p>
          <a:p>
            <a:pPr marL="1106481" lvl="2" indent="-174708">
              <a:buFont typeface="Arial" panose="020B0604020202020204" pitchFamily="34" charset="0"/>
              <a:buChar char="•"/>
            </a:pPr>
            <a:r>
              <a:rPr lang="en-US" dirty="0"/>
              <a:t>Verses 3:1-11 (A pursuit of the flesh)</a:t>
            </a:r>
          </a:p>
          <a:p>
            <a:pPr marL="640594" lvl="1" indent="-174708">
              <a:buFont typeface="Arial" panose="020B0604020202020204" pitchFamily="34" charset="0"/>
              <a:buChar char="•"/>
            </a:pPr>
            <a:r>
              <a:rPr lang="en-US" b="1" dirty="0"/>
              <a:t>We will quickly examine six different human philosophers, and show the fallacy of their views</a:t>
            </a:r>
          </a:p>
          <a:p>
            <a:pPr marL="1106481" lvl="2" indent="-174708">
              <a:buFont typeface="Arial" panose="020B0604020202020204" pitchFamily="34" charset="0"/>
              <a:buChar char="•"/>
            </a:pPr>
            <a:r>
              <a:rPr lang="en-US" dirty="0"/>
              <a:t>Some names you may know, some you may not</a:t>
            </a:r>
          </a:p>
          <a:p>
            <a:pPr marL="1106481" lvl="2" indent="-174708">
              <a:buFont typeface="Arial" panose="020B0604020202020204" pitchFamily="34" charset="0"/>
              <a:buChar char="•"/>
            </a:pPr>
            <a:r>
              <a:rPr lang="en-US" dirty="0"/>
              <a:t>We will only summarize some of the beliefs they espoused, and contrast them to God’s word</a:t>
            </a:r>
          </a:p>
          <a:p>
            <a:pPr marL="1106481" lvl="2" indent="-174708">
              <a:buFont typeface="Arial" panose="020B0604020202020204" pitchFamily="34" charset="0"/>
              <a:buChar char="•"/>
            </a:pPr>
            <a:r>
              <a:rPr lang="en-US" dirty="0"/>
              <a:t>Our purpose is not to speak authoritatively about the views of these men (I don’t know enough about it).  Just to summarize.</a:t>
            </a:r>
          </a:p>
          <a:p>
            <a:pPr marL="1106481" lvl="2" indent="-174708">
              <a:buFont typeface="Arial" panose="020B0604020202020204" pitchFamily="34" charset="0"/>
              <a:buChar char="•"/>
            </a:pPr>
            <a:r>
              <a:rPr lang="en-US" dirty="0"/>
              <a:t>Our purpose is to establish the importance of embracing God’s will, rather than listening to the philosophies of men!</a:t>
            </a:r>
          </a:p>
          <a:p>
            <a:r>
              <a:rPr lang="en-US" b="1" dirty="0"/>
              <a:t>(Colossians 3:16-17), </a:t>
            </a:r>
            <a:r>
              <a:rPr lang="en-US" i="1" dirty="0"/>
              <a:t>“Let the word of Christ dwell in you richly in all wisdom, teaching and admonishing one another in psalms and hymns and spiritual songs, singing with grace in your hearts to the Lord.</a:t>
            </a:r>
            <a:r>
              <a:rPr lang="en-US" i="1" baseline="30000" dirty="0"/>
              <a:t> 17</a:t>
            </a:r>
            <a:r>
              <a:rPr lang="en-US" i="1" dirty="0"/>
              <a:t> And whatever you do in word or deed, do all in the name of the Lord Jesus, giving thanks to God the Father through Him.”</a:t>
            </a:r>
          </a:p>
        </p:txBody>
      </p:sp>
      <p:sp>
        <p:nvSpPr>
          <p:cNvPr id="4" name="Slide Number Placeholder 3"/>
          <p:cNvSpPr>
            <a:spLocks noGrp="1"/>
          </p:cNvSpPr>
          <p:nvPr>
            <p:ph type="sldNum" sz="quarter" idx="5"/>
          </p:nvPr>
        </p:nvSpPr>
        <p:spPr/>
        <p:txBody>
          <a:bodyPr/>
          <a:lstStyle/>
          <a:p>
            <a:fld id="{8BD154C7-0E91-4D67-82E1-DFFD3C63BF12}" type="slidenum">
              <a:rPr lang="en-US" smtClean="0"/>
              <a:t>1</a:t>
            </a:fld>
            <a:endParaRPr lang="en-US"/>
          </a:p>
        </p:txBody>
      </p:sp>
    </p:spTree>
    <p:extLst>
      <p:ext uri="{BB962C8B-B14F-4D97-AF65-F5344CB8AC3E}">
        <p14:creationId xmlns:p14="http://schemas.microsoft.com/office/powerpoint/2010/main" val="122658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191919"/>
                </a:solidFill>
                <a:effectLst/>
                <a:latin typeface="+mn-lt"/>
              </a:rPr>
              <a:t>Confucius</a:t>
            </a:r>
          </a:p>
          <a:p>
            <a:pPr marL="640594" lvl="1" indent="-174708" fontAlgn="base">
              <a:buFont typeface="Arial" panose="020B0604020202020204" pitchFamily="34" charset="0"/>
              <a:buChar char="•"/>
            </a:pPr>
            <a:r>
              <a:rPr lang="en-US" b="0" i="0" dirty="0">
                <a:solidFill>
                  <a:srgbClr val="191919"/>
                </a:solidFill>
                <a:effectLst/>
                <a:latin typeface="+mn-lt"/>
              </a:rPr>
              <a:t>(551-479 BC) Chinese</a:t>
            </a:r>
          </a:p>
          <a:p>
            <a:pPr marL="640594" lvl="1" indent="-174708" fontAlgn="base">
              <a:buFont typeface="Arial" panose="020B0604020202020204" pitchFamily="34" charset="0"/>
              <a:buChar char="•"/>
            </a:pPr>
            <a:r>
              <a:rPr lang="en-US" b="0" i="0" dirty="0">
                <a:solidFill>
                  <a:srgbClr val="191919"/>
                </a:solidFill>
                <a:effectLst/>
                <a:latin typeface="+mn-lt"/>
              </a:rPr>
              <a:t>His teachings remain foundational to Asian and Chinese attitudes toward scholarly, legal and professional pursuits.</a:t>
            </a:r>
          </a:p>
          <a:p>
            <a:pPr marL="640594" lvl="1" indent="-174708" fontAlgn="base">
              <a:buFont typeface="Arial" panose="020B0604020202020204" pitchFamily="34" charset="0"/>
              <a:buChar char="•"/>
            </a:pPr>
            <a:r>
              <a:rPr lang="en-US" b="0" i="0" dirty="0">
                <a:solidFill>
                  <a:srgbClr val="191919"/>
                </a:solidFill>
                <a:effectLst/>
                <a:latin typeface="+mn-lt"/>
              </a:rPr>
              <a:t>He sought to merge spirituality with a humanist &amp; secularist world view</a:t>
            </a:r>
          </a:p>
          <a:p>
            <a:pPr marL="174708" indent="-174708" fontAlgn="base">
              <a:buFont typeface="Arial" panose="020B0604020202020204" pitchFamily="34" charset="0"/>
              <a:buChar char="•"/>
            </a:pPr>
            <a:r>
              <a:rPr lang="en-US" b="1" i="0" dirty="0">
                <a:solidFill>
                  <a:srgbClr val="191919"/>
                </a:solidFill>
                <a:effectLst/>
                <a:latin typeface="+mn-lt"/>
              </a:rPr>
              <a:t>Major Views:</a:t>
            </a:r>
          </a:p>
          <a:p>
            <a:pPr marL="640594" lvl="1" indent="-174708" fontAlgn="base">
              <a:buFont typeface="Arial" panose="020B0604020202020204" pitchFamily="34" charset="0"/>
              <a:buChar char="•"/>
            </a:pPr>
            <a:r>
              <a:rPr lang="en-US" b="1" i="0" dirty="0">
                <a:solidFill>
                  <a:srgbClr val="191919"/>
                </a:solidFill>
                <a:effectLst/>
                <a:latin typeface="+mn-lt"/>
              </a:rPr>
              <a:t>Advocated for personal and governmental morality, and strong family bonds, including respect for the elder and marital loyalty</a:t>
            </a:r>
          </a:p>
          <a:p>
            <a:pPr marL="1106481" lvl="2" indent="-174708" fontAlgn="base">
              <a:buFont typeface="Arial" panose="020B0604020202020204" pitchFamily="34" charset="0"/>
              <a:buChar char="•"/>
            </a:pPr>
            <a:r>
              <a:rPr lang="en-US" b="0" i="0" dirty="0">
                <a:solidFill>
                  <a:srgbClr val="191919"/>
                </a:solidFill>
                <a:effectLst/>
                <a:latin typeface="+mn-lt"/>
              </a:rPr>
              <a:t>These are good aspirations</a:t>
            </a:r>
          </a:p>
          <a:p>
            <a:pPr marL="1572368" lvl="3" indent="-174708" fontAlgn="base">
              <a:buFont typeface="Arial" panose="020B0604020202020204" pitchFamily="34" charset="0"/>
              <a:buChar char="•"/>
            </a:pPr>
            <a:r>
              <a:rPr lang="en-US" b="0" i="0" dirty="0">
                <a:solidFill>
                  <a:srgbClr val="191919"/>
                </a:solidFill>
                <a:effectLst/>
                <a:latin typeface="+mn-lt"/>
              </a:rPr>
              <a:t>Personal morality</a:t>
            </a:r>
          </a:p>
          <a:p>
            <a:pPr fontAlgn="base"/>
            <a:r>
              <a:rPr lang="en-US" b="1" i="0" dirty="0">
                <a:solidFill>
                  <a:srgbClr val="191919"/>
                </a:solidFill>
                <a:effectLst/>
                <a:latin typeface="+mn-lt"/>
              </a:rPr>
              <a:t>(Matthew 7:20-23), </a:t>
            </a:r>
            <a:r>
              <a:rPr lang="en-US" b="0" i="1" dirty="0">
                <a:solidFill>
                  <a:srgbClr val="191919"/>
                </a:solidFill>
                <a:effectLst/>
                <a:latin typeface="+mn-lt"/>
              </a:rPr>
              <a:t>“</a:t>
            </a:r>
            <a:r>
              <a:rPr lang="en-US" i="1" dirty="0"/>
              <a:t>And He said, “What comes out of a man, that defiles a man.</a:t>
            </a:r>
            <a:r>
              <a:rPr lang="en-US" i="1" baseline="30000" dirty="0"/>
              <a:t> 21</a:t>
            </a:r>
            <a:r>
              <a:rPr lang="en-US" i="1" dirty="0"/>
              <a:t> For from within, out of the heart of men, proceed evil thoughts, adulteries, fornications, murders,</a:t>
            </a:r>
            <a:r>
              <a:rPr lang="en-US" i="1" baseline="30000" dirty="0"/>
              <a:t> 22</a:t>
            </a:r>
            <a:r>
              <a:rPr lang="en-US" i="1" dirty="0"/>
              <a:t> thefts, covetousness, wickedness, deceit, lewdness, an evil eye, blasphemy, pride, foolishness.</a:t>
            </a:r>
            <a:r>
              <a:rPr lang="en-US" i="1" baseline="30000" dirty="0"/>
              <a:t> 23</a:t>
            </a:r>
            <a:r>
              <a:rPr lang="en-US" i="1" dirty="0"/>
              <a:t> All these evil things come from within and defile a man.”</a:t>
            </a:r>
            <a:endParaRPr lang="en-US" b="0" i="1" dirty="0">
              <a:solidFill>
                <a:srgbClr val="191919"/>
              </a:solidFill>
              <a:effectLst/>
              <a:latin typeface="+mn-lt"/>
            </a:endParaRPr>
          </a:p>
          <a:p>
            <a:pPr marL="1572368" lvl="3" indent="-174708" fontAlgn="base">
              <a:buFont typeface="Arial" panose="020B0604020202020204" pitchFamily="34" charset="0"/>
              <a:buChar char="•"/>
            </a:pPr>
            <a:r>
              <a:rPr lang="en-US" b="0" i="0" dirty="0">
                <a:solidFill>
                  <a:srgbClr val="191919"/>
                </a:solidFill>
                <a:effectLst/>
                <a:latin typeface="+mn-lt"/>
              </a:rPr>
              <a:t>Governmental morality</a:t>
            </a:r>
          </a:p>
          <a:p>
            <a:pPr fontAlgn="base"/>
            <a:r>
              <a:rPr lang="en-US" b="1" i="0" dirty="0">
                <a:solidFill>
                  <a:srgbClr val="191919"/>
                </a:solidFill>
                <a:effectLst/>
                <a:latin typeface="+mn-lt"/>
              </a:rPr>
              <a:t>(Acts 17:26-28), </a:t>
            </a:r>
            <a:r>
              <a:rPr lang="en-US" b="0" i="1" dirty="0">
                <a:solidFill>
                  <a:srgbClr val="191919"/>
                </a:solidFill>
                <a:effectLst/>
                <a:latin typeface="+mn-lt"/>
              </a:rPr>
              <a:t>“</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r>
              <a:rPr lang="en-US" i="1" baseline="30000" dirty="0"/>
              <a:t> 28</a:t>
            </a:r>
            <a:r>
              <a:rPr lang="en-US" i="1" dirty="0"/>
              <a:t> for in Him we live and move and have our being, as also some of your own poets have said, ‘For we are also His offspring.’”</a:t>
            </a:r>
            <a:endParaRPr lang="en-US" b="0" i="1" dirty="0">
              <a:solidFill>
                <a:srgbClr val="191919"/>
              </a:solidFill>
              <a:effectLst/>
              <a:latin typeface="+mn-lt"/>
            </a:endParaRPr>
          </a:p>
          <a:p>
            <a:pPr marL="1572368" lvl="3" indent="-174708" fontAlgn="base">
              <a:buFont typeface="Arial" panose="020B0604020202020204" pitchFamily="34" charset="0"/>
              <a:buChar char="•"/>
            </a:pPr>
            <a:r>
              <a:rPr lang="en-US" b="0" i="0" dirty="0">
                <a:solidFill>
                  <a:srgbClr val="191919"/>
                </a:solidFill>
                <a:effectLst/>
                <a:latin typeface="+mn-lt"/>
              </a:rPr>
              <a:t>Strong family</a:t>
            </a:r>
          </a:p>
          <a:p>
            <a:pPr fontAlgn="base"/>
            <a:r>
              <a:rPr lang="en-US" b="1" i="0" dirty="0">
                <a:solidFill>
                  <a:srgbClr val="191919"/>
                </a:solidFill>
                <a:effectLst/>
                <a:latin typeface="+mn-lt"/>
              </a:rPr>
              <a:t>(Ephesians 6:1-4), </a:t>
            </a:r>
            <a:r>
              <a:rPr lang="en-US" b="0" i="1" dirty="0">
                <a:solidFill>
                  <a:srgbClr val="191919"/>
                </a:solidFill>
                <a:effectLst/>
                <a:latin typeface="+mn-lt"/>
              </a:rPr>
              <a:t>“</a:t>
            </a:r>
            <a:r>
              <a:rPr lang="en-US" i="1" dirty="0"/>
              <a:t>Children, obey your parents in the Lord, for this is right.</a:t>
            </a:r>
            <a:r>
              <a:rPr lang="en-US" i="1" baseline="30000" dirty="0"/>
              <a:t> 2</a:t>
            </a:r>
            <a:r>
              <a:rPr lang="en-US" i="1" dirty="0"/>
              <a:t> “Honor your father and mother,” which is the first commandment with promise:</a:t>
            </a:r>
            <a:r>
              <a:rPr lang="en-US" i="1" baseline="30000" dirty="0"/>
              <a:t> 3</a:t>
            </a:r>
            <a:r>
              <a:rPr lang="en-US" i="1" dirty="0"/>
              <a:t> “that it may be well with you and you may live long on the earth.” </a:t>
            </a:r>
            <a:r>
              <a:rPr lang="en-US" i="1" baseline="30000" dirty="0"/>
              <a:t>4</a:t>
            </a:r>
            <a:r>
              <a:rPr lang="en-US" i="1" dirty="0"/>
              <a:t> And you, fathers, do not provoke your children to wrath, but bring them up in the training and admonition of the Lord.”</a:t>
            </a:r>
            <a:endParaRPr lang="en-US" b="0" i="1" dirty="0">
              <a:solidFill>
                <a:srgbClr val="191919"/>
              </a:solidFill>
              <a:effectLst/>
              <a:latin typeface="+mn-lt"/>
            </a:endParaRPr>
          </a:p>
          <a:p>
            <a:pPr marL="640594" lvl="1" indent="-174708" fontAlgn="base">
              <a:buFont typeface="Arial" panose="020B0604020202020204" pitchFamily="34" charset="0"/>
              <a:buChar char="•"/>
            </a:pPr>
            <a:r>
              <a:rPr lang="en-US" b="1" i="0" dirty="0">
                <a:solidFill>
                  <a:srgbClr val="191919"/>
                </a:solidFill>
                <a:effectLst/>
                <a:latin typeface="+mn-lt"/>
              </a:rPr>
              <a:t>However, he believed ethical harmony came through skilled judgment rather than a knowledge of rules. </a:t>
            </a:r>
          </a:p>
          <a:p>
            <a:pPr marL="640594" lvl="1" indent="-174708" fontAlgn="base">
              <a:buFont typeface="Arial" panose="020B0604020202020204" pitchFamily="34" charset="0"/>
              <a:buChar char="•"/>
            </a:pPr>
            <a:r>
              <a:rPr lang="en-US" b="1" i="0" dirty="0">
                <a:solidFill>
                  <a:srgbClr val="191919"/>
                </a:solidFill>
                <a:effectLst/>
                <a:latin typeface="+mn-lt"/>
              </a:rPr>
              <a:t>One should achieve morality through self-cultivation.</a:t>
            </a:r>
          </a:p>
          <a:p>
            <a:pPr marL="1106481" lvl="2" indent="-174708" fontAlgn="base">
              <a:buFont typeface="Arial" panose="020B0604020202020204" pitchFamily="34" charset="0"/>
              <a:buChar char="•"/>
            </a:pPr>
            <a:r>
              <a:rPr lang="en-US" b="0" i="0" dirty="0">
                <a:solidFill>
                  <a:srgbClr val="191919"/>
                </a:solidFill>
                <a:effectLst/>
                <a:latin typeface="+mn-lt"/>
              </a:rPr>
              <a:t>The Bible teaches an objective standard for morality (Defined by God)</a:t>
            </a:r>
          </a:p>
          <a:p>
            <a:pPr algn="l" fontAlgn="base"/>
            <a:r>
              <a:rPr lang="en-US" b="1" i="0" dirty="0">
                <a:solidFill>
                  <a:srgbClr val="191919"/>
                </a:solidFill>
                <a:effectLst/>
                <a:latin typeface="+mn-lt"/>
              </a:rPr>
              <a:t>(Romans 1:28-32), </a:t>
            </a:r>
            <a:r>
              <a:rPr lang="en-US" b="0" i="1" dirty="0">
                <a:solidFill>
                  <a:srgbClr val="191919"/>
                </a:solidFill>
                <a:effectLst/>
                <a:latin typeface="+mn-lt"/>
              </a:rPr>
              <a:t>“</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r>
              <a:rPr lang="en-US" i="1" baseline="30000" dirty="0"/>
              <a:t> 32</a:t>
            </a:r>
            <a:r>
              <a:rPr lang="en-US" i="1" dirty="0"/>
              <a:t> who, knowing the righteous judgment of God, that those who practice such things are deserving of death, not only do the same but also approve of those who practice them.”</a:t>
            </a:r>
            <a:endParaRPr lang="en-US" b="0" i="1" dirty="0">
              <a:solidFill>
                <a:srgbClr val="191919"/>
              </a:solidFill>
              <a:effectLst/>
              <a:latin typeface="+mn-lt"/>
            </a:endParaRPr>
          </a:p>
        </p:txBody>
      </p:sp>
      <p:sp>
        <p:nvSpPr>
          <p:cNvPr id="4" name="Slide Number Placeholder 3"/>
          <p:cNvSpPr>
            <a:spLocks noGrp="1"/>
          </p:cNvSpPr>
          <p:nvPr>
            <p:ph type="sldNum" sz="quarter" idx="5"/>
          </p:nvPr>
        </p:nvSpPr>
        <p:spPr/>
        <p:txBody>
          <a:bodyPr/>
          <a:lstStyle/>
          <a:p>
            <a:pPr defTabSz="931774">
              <a:defRPr/>
            </a:pPr>
            <a:fld id="{8BD154C7-0E91-4D67-82E1-DFFD3C63BF12}"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1669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191919"/>
                </a:solidFill>
                <a:effectLst/>
                <a:latin typeface="+mn-lt"/>
              </a:rPr>
              <a:t>Thomas </a:t>
            </a:r>
            <a:r>
              <a:rPr lang="en-US" b="1" i="0" dirty="0" err="1">
                <a:solidFill>
                  <a:srgbClr val="191919"/>
                </a:solidFill>
                <a:effectLst/>
                <a:latin typeface="+mn-lt"/>
              </a:rPr>
              <a:t>Aquinus</a:t>
            </a:r>
            <a:endParaRPr lang="en-US" b="1" i="0" dirty="0">
              <a:solidFill>
                <a:srgbClr val="191919"/>
              </a:solidFill>
              <a:effectLst/>
              <a:latin typeface="+mn-lt"/>
            </a:endParaRPr>
          </a:p>
          <a:p>
            <a:pPr marL="640594" lvl="1" indent="-174708" fontAlgn="base">
              <a:buFont typeface="Arial" panose="020B0604020202020204" pitchFamily="34" charset="0"/>
              <a:buChar char="•"/>
            </a:pPr>
            <a:r>
              <a:rPr lang="en-US" b="0" i="0" dirty="0">
                <a:solidFill>
                  <a:srgbClr val="191919"/>
                </a:solidFill>
                <a:effectLst/>
                <a:latin typeface="+mn-lt"/>
              </a:rPr>
              <a:t>(1225-1274) Italian Catholic</a:t>
            </a:r>
          </a:p>
          <a:p>
            <a:pPr marL="640594" lvl="1" indent="-174708" fontAlgn="base">
              <a:buFont typeface="Arial" panose="020B0604020202020204" pitchFamily="34" charset="0"/>
              <a:buChar char="•"/>
            </a:pPr>
            <a:r>
              <a:rPr lang="en-US" b="0" i="0" dirty="0">
                <a:solidFill>
                  <a:srgbClr val="191919"/>
                </a:solidFill>
                <a:effectLst/>
                <a:latin typeface="+mn-lt"/>
              </a:rPr>
              <a:t>Granted Sainthood by the Catholic church</a:t>
            </a:r>
          </a:p>
          <a:p>
            <a:pPr marL="640594" lvl="1" indent="-174708" fontAlgn="base">
              <a:buFont typeface="Arial" panose="020B0604020202020204" pitchFamily="34" charset="0"/>
              <a:buChar char="•"/>
            </a:pPr>
            <a:r>
              <a:rPr lang="en-US" b="0" i="0" dirty="0">
                <a:solidFill>
                  <a:srgbClr val="191919"/>
                </a:solidFill>
                <a:effectLst/>
                <a:latin typeface="+mn-lt"/>
              </a:rPr>
              <a:t>Considered among the greatest Catholic Scholars</a:t>
            </a:r>
          </a:p>
          <a:p>
            <a:pPr marL="640594" lvl="1" indent="-174708" fontAlgn="base">
              <a:buFont typeface="Arial" panose="020B0604020202020204" pitchFamily="34" charset="0"/>
              <a:buChar char="•"/>
            </a:pPr>
            <a:r>
              <a:rPr lang="en-US" b="0" i="0" dirty="0">
                <a:solidFill>
                  <a:srgbClr val="191919"/>
                </a:solidFill>
                <a:effectLst/>
                <a:latin typeface="+mn-lt"/>
              </a:rPr>
              <a:t>His Summa </a:t>
            </a:r>
            <a:r>
              <a:rPr lang="en-US" b="0" i="1" dirty="0" err="1">
                <a:solidFill>
                  <a:srgbClr val="191919"/>
                </a:solidFill>
                <a:effectLst/>
                <a:latin typeface="+mn-lt"/>
              </a:rPr>
              <a:t>Theologiae</a:t>
            </a:r>
            <a:r>
              <a:rPr lang="en-US" b="0" i="0" dirty="0">
                <a:solidFill>
                  <a:srgbClr val="191919"/>
                </a:solidFill>
                <a:effectLst/>
                <a:latin typeface="+mn-lt"/>
              </a:rPr>
              <a:t> – a was considered to be a compendium of all of the teachings of the Catholic church until that time.</a:t>
            </a:r>
          </a:p>
          <a:p>
            <a:pPr marL="174708" indent="-174708" fontAlgn="base">
              <a:buFont typeface="Arial" panose="020B0604020202020204" pitchFamily="34" charset="0"/>
              <a:buChar char="•"/>
            </a:pPr>
            <a:r>
              <a:rPr lang="en-US" b="1" i="0" dirty="0">
                <a:solidFill>
                  <a:srgbClr val="191919"/>
                </a:solidFill>
                <a:effectLst/>
                <a:latin typeface="+mn-lt"/>
              </a:rPr>
              <a:t>Major Views:</a:t>
            </a:r>
          </a:p>
          <a:p>
            <a:pPr marL="640594" lvl="1" indent="-174708" fontAlgn="base">
              <a:buFont typeface="Arial" panose="020B0604020202020204" pitchFamily="34" charset="0"/>
              <a:buChar char="•"/>
            </a:pPr>
            <a:r>
              <a:rPr lang="en-US" b="0" i="0" dirty="0">
                <a:solidFill>
                  <a:srgbClr val="191919"/>
                </a:solidFill>
                <a:effectLst/>
                <a:latin typeface="+mn-lt"/>
              </a:rPr>
              <a:t>What has been referred to as Natural Theology</a:t>
            </a:r>
          </a:p>
          <a:p>
            <a:pPr marL="640594" lvl="1" indent="-174708" fontAlgn="base">
              <a:buFont typeface="Arial" panose="020B0604020202020204" pitchFamily="34" charset="0"/>
              <a:buChar char="•"/>
            </a:pPr>
            <a:r>
              <a:rPr lang="en-US" b="1" i="0" dirty="0">
                <a:solidFill>
                  <a:srgbClr val="191919"/>
                </a:solidFill>
                <a:effectLst/>
                <a:latin typeface="+mn-lt"/>
              </a:rPr>
              <a:t>The existence of God is verified through reason and rational explanation, as opposed to through scripture or religious experience.</a:t>
            </a:r>
          </a:p>
          <a:p>
            <a:pPr marL="1106481" lvl="2" indent="-174708" fontAlgn="base">
              <a:buFont typeface="Arial" panose="020B0604020202020204" pitchFamily="34" charset="0"/>
              <a:buChar char="•"/>
            </a:pPr>
            <a:r>
              <a:rPr lang="en-US" b="0" i="0" dirty="0">
                <a:solidFill>
                  <a:srgbClr val="191919"/>
                </a:solidFill>
                <a:effectLst/>
                <a:latin typeface="+mn-lt"/>
              </a:rPr>
              <a:t>There is some truth to the idea that we can know of the existence of God through reason!</a:t>
            </a:r>
          </a:p>
          <a:p>
            <a:pPr fontAlgn="base"/>
            <a:r>
              <a:rPr lang="en-US" b="1" i="0" dirty="0">
                <a:solidFill>
                  <a:srgbClr val="191919"/>
                </a:solidFill>
                <a:effectLst/>
                <a:latin typeface="+mn-lt"/>
              </a:rPr>
              <a:t>(Romans 1:18-20), </a:t>
            </a:r>
            <a:r>
              <a:rPr lang="en-US" b="0" i="1" dirty="0">
                <a:solidFill>
                  <a:srgbClr val="191919"/>
                </a:solidFill>
                <a:effectLst/>
                <a:latin typeface="+mn-lt"/>
              </a:rPr>
              <a:t>“</a:t>
            </a:r>
            <a:r>
              <a:rPr lang="en-US" i="1" dirty="0">
                <a:latin typeface="+mn-lt"/>
              </a:rPr>
              <a:t>For the wrath of God is revealed from heaven against all ungodliness and unrighteousness of men, who suppress the truth in unrighteousness,</a:t>
            </a:r>
            <a:r>
              <a:rPr lang="en-US" i="1" baseline="30000" dirty="0">
                <a:latin typeface="+mn-lt"/>
              </a:rPr>
              <a:t> 19</a:t>
            </a:r>
            <a:r>
              <a:rPr lang="en-US" i="1" dirty="0">
                <a:latin typeface="+mn-lt"/>
              </a:rPr>
              <a:t> because what may be known of God is manifest in them, for God has shown it to them.</a:t>
            </a:r>
            <a:r>
              <a:rPr lang="en-US" i="1" baseline="30000" dirty="0">
                <a:latin typeface="+mn-lt"/>
              </a:rPr>
              <a:t> 20</a:t>
            </a:r>
            <a:r>
              <a:rPr lang="en-US" i="1" dirty="0">
                <a:latin typeface="+mn-lt"/>
              </a:rPr>
              <a:t> For since the creation of the world His invisible attributes are clearly seen, being understood by the things that are made, even His eternal power and Godhead, so that they are without excuse.”</a:t>
            </a:r>
          </a:p>
          <a:p>
            <a:pPr marL="1106481" lvl="2" indent="-174708" fontAlgn="base">
              <a:buFont typeface="Arial" panose="020B0604020202020204" pitchFamily="34" charset="0"/>
              <a:buChar char="•"/>
            </a:pPr>
            <a:r>
              <a:rPr lang="en-US" b="0" i="0" dirty="0">
                <a:solidFill>
                  <a:srgbClr val="191919"/>
                </a:solidFill>
                <a:effectLst/>
                <a:latin typeface="+mn-lt"/>
              </a:rPr>
              <a:t>However, it is important to accept that we can’t KNOW God, except through His revealed will! </a:t>
            </a:r>
          </a:p>
          <a:p>
            <a:pPr fontAlgn="base"/>
            <a:r>
              <a:rPr lang="en-US" b="1" i="0" dirty="0">
                <a:solidFill>
                  <a:srgbClr val="191919"/>
                </a:solidFill>
                <a:effectLst/>
                <a:latin typeface="+mn-lt"/>
              </a:rPr>
              <a:t>(1 Corinthians 2:6-11), </a:t>
            </a:r>
            <a:r>
              <a:rPr lang="en-US" b="0" i="1" dirty="0">
                <a:solidFill>
                  <a:srgbClr val="191919"/>
                </a:solidFill>
                <a:effectLst/>
                <a:latin typeface="+mn-lt"/>
              </a:rPr>
              <a:t>“</a:t>
            </a:r>
            <a:r>
              <a:rPr lang="en-US" i="1" dirty="0"/>
              <a:t>However, we speak wisdom among those who are mature, yet not the wisdom of this age, nor of the rulers of this age, who are coming to nothing.</a:t>
            </a:r>
            <a:r>
              <a:rPr lang="en-US" i="1" baseline="30000" dirty="0"/>
              <a:t> 7</a:t>
            </a:r>
            <a:r>
              <a:rPr lang="en-US" i="1" dirty="0"/>
              <a:t> But we speak the wisdom of God in a mystery, the hidden wisdom which God ordained before the ages for our glory,</a:t>
            </a:r>
            <a:r>
              <a:rPr lang="en-US" i="1" baseline="30000" dirty="0"/>
              <a:t> 8</a:t>
            </a:r>
            <a:r>
              <a:rPr lang="en-US" i="1" dirty="0"/>
              <a:t> which none of the rulers of this age knew; for had they known, they would not have crucified the Lord of glory. </a:t>
            </a:r>
            <a:r>
              <a:rPr lang="en-US" i="1" baseline="30000" dirty="0"/>
              <a:t>9</a:t>
            </a:r>
            <a:r>
              <a:rPr lang="en-US" i="1" dirty="0"/>
              <a:t> But as it is written: “Eye has not seen, nor ear heard, nor have entered into the heart of man the things which God has prepared for those who love Him.” </a:t>
            </a:r>
            <a:r>
              <a:rPr lang="en-US" i="1" baseline="30000" dirty="0"/>
              <a:t>10</a:t>
            </a:r>
            <a:r>
              <a:rPr lang="en-US" i="1" dirty="0"/>
              <a:t> But God has revealed them to us through His Spirit. For the Spirit searches all things, yes, the deep things of God.</a:t>
            </a:r>
            <a:r>
              <a:rPr lang="en-US" i="1" baseline="30000" dirty="0"/>
              <a:t> 11</a:t>
            </a:r>
            <a:r>
              <a:rPr lang="en-US" i="1" dirty="0"/>
              <a:t> For what man knows the things of a man except the spirit of the man which is in him? Even so no one knows the things of God except the Spirit of God.”</a:t>
            </a:r>
            <a:endParaRPr lang="en-US" b="0" i="1" dirty="0">
              <a:solidFill>
                <a:srgbClr val="191919"/>
              </a:solidFill>
              <a:effectLst/>
              <a:latin typeface="+mn-lt"/>
            </a:endParaRPr>
          </a:p>
          <a:p>
            <a:pPr marL="640594" lvl="1" indent="-174708" fontAlgn="base">
              <a:buFont typeface="Arial" panose="020B0604020202020204" pitchFamily="34" charset="0"/>
              <a:buChar char="•"/>
            </a:pPr>
            <a:r>
              <a:rPr lang="en-US" b="1" i="0" dirty="0" err="1">
                <a:solidFill>
                  <a:srgbClr val="191919"/>
                </a:solidFill>
                <a:effectLst/>
                <a:latin typeface="+mn-lt"/>
              </a:rPr>
              <a:t>Aquinus</a:t>
            </a:r>
            <a:r>
              <a:rPr lang="en-US" b="1" i="0" dirty="0">
                <a:solidFill>
                  <a:srgbClr val="191919"/>
                </a:solidFill>
                <a:effectLst/>
                <a:latin typeface="+mn-lt"/>
              </a:rPr>
              <a:t> had a willingness to adapt and accept the teachings of Jewish and Roman philosophers, believing that truth could be found and divined from many different sources.</a:t>
            </a:r>
          </a:p>
          <a:p>
            <a:pPr marL="1106481" lvl="2" indent="-174708" fontAlgn="base">
              <a:buFont typeface="Arial" panose="020B0604020202020204" pitchFamily="34" charset="0"/>
              <a:buChar char="•"/>
            </a:pPr>
            <a:r>
              <a:rPr lang="en-US" b="0" i="0" dirty="0">
                <a:solidFill>
                  <a:srgbClr val="191919"/>
                </a:solidFill>
                <a:effectLst/>
                <a:latin typeface="+mn-lt"/>
              </a:rPr>
              <a:t>It is interesting to consider that Catholicism is an amalgamation of many different influences, pagan, secular, in addition to Scripture</a:t>
            </a:r>
          </a:p>
          <a:p>
            <a:pPr marL="1106481" lvl="2" indent="-174708" fontAlgn="base">
              <a:buFont typeface="Arial" panose="020B0604020202020204" pitchFamily="34" charset="0"/>
              <a:buChar char="•"/>
            </a:pPr>
            <a:r>
              <a:rPr lang="en-US" b="0" i="0" dirty="0">
                <a:solidFill>
                  <a:srgbClr val="191919"/>
                </a:solidFill>
                <a:effectLst/>
                <a:latin typeface="+mn-lt"/>
              </a:rPr>
              <a:t>In contrast, what Jesus said about Himself</a:t>
            </a:r>
          </a:p>
          <a:p>
            <a:pPr fontAlgn="base"/>
            <a:r>
              <a:rPr lang="en-US" b="1" i="0" dirty="0">
                <a:solidFill>
                  <a:srgbClr val="191919"/>
                </a:solidFill>
                <a:effectLst/>
                <a:latin typeface="+mn-lt"/>
              </a:rPr>
              <a:t>(Matthew 28:18),</a:t>
            </a:r>
            <a:r>
              <a:rPr lang="en-US" b="0" i="0" dirty="0">
                <a:solidFill>
                  <a:srgbClr val="191919"/>
                </a:solidFill>
                <a:effectLst/>
                <a:latin typeface="+mn-lt"/>
              </a:rPr>
              <a:t> </a:t>
            </a:r>
            <a:r>
              <a:rPr lang="en-US" b="0" i="1" dirty="0">
                <a:solidFill>
                  <a:srgbClr val="191919"/>
                </a:solidFill>
                <a:effectLst/>
                <a:latin typeface="+mn-lt"/>
              </a:rPr>
              <a:t>“</a:t>
            </a:r>
            <a:r>
              <a:rPr lang="en-US" i="1" dirty="0"/>
              <a:t>And Jesus came and spoke to them, saying, “All authority has been given to Me in heaven and on earth.”</a:t>
            </a:r>
          </a:p>
          <a:p>
            <a:pPr fontAlgn="base"/>
            <a:r>
              <a:rPr lang="en-US" b="1" i="0" dirty="0">
                <a:solidFill>
                  <a:srgbClr val="191919"/>
                </a:solidFill>
                <a:effectLst/>
                <a:latin typeface="+mn-lt"/>
              </a:rPr>
              <a:t>(John 14:6), </a:t>
            </a:r>
            <a:r>
              <a:rPr lang="en-US" b="0" i="1" dirty="0">
                <a:solidFill>
                  <a:srgbClr val="191919"/>
                </a:solidFill>
                <a:effectLst/>
                <a:latin typeface="+mn-lt"/>
              </a:rPr>
              <a:t>“</a:t>
            </a:r>
            <a:r>
              <a:rPr lang="en-US" i="1" dirty="0"/>
              <a:t>Jesus said to him, ‘I am the way, the truth, and the life. No one comes to the Father except through Me.’”</a:t>
            </a:r>
            <a:endParaRPr lang="en-US" b="0" i="1" dirty="0">
              <a:solidFill>
                <a:srgbClr val="191919"/>
              </a:solidFill>
              <a:effectLst/>
              <a:latin typeface="+mn-lt"/>
            </a:endParaRPr>
          </a:p>
        </p:txBody>
      </p:sp>
      <p:sp>
        <p:nvSpPr>
          <p:cNvPr id="4" name="Slide Number Placeholder 3"/>
          <p:cNvSpPr>
            <a:spLocks noGrp="1"/>
          </p:cNvSpPr>
          <p:nvPr>
            <p:ph type="sldNum" sz="quarter" idx="5"/>
          </p:nvPr>
        </p:nvSpPr>
        <p:spPr/>
        <p:txBody>
          <a:bodyPr/>
          <a:lstStyle/>
          <a:p>
            <a:pPr defTabSz="931774">
              <a:defRPr/>
            </a:pPr>
            <a:fld id="{8BD154C7-0E91-4D67-82E1-DFFD3C63BF12}"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61807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err="1">
                <a:solidFill>
                  <a:srgbClr val="191919"/>
                </a:solidFill>
                <a:effectLst/>
                <a:latin typeface="+mn-lt"/>
              </a:rPr>
              <a:t>Niccolo</a:t>
            </a:r>
            <a:r>
              <a:rPr lang="en-US" b="1" i="0" dirty="0">
                <a:solidFill>
                  <a:srgbClr val="191919"/>
                </a:solidFill>
                <a:effectLst/>
                <a:latin typeface="+mn-lt"/>
              </a:rPr>
              <a:t> Machiavelli</a:t>
            </a:r>
          </a:p>
          <a:p>
            <a:pPr marL="640594" lvl="1" indent="-174708" fontAlgn="base">
              <a:buFont typeface="Arial" panose="020B0604020202020204" pitchFamily="34" charset="0"/>
              <a:buChar char="•"/>
            </a:pPr>
            <a:r>
              <a:rPr lang="en-US" b="0" i="0" dirty="0">
                <a:solidFill>
                  <a:srgbClr val="191919"/>
                </a:solidFill>
                <a:effectLst/>
                <a:latin typeface="+mn-lt"/>
              </a:rPr>
              <a:t>(1469-1527) </a:t>
            </a:r>
          </a:p>
          <a:p>
            <a:pPr marL="640594" lvl="1" indent="-174708" fontAlgn="base">
              <a:buFont typeface="Arial" panose="020B0604020202020204" pitchFamily="34" charset="0"/>
              <a:buChar char="•"/>
            </a:pPr>
            <a:r>
              <a:rPr lang="en-US" b="0" i="0" dirty="0">
                <a:solidFill>
                  <a:srgbClr val="191919"/>
                </a:solidFill>
                <a:effectLst/>
                <a:latin typeface="+mn-lt"/>
              </a:rPr>
              <a:t>Italian</a:t>
            </a:r>
          </a:p>
          <a:p>
            <a:pPr marL="640594" lvl="1" indent="-174708" fontAlgn="base">
              <a:buFont typeface="Arial" panose="020B0604020202020204" pitchFamily="34" charset="0"/>
              <a:buChar char="•"/>
            </a:pPr>
            <a:r>
              <a:rPr lang="en-US" b="0" i="0" dirty="0">
                <a:solidFill>
                  <a:srgbClr val="191919"/>
                </a:solidFill>
                <a:effectLst/>
                <a:latin typeface="+mn-lt"/>
              </a:rPr>
              <a:t>Advocated many questionable, even evil values and ideas.</a:t>
            </a:r>
          </a:p>
          <a:p>
            <a:pPr marL="640594" lvl="1" indent="-174708" fontAlgn="base">
              <a:buFont typeface="Arial" panose="020B0604020202020204" pitchFamily="34" charset="0"/>
              <a:buChar char="•"/>
            </a:pPr>
            <a:r>
              <a:rPr lang="en-US" b="0" i="0" dirty="0">
                <a:solidFill>
                  <a:srgbClr val="191919"/>
                </a:solidFill>
                <a:effectLst/>
                <a:latin typeface="+mn-lt"/>
              </a:rPr>
              <a:t>There is not much we can say about his philosophy that is not directly contradicted by scripture</a:t>
            </a:r>
          </a:p>
          <a:p>
            <a:pPr marL="174708" indent="-174708" fontAlgn="base">
              <a:buFont typeface="Arial" panose="020B0604020202020204" pitchFamily="34" charset="0"/>
              <a:buChar char="•"/>
            </a:pPr>
            <a:r>
              <a:rPr lang="en-US" b="1" dirty="0">
                <a:latin typeface="+mn-lt"/>
              </a:rPr>
              <a:t>Major Views:</a:t>
            </a:r>
          </a:p>
          <a:p>
            <a:pPr marL="640594" lvl="1" indent="-174708" fontAlgn="base">
              <a:buFont typeface="Arial" panose="020B0604020202020204" pitchFamily="34" charset="0"/>
              <a:buChar char="•"/>
            </a:pPr>
            <a:r>
              <a:rPr lang="en-US" b="1" dirty="0">
                <a:latin typeface="+mn-lt"/>
              </a:rPr>
              <a:t>While it is best to be loved and feared, the latter of the two is preferred for greater security.</a:t>
            </a:r>
          </a:p>
          <a:p>
            <a:pPr marL="640594" lvl="1" indent="-174708" fontAlgn="base">
              <a:buFont typeface="Arial" panose="020B0604020202020204" pitchFamily="34" charset="0"/>
              <a:buChar char="•"/>
            </a:pPr>
            <a:r>
              <a:rPr lang="en-US" b="0" dirty="0">
                <a:latin typeface="+mn-lt"/>
              </a:rPr>
              <a:t>He viewed ambition, competition and war as inevitable parts of human nature, to be embraced.</a:t>
            </a:r>
          </a:p>
          <a:p>
            <a:pPr marL="640594" lvl="1" indent="-174708" fontAlgn="base">
              <a:buFont typeface="Arial" panose="020B0604020202020204" pitchFamily="34" charset="0"/>
              <a:buChar char="•"/>
            </a:pPr>
            <a:r>
              <a:rPr lang="en-US" b="1" dirty="0">
                <a:latin typeface="+mn-lt"/>
              </a:rPr>
              <a:t>The obtaining of power is a good thing to be embraced by the elite.  Therefore, any means used to obtain that power (lying, bribery, even murder) is justifiable.</a:t>
            </a:r>
          </a:p>
          <a:p>
            <a:pPr marL="1106481" lvl="2" indent="-174708" fontAlgn="base">
              <a:buFont typeface="Arial" panose="020B0604020202020204" pitchFamily="34" charset="0"/>
              <a:buChar char="•"/>
            </a:pPr>
            <a:r>
              <a:rPr lang="en-US" b="0" dirty="0">
                <a:latin typeface="+mn-lt"/>
              </a:rPr>
              <a:t>This, of course, is antithetical to the Christian imperative of love!</a:t>
            </a:r>
          </a:p>
          <a:p>
            <a:pPr fontAlgn="base"/>
            <a:r>
              <a:rPr lang="en-US" b="1" dirty="0">
                <a:latin typeface="+mn-lt"/>
              </a:rPr>
              <a:t>(Matthew 7:12), </a:t>
            </a:r>
            <a:r>
              <a:rPr lang="en-US" b="0" i="1" dirty="0">
                <a:latin typeface="+mn-lt"/>
              </a:rPr>
              <a:t>“</a:t>
            </a:r>
            <a:r>
              <a:rPr lang="en-US" i="1" dirty="0"/>
              <a:t>Therefore, whatever you want men to do to you, do also to them, for this is the Law and the Prophets.”</a:t>
            </a:r>
          </a:p>
          <a:p>
            <a:pPr marL="640594" lvl="1" indent="-174708" fontAlgn="base">
              <a:buFont typeface="Arial" panose="020B0604020202020204" pitchFamily="34" charset="0"/>
              <a:buChar char="•"/>
            </a:pPr>
            <a:r>
              <a:rPr lang="en-US" b="1" dirty="0"/>
              <a:t>The Bible is full of examples where the obtaining of power corrupted the one who received it</a:t>
            </a:r>
            <a:r>
              <a:rPr lang="en-US" dirty="0"/>
              <a:t>. </a:t>
            </a:r>
            <a:r>
              <a:rPr lang="en-US" b="1" dirty="0"/>
              <a:t>(Might not have bothered Machiavelli, but it sure bothered God)</a:t>
            </a:r>
          </a:p>
          <a:p>
            <a:pPr marL="1106481" lvl="2" indent="-174708" fontAlgn="base">
              <a:buFont typeface="Arial" panose="020B0604020202020204" pitchFamily="34" charset="0"/>
              <a:buChar char="•"/>
            </a:pPr>
            <a:r>
              <a:rPr lang="en-US" dirty="0" err="1"/>
              <a:t>Jereoboam</a:t>
            </a:r>
            <a:r>
              <a:rPr lang="en-US" dirty="0"/>
              <a:t> (given the northern kingdom because of his valor and faithfulness), would reign contingent upon walking in the ways of God.  But he didn’t.</a:t>
            </a:r>
          </a:p>
          <a:p>
            <a:pPr fontAlgn="base"/>
            <a:r>
              <a:rPr lang="en-US" b="1" dirty="0"/>
              <a:t>(1 Kings 12:26-29), </a:t>
            </a:r>
            <a:r>
              <a:rPr lang="en-US" i="1" dirty="0"/>
              <a:t>“And Jeroboam said in his heart, “Now the kingdom may return to the house of David:</a:t>
            </a:r>
            <a:r>
              <a:rPr lang="en-US" i="1" baseline="30000" dirty="0"/>
              <a:t> 27</a:t>
            </a:r>
            <a:r>
              <a:rPr lang="en-US" i="1" dirty="0"/>
              <a:t> If these people go up to offer sacrifices in the house of the Lord at Jerusalem, then the heart of this people will turn back to their lord, Rehoboam king of Judah, and they will kill me and go back to Rehoboam king of Judah.”  </a:t>
            </a:r>
            <a:r>
              <a:rPr lang="en-US" i="1" baseline="30000" dirty="0"/>
              <a:t>28</a:t>
            </a:r>
            <a:r>
              <a:rPr lang="en-US" i="1" dirty="0"/>
              <a:t> Therefore the king asked advice, made two calves of gold, and said to the people, “It is too much for you to go up to Jerusalem. Here are your gods, O Israel, which brought you up from the land of Egypt!”</a:t>
            </a:r>
            <a:r>
              <a:rPr lang="en-US" i="1" baseline="30000" dirty="0"/>
              <a:t> 29</a:t>
            </a:r>
            <a:r>
              <a:rPr lang="en-US" i="1" dirty="0"/>
              <a:t> And he set up one in Bethel, and the other he put in Dan.”</a:t>
            </a:r>
          </a:p>
          <a:p>
            <a:pPr marL="640594" lvl="1" indent="-174708" fontAlgn="base">
              <a:buFont typeface="Arial" panose="020B0604020202020204" pitchFamily="34" charset="0"/>
              <a:buChar char="•"/>
            </a:pPr>
            <a:endParaRPr lang="en-US" dirty="0"/>
          </a:p>
          <a:p>
            <a:pPr fontAlgn="base"/>
            <a:endParaRPr lang="en-US" b="0" dirty="0">
              <a:latin typeface="+mn-lt"/>
            </a:endParaRPr>
          </a:p>
          <a:p>
            <a:pPr fontAlgn="base"/>
            <a:endParaRPr lang="en-US" b="0" dirty="0">
              <a:latin typeface="+mn-lt"/>
            </a:endParaRPr>
          </a:p>
          <a:p>
            <a:pPr algn="l" fontAlgn="base"/>
            <a:endParaRPr lang="en-US" b="0" dirty="0">
              <a:latin typeface="+mn-lt"/>
            </a:endParaRPr>
          </a:p>
          <a:p>
            <a:pPr algn="l" fontAlgn="base"/>
            <a:r>
              <a:rPr lang="en-US" b="0" dirty="0">
                <a:latin typeface="+mn-lt"/>
              </a:rPr>
              <a:t>POWER IS GOOD, THE MEANS JUSTIFIES THE END</a:t>
            </a:r>
          </a:p>
          <a:p>
            <a:pPr algn="l" fontAlgn="base"/>
            <a:endParaRPr lang="en-US" b="0" dirty="0">
              <a:latin typeface="+mn-lt"/>
            </a:endParaRPr>
          </a:p>
          <a:p>
            <a:pPr algn="l" fontAlgn="base"/>
            <a:endParaRPr lang="en-US" b="0" dirty="0">
              <a:latin typeface="+mn-lt"/>
            </a:endParaRPr>
          </a:p>
          <a:p>
            <a:pPr algn="l" fontAlgn="base"/>
            <a:endParaRPr lang="en-US" b="0" dirty="0">
              <a:latin typeface="+mn-lt"/>
            </a:endParaRPr>
          </a:p>
          <a:p>
            <a:pPr algn="l" fontAlgn="base"/>
            <a:endParaRPr lang="en-US" b="0" dirty="0">
              <a:latin typeface="+mn-lt"/>
            </a:endParaRPr>
          </a:p>
          <a:p>
            <a:pPr algn="l" fontAlgn="base"/>
            <a:r>
              <a:rPr lang="en-US" b="0" dirty="0">
                <a:latin typeface="+mn-lt"/>
              </a:rPr>
              <a:t>Friedrich Nietzsche (1844-1900) German poet, cultural critic and philosopher</a:t>
            </a:r>
          </a:p>
          <a:p>
            <a:pPr algn="l" fontAlgn="base"/>
            <a:r>
              <a:rPr lang="en-US" b="0" dirty="0">
                <a:latin typeface="+mn-lt"/>
              </a:rPr>
              <a:t>Considered one of the most gifted minds in human history.  Wrote deconstructive examinations of truth and Christian morality.</a:t>
            </a:r>
          </a:p>
          <a:p>
            <a:pPr algn="l" fontAlgn="base"/>
            <a:endParaRPr lang="en-US" b="0" dirty="0">
              <a:latin typeface="+mn-lt"/>
            </a:endParaRPr>
          </a:p>
          <a:p>
            <a:pPr algn="l" fontAlgn="base"/>
            <a:r>
              <a:rPr lang="en-US" b="0" dirty="0">
                <a:latin typeface="+mn-lt"/>
              </a:rPr>
              <a:t>Major Ideas:</a:t>
            </a:r>
          </a:p>
          <a:p>
            <a:pPr algn="l" fontAlgn="base"/>
            <a:r>
              <a:rPr lang="en-US" b="0" dirty="0">
                <a:latin typeface="+mn-lt"/>
              </a:rPr>
              <a:t>Perspectivism - truth is not objective, but is the consequence of various factors that affect individual perspective</a:t>
            </a:r>
          </a:p>
          <a:p>
            <a:pPr algn="l" fontAlgn="base"/>
            <a:r>
              <a:rPr lang="en-US" b="0" dirty="0">
                <a:latin typeface="+mn-lt"/>
              </a:rPr>
              <a:t>The Crisis of Nihilism - all things lack meaning, including life itself.</a:t>
            </a:r>
          </a:p>
          <a:p>
            <a:pPr algn="l" fontAlgn="base"/>
            <a:endParaRPr lang="en-US" b="0" dirty="0">
              <a:latin typeface="+mn-lt"/>
            </a:endParaRPr>
          </a:p>
          <a:p>
            <a:pPr algn="l" fontAlgn="base"/>
            <a:r>
              <a:rPr lang="en-US" b="0" dirty="0">
                <a:latin typeface="+mn-lt"/>
              </a:rPr>
              <a:t>SUBJECTIVE TRUTH, NIHILISM</a:t>
            </a:r>
          </a:p>
          <a:p>
            <a:pPr algn="l" fontAlgn="base"/>
            <a:endParaRPr lang="en-US" b="0" dirty="0">
              <a:latin typeface="+mn-lt"/>
            </a:endParaRPr>
          </a:p>
          <a:p>
            <a:pPr algn="l" fontAlgn="base"/>
            <a:endParaRPr lang="en-US" b="0" dirty="0"/>
          </a:p>
        </p:txBody>
      </p:sp>
      <p:sp>
        <p:nvSpPr>
          <p:cNvPr id="4" name="Slide Number Placeholder 3"/>
          <p:cNvSpPr>
            <a:spLocks noGrp="1"/>
          </p:cNvSpPr>
          <p:nvPr>
            <p:ph type="sldNum" sz="quarter" idx="5"/>
          </p:nvPr>
        </p:nvSpPr>
        <p:spPr/>
        <p:txBody>
          <a:bodyPr/>
          <a:lstStyle/>
          <a:p>
            <a:pPr defTabSz="931774">
              <a:defRPr/>
            </a:pPr>
            <a:fld id="{8BD154C7-0E91-4D67-82E1-DFFD3C63BF12}"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2514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191919"/>
                </a:solidFill>
                <a:effectLst/>
                <a:latin typeface="+mn-lt"/>
              </a:rPr>
              <a:t>John Locke </a:t>
            </a:r>
          </a:p>
          <a:p>
            <a:pPr marL="640594" lvl="1" indent="-174708" fontAlgn="base">
              <a:buFont typeface="Arial" panose="020B0604020202020204" pitchFamily="34" charset="0"/>
              <a:buChar char="•"/>
            </a:pPr>
            <a:r>
              <a:rPr lang="en-US" b="0" i="0" dirty="0">
                <a:solidFill>
                  <a:srgbClr val="191919"/>
                </a:solidFill>
                <a:effectLst/>
                <a:latin typeface="+mn-lt"/>
              </a:rPr>
              <a:t>(1632-1704) </a:t>
            </a:r>
          </a:p>
          <a:p>
            <a:pPr marL="640594" lvl="1" indent="-174708" fontAlgn="base">
              <a:buFont typeface="Arial" panose="020B0604020202020204" pitchFamily="34" charset="0"/>
              <a:buChar char="•"/>
            </a:pPr>
            <a:r>
              <a:rPr lang="en-US" b="0" i="0" dirty="0">
                <a:solidFill>
                  <a:srgbClr val="191919"/>
                </a:solidFill>
                <a:effectLst/>
                <a:latin typeface="+mn-lt"/>
              </a:rPr>
              <a:t>English physicist and philosopher</a:t>
            </a:r>
          </a:p>
          <a:p>
            <a:pPr marL="640594" lvl="1" indent="-174708" fontAlgn="base">
              <a:buFont typeface="Arial" panose="020B0604020202020204" pitchFamily="34" charset="0"/>
              <a:buChar char="•"/>
            </a:pPr>
            <a:r>
              <a:rPr lang="en-US" b="0" i="0" dirty="0">
                <a:solidFill>
                  <a:srgbClr val="191919"/>
                </a:solidFill>
                <a:effectLst/>
                <a:latin typeface="+mn-lt"/>
              </a:rPr>
              <a:t>A prominent thinker during the Enlightenment period. </a:t>
            </a:r>
          </a:p>
          <a:p>
            <a:pPr marL="640594" lvl="1" indent="-174708" fontAlgn="base">
              <a:buFont typeface="Arial" panose="020B0604020202020204" pitchFamily="34" charset="0"/>
              <a:buChar char="•"/>
            </a:pPr>
            <a:r>
              <a:rPr lang="en-US" b="0" i="0" dirty="0">
                <a:solidFill>
                  <a:srgbClr val="191919"/>
                </a:solidFill>
                <a:effectLst/>
                <a:latin typeface="+mn-lt"/>
              </a:rPr>
              <a:t>His philosophy is said to have figured prominently in the formulation of the Declaration of Independence.</a:t>
            </a:r>
          </a:p>
          <a:p>
            <a:pPr algn="l" fontAlgn="base"/>
            <a:endParaRPr lang="en-US" b="0" i="0" dirty="0">
              <a:solidFill>
                <a:srgbClr val="191919"/>
              </a:solidFill>
              <a:effectLst/>
              <a:latin typeface="+mn-lt"/>
            </a:endParaRPr>
          </a:p>
          <a:p>
            <a:pPr algn="l" fontAlgn="base"/>
            <a:r>
              <a:rPr lang="en-US" b="0" i="0" dirty="0">
                <a:solidFill>
                  <a:srgbClr val="191919"/>
                </a:solidFill>
                <a:effectLst/>
                <a:latin typeface="+mn-lt"/>
              </a:rPr>
              <a:t>“</a:t>
            </a:r>
            <a:r>
              <a:rPr lang="en-US" b="0" i="0" dirty="0">
                <a:solidFill>
                  <a:srgbClr val="000000"/>
                </a:solidFill>
                <a:effectLst/>
                <a:latin typeface="Requiem Display A"/>
              </a:rPr>
              <a:t>“We hold these truths to be self-evident, that all men are created equal, that they are endowed by their Creator with certain unalienable Rights, that among these are Life, Liberty and the pursuit of Happiness.”</a:t>
            </a:r>
            <a:r>
              <a:rPr lang="en-US" b="0" i="0" dirty="0">
                <a:solidFill>
                  <a:srgbClr val="191919"/>
                </a:solidFill>
                <a:effectLst/>
                <a:latin typeface="+mn-lt"/>
              </a:rPr>
              <a:t>  (Thomas Jefferson).</a:t>
            </a:r>
          </a:p>
          <a:p>
            <a:pPr algn="l" fontAlgn="base"/>
            <a:endParaRPr lang="en-US" b="1" i="0" dirty="0">
              <a:solidFill>
                <a:srgbClr val="191919"/>
              </a:solidFill>
              <a:effectLst/>
              <a:latin typeface="+mn-lt"/>
            </a:endParaRPr>
          </a:p>
          <a:p>
            <a:pPr algn="l" fontAlgn="base"/>
            <a:r>
              <a:rPr lang="en-US" b="1" i="0" dirty="0">
                <a:solidFill>
                  <a:srgbClr val="191919"/>
                </a:solidFill>
                <a:effectLst/>
                <a:latin typeface="+mn-lt"/>
              </a:rPr>
              <a:t>Major Views:  </a:t>
            </a:r>
          </a:p>
          <a:p>
            <a:pPr marL="640594" lvl="1" indent="-174708" fontAlgn="base">
              <a:buFont typeface="Arial" panose="020B0604020202020204" pitchFamily="34" charset="0"/>
              <a:buChar char="•"/>
            </a:pPr>
            <a:r>
              <a:rPr lang="en-US" b="1" i="0" dirty="0">
                <a:solidFill>
                  <a:srgbClr val="191919"/>
                </a:solidFill>
                <a:effectLst/>
                <a:latin typeface="+mn-lt"/>
              </a:rPr>
              <a:t>Established the method of introspection, focusing on one's own emotions and behaviors in search of a better understanding of self</a:t>
            </a:r>
          </a:p>
          <a:p>
            <a:pPr marL="1106481" lvl="2" indent="-174708" fontAlgn="base">
              <a:buFont typeface="Arial" panose="020B0604020202020204" pitchFamily="34" charset="0"/>
              <a:buChar char="•"/>
            </a:pPr>
            <a:r>
              <a:rPr lang="en-US" b="0" i="0" dirty="0">
                <a:solidFill>
                  <a:srgbClr val="191919"/>
                </a:solidFill>
                <a:effectLst/>
                <a:latin typeface="+mn-lt"/>
              </a:rPr>
              <a:t>Introspection, though limited in its effectiveness, is certainly beneficial to the Christian</a:t>
            </a:r>
          </a:p>
          <a:p>
            <a:pPr fontAlgn="base"/>
            <a:r>
              <a:rPr lang="en-US" b="1" i="0" dirty="0">
                <a:solidFill>
                  <a:srgbClr val="191919"/>
                </a:solidFill>
                <a:effectLst/>
                <a:latin typeface="+mn-lt"/>
              </a:rPr>
              <a:t>(2 Corinthians 13:5), </a:t>
            </a:r>
            <a:r>
              <a:rPr lang="en-US" b="0" i="1" dirty="0">
                <a:solidFill>
                  <a:srgbClr val="191919"/>
                </a:solidFill>
                <a:effectLst/>
                <a:latin typeface="+mn-lt"/>
              </a:rPr>
              <a:t>“</a:t>
            </a:r>
            <a:r>
              <a:rPr lang="en-US" i="1" dirty="0"/>
              <a:t>Examine yourselves as to whether you are in the faith. Test yourselves. Do you not know yourselves, that Jesus Christ is in you?—unless indeed you are disqualified.”</a:t>
            </a:r>
          </a:p>
          <a:p>
            <a:pPr marL="1106481" lvl="2" indent="-174708" fontAlgn="base">
              <a:buFont typeface="Arial" panose="020B0604020202020204" pitchFamily="34" charset="0"/>
              <a:buChar char="•"/>
            </a:pPr>
            <a:r>
              <a:rPr lang="en-US" b="0" i="0" dirty="0">
                <a:solidFill>
                  <a:srgbClr val="191919"/>
                </a:solidFill>
                <a:effectLst/>
                <a:latin typeface="+mn-lt"/>
              </a:rPr>
              <a:t>It is necessary that your self examination be based upon Jesus’ teaching!</a:t>
            </a:r>
          </a:p>
          <a:p>
            <a:pPr fontAlgn="base"/>
            <a:r>
              <a:rPr lang="en-US" b="1" i="0" dirty="0">
                <a:solidFill>
                  <a:srgbClr val="191919"/>
                </a:solidFill>
                <a:effectLst/>
                <a:latin typeface="+mn-lt"/>
              </a:rPr>
              <a:t>(John 12:48), </a:t>
            </a:r>
            <a:r>
              <a:rPr lang="en-US" b="0" i="1" dirty="0">
                <a:solidFill>
                  <a:srgbClr val="191919"/>
                </a:solidFill>
                <a:effectLst/>
                <a:latin typeface="+mn-lt"/>
              </a:rPr>
              <a:t>“</a:t>
            </a:r>
            <a:r>
              <a:rPr lang="en-US" i="1" dirty="0"/>
              <a:t>He who rejects Me, and does not receive My words, has that which judges him—the word that I have spoken will judge him in the last day.”</a:t>
            </a:r>
            <a:endParaRPr lang="en-US" b="0" i="1" dirty="0">
              <a:solidFill>
                <a:srgbClr val="191919"/>
              </a:solidFill>
              <a:effectLst/>
              <a:latin typeface="+mn-lt"/>
            </a:endParaRPr>
          </a:p>
          <a:p>
            <a:pPr marL="640594" lvl="1" indent="-174708" fontAlgn="base">
              <a:buFont typeface="Arial" panose="020B0604020202020204" pitchFamily="34" charset="0"/>
              <a:buChar char="•"/>
            </a:pPr>
            <a:r>
              <a:rPr lang="en-US" b="1" i="0" dirty="0">
                <a:solidFill>
                  <a:srgbClr val="191919"/>
                </a:solidFill>
                <a:effectLst/>
                <a:latin typeface="+mn-lt"/>
              </a:rPr>
              <a:t>Argued that in order to be true, something must be capable of repeated testing.</a:t>
            </a:r>
          </a:p>
          <a:p>
            <a:pPr marL="1106481" lvl="2" indent="-174708" fontAlgn="base">
              <a:buFont typeface="Arial" panose="020B0604020202020204" pitchFamily="34" charset="0"/>
              <a:buChar char="•"/>
            </a:pPr>
            <a:r>
              <a:rPr lang="en-US" b="0" i="0" dirty="0">
                <a:solidFill>
                  <a:srgbClr val="191919"/>
                </a:solidFill>
                <a:effectLst/>
                <a:latin typeface="+mn-lt"/>
              </a:rPr>
              <a:t>The problem is that some truths are not repeatable!</a:t>
            </a:r>
          </a:p>
          <a:p>
            <a:pPr marL="1572368" lvl="3" indent="-174708" fontAlgn="base">
              <a:buFont typeface="Arial" panose="020B0604020202020204" pitchFamily="34" charset="0"/>
              <a:buChar char="•"/>
            </a:pPr>
            <a:r>
              <a:rPr lang="en-US" b="0" i="0" dirty="0">
                <a:solidFill>
                  <a:srgbClr val="191919"/>
                </a:solidFill>
                <a:effectLst/>
                <a:latin typeface="+mn-lt"/>
              </a:rPr>
              <a:t>The Creation</a:t>
            </a:r>
          </a:p>
          <a:p>
            <a:pPr fontAlgn="base"/>
            <a:r>
              <a:rPr lang="en-US" b="1" i="0" dirty="0">
                <a:solidFill>
                  <a:srgbClr val="191919"/>
                </a:solidFill>
                <a:effectLst/>
                <a:latin typeface="+mn-lt"/>
              </a:rPr>
              <a:t>(Genesis 1:1), </a:t>
            </a:r>
            <a:r>
              <a:rPr lang="en-US" b="0" i="1" dirty="0">
                <a:solidFill>
                  <a:srgbClr val="191919"/>
                </a:solidFill>
                <a:effectLst/>
                <a:latin typeface="+mn-lt"/>
              </a:rPr>
              <a:t>“</a:t>
            </a:r>
            <a:r>
              <a:rPr lang="en-US" i="1" dirty="0"/>
              <a:t>In the beginning God created the heavens and the earth.”</a:t>
            </a:r>
            <a:endParaRPr lang="en-US" b="0" i="1" dirty="0">
              <a:solidFill>
                <a:srgbClr val="191919"/>
              </a:solidFill>
              <a:effectLst/>
              <a:latin typeface="+mn-lt"/>
            </a:endParaRPr>
          </a:p>
          <a:p>
            <a:pPr marL="2038255" lvl="4" indent="-174708" fontAlgn="base">
              <a:buFont typeface="Arial" panose="020B0604020202020204" pitchFamily="34" charset="0"/>
              <a:buChar char="•"/>
            </a:pPr>
            <a:r>
              <a:rPr lang="en-US" b="0" i="0" dirty="0">
                <a:solidFill>
                  <a:srgbClr val="191919"/>
                </a:solidFill>
                <a:effectLst/>
                <a:latin typeface="+mn-lt"/>
              </a:rPr>
              <a:t>That’s why the scientific method rejects the idea of divine creation</a:t>
            </a:r>
          </a:p>
          <a:p>
            <a:pPr marL="1572368" lvl="3" indent="-174708" fontAlgn="base">
              <a:buFont typeface="Arial" panose="020B0604020202020204" pitchFamily="34" charset="0"/>
              <a:buChar char="•"/>
            </a:pPr>
            <a:r>
              <a:rPr lang="en-US" b="0" i="0" dirty="0">
                <a:solidFill>
                  <a:srgbClr val="191919"/>
                </a:solidFill>
                <a:effectLst/>
                <a:latin typeface="+mn-lt"/>
              </a:rPr>
              <a:t>The Resurrection of Jesus (A onetime event that predicts a future reality!)</a:t>
            </a:r>
          </a:p>
          <a:p>
            <a:pPr fontAlgn="base"/>
            <a:r>
              <a:rPr lang="en-US" b="1" i="0" dirty="0">
                <a:solidFill>
                  <a:srgbClr val="191919"/>
                </a:solidFill>
                <a:effectLst/>
                <a:latin typeface="+mn-lt"/>
              </a:rPr>
              <a:t>(1 Corinthians 15:21-23), </a:t>
            </a:r>
            <a:r>
              <a:rPr lang="en-US" b="0" i="1" dirty="0">
                <a:solidFill>
                  <a:srgbClr val="191919"/>
                </a:solidFill>
                <a:effectLst/>
                <a:latin typeface="+mn-lt"/>
              </a:rPr>
              <a:t>“</a:t>
            </a:r>
            <a:r>
              <a:rPr lang="en-US" i="1" dirty="0"/>
              <a:t>For since by man came death, by Man also came the resurrection of the dead.</a:t>
            </a:r>
            <a:r>
              <a:rPr lang="en-US" i="1" baseline="30000" dirty="0"/>
              <a:t> 22</a:t>
            </a:r>
            <a:r>
              <a:rPr lang="en-US" i="1" dirty="0"/>
              <a:t> For as in Adam all die, even so in Christ all shall be made alive.</a:t>
            </a:r>
            <a:r>
              <a:rPr lang="en-US" i="1" baseline="30000" dirty="0"/>
              <a:t> 23</a:t>
            </a:r>
            <a:r>
              <a:rPr lang="en-US" i="1" dirty="0"/>
              <a:t> But each one in his own order: Christ the </a:t>
            </a:r>
            <a:r>
              <a:rPr lang="en-US" i="1" dirty="0" err="1"/>
              <a:t>firstfruits</a:t>
            </a:r>
            <a:r>
              <a:rPr lang="en-US" i="1" dirty="0"/>
              <a:t>, afterward those who are Christ's at His coming.”</a:t>
            </a:r>
            <a:endParaRPr lang="en-US" b="0" i="1" dirty="0">
              <a:solidFill>
                <a:srgbClr val="191919"/>
              </a:solidFill>
              <a:effectLst/>
              <a:latin typeface="+mn-lt"/>
            </a:endParaRPr>
          </a:p>
        </p:txBody>
      </p:sp>
      <p:sp>
        <p:nvSpPr>
          <p:cNvPr id="4" name="Slide Number Placeholder 3"/>
          <p:cNvSpPr>
            <a:spLocks noGrp="1"/>
          </p:cNvSpPr>
          <p:nvPr>
            <p:ph type="sldNum" sz="quarter" idx="5"/>
          </p:nvPr>
        </p:nvSpPr>
        <p:spPr/>
        <p:txBody>
          <a:bodyPr/>
          <a:lstStyle/>
          <a:p>
            <a:pPr defTabSz="931774">
              <a:defRPr/>
            </a:pPr>
            <a:fld id="{8BD154C7-0E91-4D67-82E1-DFFD3C63BF12}"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8012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191919"/>
                </a:solidFill>
                <a:effectLst/>
                <a:latin typeface="+mn-lt"/>
              </a:rPr>
              <a:t>Ralph Waldo Emerson</a:t>
            </a:r>
          </a:p>
          <a:p>
            <a:pPr marL="640594" lvl="1" indent="-174708" fontAlgn="base">
              <a:buFont typeface="Arial" panose="020B0604020202020204" pitchFamily="34" charset="0"/>
              <a:buChar char="•"/>
            </a:pPr>
            <a:r>
              <a:rPr lang="en-US" b="0" i="0" dirty="0">
                <a:solidFill>
                  <a:srgbClr val="191919"/>
                </a:solidFill>
                <a:effectLst/>
                <a:latin typeface="+mn-lt"/>
              </a:rPr>
              <a:t>(1803-1882) </a:t>
            </a:r>
          </a:p>
          <a:p>
            <a:pPr marL="640594" lvl="1" indent="-174708" fontAlgn="base">
              <a:buFont typeface="Arial" panose="020B0604020202020204" pitchFamily="34" charset="0"/>
              <a:buChar char="•"/>
            </a:pPr>
            <a:r>
              <a:rPr lang="en-US" b="0" i="0" dirty="0">
                <a:solidFill>
                  <a:srgbClr val="191919"/>
                </a:solidFill>
                <a:effectLst/>
                <a:latin typeface="+mn-lt"/>
              </a:rPr>
              <a:t>American born writer, philosopher and poet.</a:t>
            </a:r>
          </a:p>
          <a:p>
            <a:pPr marL="640594" lvl="1" indent="-174708" fontAlgn="base">
              <a:buFont typeface="Arial" panose="020B0604020202020204" pitchFamily="34" charset="0"/>
              <a:buChar char="•"/>
            </a:pPr>
            <a:r>
              <a:rPr lang="en-US" b="0" i="0" dirty="0">
                <a:solidFill>
                  <a:srgbClr val="191919"/>
                </a:solidFill>
                <a:effectLst/>
                <a:latin typeface="+mn-lt"/>
              </a:rPr>
              <a:t>The father of the transcendentalist movement.</a:t>
            </a:r>
          </a:p>
          <a:p>
            <a:pPr marL="1106481" lvl="2" indent="-174708" fontAlgn="base">
              <a:buFont typeface="Arial" panose="020B0604020202020204" pitchFamily="34" charset="0"/>
              <a:buChar char="•"/>
            </a:pPr>
            <a:r>
              <a:rPr lang="en-US" b="0" i="0" dirty="0">
                <a:solidFill>
                  <a:srgbClr val="191919"/>
                </a:solidFill>
                <a:effectLst/>
                <a:latin typeface="+mn-lt"/>
              </a:rPr>
              <a:t>Distinctly American philosophical orientation that rejects social and organized religious structures for the ideals of individualism and freedom.</a:t>
            </a:r>
          </a:p>
          <a:p>
            <a:pPr marL="174708" indent="-174708" fontAlgn="base">
              <a:buFont typeface="Arial" panose="020B0604020202020204" pitchFamily="34" charset="0"/>
              <a:buChar char="•"/>
            </a:pPr>
            <a:r>
              <a:rPr lang="en-US" b="1" i="0" dirty="0">
                <a:solidFill>
                  <a:srgbClr val="191919"/>
                </a:solidFill>
                <a:effectLst/>
                <a:latin typeface="+mn-lt"/>
              </a:rPr>
              <a:t>Major Views:</a:t>
            </a:r>
          </a:p>
          <a:p>
            <a:pPr marL="640594" lvl="1" indent="-174708" fontAlgn="base">
              <a:buFont typeface="Arial" panose="020B0604020202020204" pitchFamily="34" charset="0"/>
              <a:buChar char="•"/>
            </a:pPr>
            <a:r>
              <a:rPr lang="en-US" b="1" i="0" dirty="0">
                <a:solidFill>
                  <a:srgbClr val="191919"/>
                </a:solidFill>
                <a:effectLst/>
                <a:latin typeface="+mn-lt"/>
              </a:rPr>
              <a:t>Emerson wrote on the importance of self-reliance and experiential living</a:t>
            </a:r>
          </a:p>
          <a:p>
            <a:pPr marL="1106481" lvl="2" indent="-174708" fontAlgn="base">
              <a:buFont typeface="Arial" panose="020B0604020202020204" pitchFamily="34" charset="0"/>
              <a:buChar char="•"/>
            </a:pPr>
            <a:r>
              <a:rPr lang="en-US" b="0" i="0" dirty="0">
                <a:solidFill>
                  <a:srgbClr val="191919"/>
                </a:solidFill>
                <a:effectLst/>
                <a:latin typeface="+mn-lt"/>
              </a:rPr>
              <a:t>This is what Solomon did and what the book of Ecclesiastes is about!</a:t>
            </a:r>
          </a:p>
          <a:p>
            <a:pPr fontAlgn="base"/>
            <a:r>
              <a:rPr lang="en-US" b="1" i="0" dirty="0">
                <a:solidFill>
                  <a:srgbClr val="191919"/>
                </a:solidFill>
                <a:effectLst/>
                <a:latin typeface="+mn-lt"/>
              </a:rPr>
              <a:t>(Ecclesiastes 1:10-11), </a:t>
            </a:r>
            <a:r>
              <a:rPr lang="en-US" b="0" i="1" dirty="0">
                <a:solidFill>
                  <a:srgbClr val="191919"/>
                </a:solidFill>
                <a:effectLst/>
                <a:latin typeface="+mn-lt"/>
              </a:rPr>
              <a:t>“</a:t>
            </a:r>
            <a:r>
              <a:rPr lang="en-US" i="1" dirty="0"/>
              <a:t>Whatever my eyes desired I did not keep from them. I did not withhold my heart from any pleasure, for my heart rejoiced in all my labor; and this was my reward from all my labor. </a:t>
            </a:r>
            <a:r>
              <a:rPr lang="en-US" i="1" baseline="30000" dirty="0"/>
              <a:t>11</a:t>
            </a:r>
            <a:r>
              <a:rPr lang="en-US" i="1" dirty="0"/>
              <a:t> Then I looked on all the works that my hands had done and on the labor in which I had toiled; and indeed all was vanity and grasping for the wind. There was no profit under the sun.”</a:t>
            </a:r>
          </a:p>
          <a:p>
            <a:pPr marL="1572368" lvl="3" indent="-174708" fontAlgn="base">
              <a:buFont typeface="Arial" panose="020B0604020202020204" pitchFamily="34" charset="0"/>
              <a:buChar char="•"/>
            </a:pPr>
            <a:r>
              <a:rPr lang="en-US" b="0" i="0" dirty="0">
                <a:solidFill>
                  <a:srgbClr val="191919"/>
                </a:solidFill>
                <a:effectLst/>
                <a:latin typeface="+mn-lt"/>
              </a:rPr>
              <a:t>So much is vain, but in the end and with great heartache the wise man learned what he needed to know</a:t>
            </a:r>
          </a:p>
          <a:p>
            <a:pPr fontAlgn="base"/>
            <a:r>
              <a:rPr lang="en-US" b="1" i="0" dirty="0">
                <a:solidFill>
                  <a:srgbClr val="191919"/>
                </a:solidFill>
                <a:effectLst/>
                <a:latin typeface="+mn-lt"/>
              </a:rPr>
              <a:t>(Ecclesiastes 12:13-14), </a:t>
            </a:r>
            <a:r>
              <a:rPr lang="en-US" b="0" i="1" dirty="0">
                <a:solidFill>
                  <a:srgbClr val="191919"/>
                </a:solidFill>
                <a:effectLst/>
                <a:latin typeface="+mn-lt"/>
              </a:rPr>
              <a:t>“</a:t>
            </a:r>
            <a:r>
              <a:rPr lang="en-US" i="1" dirty="0"/>
              <a:t>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endParaRPr lang="en-US" b="0" i="1" dirty="0">
              <a:solidFill>
                <a:srgbClr val="191919"/>
              </a:solidFill>
              <a:effectLst/>
              <a:latin typeface="+mn-lt"/>
            </a:endParaRPr>
          </a:p>
          <a:p>
            <a:pPr marL="1106481" lvl="2" indent="-174708" fontAlgn="base">
              <a:buFont typeface="Arial" panose="020B0604020202020204" pitchFamily="34" charset="0"/>
              <a:buChar char="•"/>
            </a:pPr>
            <a:r>
              <a:rPr lang="en-US" b="0" i="0" dirty="0">
                <a:solidFill>
                  <a:srgbClr val="191919"/>
                </a:solidFill>
                <a:effectLst/>
                <a:latin typeface="+mn-lt"/>
              </a:rPr>
              <a:t>The drawback to this is that many experiences and actions are sinful and destructive</a:t>
            </a:r>
          </a:p>
          <a:p>
            <a:pPr marL="1106481" lvl="2" indent="-174708" fontAlgn="base">
              <a:buFont typeface="Arial" panose="020B0604020202020204" pitchFamily="34" charset="0"/>
              <a:buChar char="•"/>
            </a:pPr>
            <a:r>
              <a:rPr lang="en-US" b="0" i="0" dirty="0">
                <a:solidFill>
                  <a:srgbClr val="191919"/>
                </a:solidFill>
                <a:effectLst/>
                <a:latin typeface="+mn-lt"/>
              </a:rPr>
              <a:t>There is benefit in learning from the mistakes that others have made.  The experiential knowledge that already exists</a:t>
            </a:r>
          </a:p>
          <a:p>
            <a:pPr fontAlgn="base"/>
            <a:r>
              <a:rPr lang="en-US" b="1" i="0" dirty="0">
                <a:solidFill>
                  <a:srgbClr val="191919"/>
                </a:solidFill>
                <a:effectLst/>
                <a:latin typeface="+mn-lt"/>
              </a:rPr>
              <a:t>(Proverbs 1:1-7), </a:t>
            </a:r>
            <a:r>
              <a:rPr lang="en-US" b="0" i="1" dirty="0">
                <a:solidFill>
                  <a:srgbClr val="191919"/>
                </a:solidFill>
                <a:effectLst/>
                <a:latin typeface="+mn-lt"/>
              </a:rPr>
              <a:t>“</a:t>
            </a:r>
            <a:r>
              <a:rPr lang="en-US" i="1" dirty="0"/>
              <a:t>The proverbs of Solomon the son of David, king of Israel: </a:t>
            </a:r>
            <a:r>
              <a:rPr lang="en-US" i="1" baseline="30000" dirty="0"/>
              <a:t>2</a:t>
            </a:r>
            <a:r>
              <a:rPr lang="en-US" i="1" dirty="0"/>
              <a:t> To know wisdom and instruction, to perceive the words of understanding, </a:t>
            </a:r>
            <a:r>
              <a:rPr lang="en-US" i="1" baseline="30000" dirty="0"/>
              <a:t>3</a:t>
            </a:r>
            <a:r>
              <a:rPr lang="en-US" i="1" dirty="0"/>
              <a:t> to receive the instruction of wisdom, justice, judgment, and equity; </a:t>
            </a:r>
            <a:r>
              <a:rPr lang="en-US" i="1" baseline="30000" dirty="0"/>
              <a:t>4</a:t>
            </a:r>
            <a:r>
              <a:rPr lang="en-US" i="1" dirty="0"/>
              <a:t> to give prudence to the simple,</a:t>
            </a:r>
            <a:br>
              <a:rPr lang="en-US" i="1" dirty="0"/>
            </a:br>
            <a:r>
              <a:rPr lang="en-US" i="1" dirty="0"/>
              <a:t>To the young man knowledge and discretion—</a:t>
            </a:r>
            <a:r>
              <a:rPr lang="en-US" i="1" baseline="30000" dirty="0"/>
              <a:t>5</a:t>
            </a:r>
            <a:r>
              <a:rPr lang="en-US" i="1" dirty="0"/>
              <a:t> A wise man will hear and increase learning, and a man of understanding will attain wise counsel, </a:t>
            </a:r>
            <a:r>
              <a:rPr lang="en-US" i="1" baseline="30000" dirty="0"/>
              <a:t>6</a:t>
            </a:r>
            <a:r>
              <a:rPr lang="en-US" i="1" dirty="0"/>
              <a:t> to understand a proverb and an enigma, the words of the wise and their riddles. </a:t>
            </a:r>
            <a:r>
              <a:rPr lang="en-US" i="1" baseline="30000" dirty="0"/>
              <a:t>7</a:t>
            </a:r>
            <a:r>
              <a:rPr lang="en-US" i="1" dirty="0"/>
              <a:t> The fear of the Lord is the beginning of knowledge, but fools despise wisdom and instruction.”</a:t>
            </a:r>
          </a:p>
          <a:p>
            <a:pPr marL="640594" lvl="1" indent="-174708" fontAlgn="base">
              <a:buFont typeface="Arial" panose="020B0604020202020204" pitchFamily="34" charset="0"/>
              <a:buChar char="•"/>
            </a:pPr>
            <a:r>
              <a:rPr lang="en-US" b="0" i="0" dirty="0">
                <a:solidFill>
                  <a:srgbClr val="191919"/>
                </a:solidFill>
                <a:effectLst/>
                <a:latin typeface="+mn-lt"/>
              </a:rPr>
              <a:t>Emerson’s concept of “the infinitude of the Private man”</a:t>
            </a:r>
          </a:p>
          <a:p>
            <a:pPr marL="1106481" lvl="2" indent="-174708" fontAlgn="base">
              <a:buFont typeface="Arial" panose="020B0604020202020204" pitchFamily="34" charset="0"/>
              <a:buChar char="•"/>
            </a:pPr>
            <a:r>
              <a:rPr lang="en-US" b="0" i="0" dirty="0">
                <a:solidFill>
                  <a:srgbClr val="191919"/>
                </a:solidFill>
                <a:effectLst/>
                <a:latin typeface="+mn-lt"/>
              </a:rPr>
              <a:t>Contended for the individual conscience and personal spiritual experiences over against teachings about the authority of Jesus.</a:t>
            </a:r>
          </a:p>
          <a:p>
            <a:pPr fontAlgn="base"/>
            <a:r>
              <a:rPr lang="en-US" b="1" i="0" dirty="0">
                <a:solidFill>
                  <a:srgbClr val="191919"/>
                </a:solidFill>
                <a:effectLst/>
                <a:latin typeface="+mn-lt"/>
              </a:rPr>
              <a:t>(Proverbs 14:12),</a:t>
            </a:r>
            <a:r>
              <a:rPr lang="en-US" b="0" i="0" dirty="0">
                <a:solidFill>
                  <a:srgbClr val="191919"/>
                </a:solidFill>
                <a:effectLst/>
                <a:latin typeface="+mn-lt"/>
              </a:rPr>
              <a:t> </a:t>
            </a:r>
            <a:r>
              <a:rPr lang="en-US" b="0" i="1" dirty="0">
                <a:solidFill>
                  <a:srgbClr val="191919"/>
                </a:solidFill>
                <a:effectLst/>
                <a:latin typeface="+mn-lt"/>
              </a:rPr>
              <a:t>“</a:t>
            </a:r>
            <a:r>
              <a:rPr lang="en-US" i="1" dirty="0"/>
              <a:t>There is a way that seems right to a man, but its end is the way of death.”</a:t>
            </a:r>
            <a:endParaRPr lang="en-US" b="0" i="1" dirty="0">
              <a:solidFill>
                <a:srgbClr val="191919"/>
              </a:solidFill>
              <a:effectLst/>
              <a:latin typeface="+mn-lt"/>
            </a:endParaRPr>
          </a:p>
          <a:p>
            <a:pPr algn="l" fontAlgn="base"/>
            <a:endParaRPr lang="en-US" b="0" dirty="0"/>
          </a:p>
        </p:txBody>
      </p:sp>
      <p:sp>
        <p:nvSpPr>
          <p:cNvPr id="4" name="Slide Number Placeholder 3"/>
          <p:cNvSpPr>
            <a:spLocks noGrp="1"/>
          </p:cNvSpPr>
          <p:nvPr>
            <p:ph type="sldNum" sz="quarter" idx="5"/>
          </p:nvPr>
        </p:nvSpPr>
        <p:spPr/>
        <p:txBody>
          <a:bodyPr/>
          <a:lstStyle/>
          <a:p>
            <a:pPr defTabSz="931774">
              <a:defRPr/>
            </a:pPr>
            <a:fld id="{8BD154C7-0E91-4D67-82E1-DFFD3C63BF12}"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3520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latin typeface="+mn-lt"/>
              </a:rPr>
              <a:t>Friedrich Nietzsche </a:t>
            </a:r>
          </a:p>
          <a:p>
            <a:pPr marL="640594" lvl="1" indent="-174708" fontAlgn="base">
              <a:buFont typeface="Arial" panose="020B0604020202020204" pitchFamily="34" charset="0"/>
              <a:buChar char="•"/>
            </a:pPr>
            <a:r>
              <a:rPr lang="en-US" b="0" dirty="0">
                <a:latin typeface="+mn-lt"/>
              </a:rPr>
              <a:t>(1844-1900)</a:t>
            </a:r>
          </a:p>
          <a:p>
            <a:pPr marL="640594" lvl="1" indent="-174708" fontAlgn="base">
              <a:buFont typeface="Arial" panose="020B0604020202020204" pitchFamily="34" charset="0"/>
              <a:buChar char="•"/>
            </a:pPr>
            <a:r>
              <a:rPr lang="en-US" b="0" dirty="0">
                <a:latin typeface="+mn-lt"/>
              </a:rPr>
              <a:t>German poet, cultural critic and philosopher</a:t>
            </a:r>
          </a:p>
          <a:p>
            <a:pPr marL="640594" lvl="1" indent="-174708" fontAlgn="base">
              <a:buFont typeface="Arial" panose="020B0604020202020204" pitchFamily="34" charset="0"/>
              <a:buChar char="•"/>
            </a:pPr>
            <a:r>
              <a:rPr lang="en-US" b="0" dirty="0">
                <a:latin typeface="+mn-lt"/>
              </a:rPr>
              <a:t>Considered one of the most gifted minds in human history.</a:t>
            </a:r>
          </a:p>
          <a:p>
            <a:pPr marL="640594" lvl="1" indent="-174708" fontAlgn="base">
              <a:buFont typeface="Arial" panose="020B0604020202020204" pitchFamily="34" charset="0"/>
              <a:buChar char="•"/>
            </a:pPr>
            <a:r>
              <a:rPr lang="en-US" b="0" dirty="0">
                <a:latin typeface="+mn-lt"/>
              </a:rPr>
              <a:t>Wrote deconstructive examinations of truth and Christian morality.</a:t>
            </a:r>
          </a:p>
          <a:p>
            <a:pPr algn="l" fontAlgn="base"/>
            <a:r>
              <a:rPr lang="en-US" b="1" dirty="0">
                <a:latin typeface="+mn-lt"/>
              </a:rPr>
              <a:t>Major Views:</a:t>
            </a:r>
          </a:p>
          <a:p>
            <a:pPr marL="640594" lvl="1" indent="-174708" fontAlgn="base">
              <a:buFont typeface="Arial" panose="020B0604020202020204" pitchFamily="34" charset="0"/>
              <a:buChar char="•"/>
            </a:pPr>
            <a:r>
              <a:rPr lang="en-US" b="1" dirty="0">
                <a:latin typeface="+mn-lt"/>
              </a:rPr>
              <a:t>Perspectivism - truth is not objective, but is the consequence of various factors that affect individual perspective</a:t>
            </a:r>
          </a:p>
          <a:p>
            <a:pPr marL="1106481" lvl="2" indent="-174708" fontAlgn="base">
              <a:buFont typeface="Arial" panose="020B0604020202020204" pitchFamily="34" charset="0"/>
              <a:buChar char="•"/>
            </a:pPr>
            <a:r>
              <a:rPr lang="en-US" b="0" dirty="0">
                <a:latin typeface="+mn-lt"/>
              </a:rPr>
              <a:t>The Bible teaches that truth is objective!</a:t>
            </a:r>
          </a:p>
          <a:p>
            <a:pPr fontAlgn="base"/>
            <a:r>
              <a:rPr lang="en-US" b="1" dirty="0">
                <a:latin typeface="+mn-lt"/>
              </a:rPr>
              <a:t>(John 17:17-19),</a:t>
            </a:r>
            <a:r>
              <a:rPr lang="en-US" b="1" i="1" dirty="0">
                <a:latin typeface="+mn-lt"/>
              </a:rPr>
              <a:t> </a:t>
            </a:r>
            <a:r>
              <a:rPr lang="en-US" b="0" i="1" dirty="0">
                <a:latin typeface="+mn-lt"/>
              </a:rPr>
              <a:t>“</a:t>
            </a:r>
            <a:r>
              <a:rPr lang="en-US" i="1" dirty="0"/>
              <a:t>Sanctify them by Your truth. Your word is truth.</a:t>
            </a:r>
            <a:r>
              <a:rPr lang="en-US" i="1" baseline="30000" dirty="0"/>
              <a:t> 18</a:t>
            </a:r>
            <a:r>
              <a:rPr lang="en-US" i="1" dirty="0"/>
              <a:t> As You sent Me into the world, I also have sent them into the world.</a:t>
            </a:r>
            <a:r>
              <a:rPr lang="en-US" i="1" baseline="30000" dirty="0"/>
              <a:t> 19</a:t>
            </a:r>
            <a:r>
              <a:rPr lang="en-US" i="1" dirty="0"/>
              <a:t> And for their sakes I sanctify Myself, that they also may be sanctified by the truth.”</a:t>
            </a:r>
            <a:endParaRPr lang="en-US" b="0" i="1" dirty="0">
              <a:latin typeface="+mn-lt"/>
            </a:endParaRPr>
          </a:p>
          <a:p>
            <a:pPr marL="640594" lvl="1" indent="-174708" fontAlgn="base">
              <a:buFont typeface="Arial" panose="020B0604020202020204" pitchFamily="34" charset="0"/>
              <a:buChar char="•"/>
            </a:pPr>
            <a:r>
              <a:rPr lang="en-US" b="1" dirty="0">
                <a:latin typeface="+mn-lt"/>
              </a:rPr>
              <a:t>The Crisis of Nihilism - all things lack meaning, including life itself.</a:t>
            </a:r>
          </a:p>
          <a:p>
            <a:pPr marL="1106481" lvl="2" indent="-174708" fontAlgn="base">
              <a:buFont typeface="Arial" panose="020B0604020202020204" pitchFamily="34" charset="0"/>
              <a:buChar char="•"/>
            </a:pPr>
            <a:r>
              <a:rPr lang="en-US" b="0" dirty="0">
                <a:latin typeface="+mn-lt"/>
              </a:rPr>
              <a:t>This is only true of life lived without God</a:t>
            </a:r>
          </a:p>
          <a:p>
            <a:pPr fontAlgn="base"/>
            <a:r>
              <a:rPr lang="en-US" b="1" dirty="0">
                <a:latin typeface="+mn-lt"/>
              </a:rPr>
              <a:t>(Ecclesiastes 1:2-4), </a:t>
            </a:r>
            <a:r>
              <a:rPr lang="en-US" b="0" i="1" dirty="0">
                <a:latin typeface="+mn-lt"/>
              </a:rPr>
              <a:t>“</a:t>
            </a:r>
            <a:r>
              <a:rPr lang="en-US" i="1" dirty="0"/>
              <a:t>Vanity of vanities,” says the Preacher; “Vanity of vanities, all is vanity.” </a:t>
            </a:r>
            <a:r>
              <a:rPr lang="en-US" i="1" baseline="30000" dirty="0"/>
              <a:t>3</a:t>
            </a:r>
            <a:r>
              <a:rPr lang="en-US" i="1" dirty="0"/>
              <a:t> What profit has a man from all his labor in which he toils under the sun? </a:t>
            </a:r>
            <a:r>
              <a:rPr lang="en-US" i="1" baseline="30000" dirty="0"/>
              <a:t>4</a:t>
            </a:r>
            <a:r>
              <a:rPr lang="en-US" i="1" dirty="0"/>
              <a:t> One generation passes away, and another generation comes; but the earth abides forever.”</a:t>
            </a:r>
            <a:endParaRPr lang="en-US" b="0" i="1" dirty="0">
              <a:latin typeface="+mn-lt"/>
            </a:endParaRPr>
          </a:p>
          <a:p>
            <a:pPr algn="l" fontAlgn="base"/>
            <a:endParaRPr lang="en-US" b="0" dirty="0">
              <a:latin typeface="+mn-lt"/>
            </a:endParaRPr>
          </a:p>
          <a:p>
            <a:pPr algn="l" fontAlgn="base"/>
            <a:r>
              <a:rPr lang="en-US" b="1" dirty="0">
                <a:latin typeface="+mn-lt"/>
              </a:rPr>
              <a:t>Our conclusion:</a:t>
            </a:r>
            <a:r>
              <a:rPr lang="en-US" b="0" dirty="0">
                <a:latin typeface="+mn-lt"/>
              </a:rPr>
              <a:t>  </a:t>
            </a:r>
          </a:p>
          <a:p>
            <a:pPr marL="640594" lvl="1" indent="-174708" fontAlgn="base">
              <a:buFont typeface="Arial" panose="020B0604020202020204" pitchFamily="34" charset="0"/>
              <a:buChar char="•"/>
            </a:pPr>
            <a:r>
              <a:rPr lang="en-US" b="1" dirty="0">
                <a:latin typeface="+mn-lt"/>
              </a:rPr>
              <a:t>Life DOES have meaning, if it is lived for God!</a:t>
            </a:r>
          </a:p>
          <a:p>
            <a:pPr algn="l" fontAlgn="base"/>
            <a:r>
              <a:rPr lang="en-US" b="1" dirty="0">
                <a:latin typeface="+mn-lt"/>
              </a:rPr>
              <a:t>(2 Timothy 1:12), </a:t>
            </a:r>
            <a:r>
              <a:rPr lang="en-US" b="0" i="1" dirty="0">
                <a:latin typeface="+mn-lt"/>
              </a:rPr>
              <a:t>“</a:t>
            </a:r>
            <a:r>
              <a:rPr lang="en-US" i="1" dirty="0"/>
              <a:t>For this reason I also suffer these things; nevertheless I am not ashamed, for I know whom I have believed and am persuaded that He is able to keep what I have committed to Him until that Day.”</a:t>
            </a:r>
          </a:p>
          <a:p>
            <a:pPr marL="640594" lvl="1" indent="-174708" fontAlgn="base">
              <a:buFont typeface="Arial" panose="020B0604020202020204" pitchFamily="34" charset="0"/>
              <a:buChar char="•"/>
            </a:pPr>
            <a:r>
              <a:rPr lang="en-US" b="1" i="0" dirty="0"/>
              <a:t>We can’t allow ourselves to be fooled by the vain philosophies of men!</a:t>
            </a:r>
          </a:p>
          <a:p>
            <a:pPr fontAlgn="base"/>
            <a:r>
              <a:rPr lang="en-US" b="1" i="0" dirty="0"/>
              <a:t>(2 Corinthians 10:4-5), </a:t>
            </a:r>
            <a:r>
              <a:rPr lang="en-US" b="0" i="1" dirty="0"/>
              <a:t>“For the weapons of our warfare are not carnal but mighty in God for pulling down strongholds,</a:t>
            </a:r>
            <a:r>
              <a:rPr lang="en-US" b="0" i="1" baseline="30000" dirty="0"/>
              <a:t> 5</a:t>
            </a:r>
            <a:r>
              <a:rPr lang="en-US" b="0" i="1" dirty="0"/>
              <a:t> casting down arguments and every high thing that exalts itself against the knowledge of God, bringing every thought into captivity to the obedience of Christ.”</a:t>
            </a:r>
          </a:p>
        </p:txBody>
      </p:sp>
      <p:sp>
        <p:nvSpPr>
          <p:cNvPr id="4" name="Slide Number Placeholder 3"/>
          <p:cNvSpPr>
            <a:spLocks noGrp="1"/>
          </p:cNvSpPr>
          <p:nvPr>
            <p:ph type="sldNum" sz="quarter" idx="5"/>
          </p:nvPr>
        </p:nvSpPr>
        <p:spPr/>
        <p:txBody>
          <a:bodyPr/>
          <a:lstStyle/>
          <a:p>
            <a:pPr defTabSz="931774">
              <a:defRPr/>
            </a:pPr>
            <a:fld id="{8BD154C7-0E91-4D67-82E1-DFFD3C63BF12}"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637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DC1B-EE85-40EE-9D66-2F7FFB14E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726C5-A335-4A47-8ED5-18054B698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F5A745-10B1-454F-B3C4-516BC2335861}"/>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5" name="Footer Placeholder 4">
            <a:extLst>
              <a:ext uri="{FF2B5EF4-FFF2-40B4-BE49-F238E27FC236}">
                <a16:creationId xmlns:a16="http://schemas.microsoft.com/office/drawing/2014/main" id="{DE839D0C-8A7D-46E0-A5DA-4032DBDA2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12ED7-8420-4B23-90D9-A0F61ABCD23D}"/>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17686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76DB-F7F9-4653-8D44-F9ED5C1A9D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E6802-0A60-4D15-B389-DCB786AFF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255FE-2B36-468F-8D43-5E991C73C279}"/>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5" name="Footer Placeholder 4">
            <a:extLst>
              <a:ext uri="{FF2B5EF4-FFF2-40B4-BE49-F238E27FC236}">
                <a16:creationId xmlns:a16="http://schemas.microsoft.com/office/drawing/2014/main" id="{137B4DB4-12B7-44FD-83FD-454A92D1F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8B9C6-CB16-4502-B76F-F4DC5AFF64DB}"/>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43771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F2E88-2846-4A52-BA4A-D68807D4D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B017FC-DF9A-4E2E-BCAD-E9BA41311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479EA-A64C-49F6-9923-83F7FD980974}"/>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5" name="Footer Placeholder 4">
            <a:extLst>
              <a:ext uri="{FF2B5EF4-FFF2-40B4-BE49-F238E27FC236}">
                <a16:creationId xmlns:a16="http://schemas.microsoft.com/office/drawing/2014/main" id="{743A03E6-D275-47F3-A3CD-52142E513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1E7C0-E197-4DD4-AD01-EDDA537F3A7D}"/>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301564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A74C-4905-4557-A0DA-4CF475866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513B3-9E94-48D6-A7C2-A999CB939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80F9B-6887-494F-BA58-EFF929C05B4D}"/>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5" name="Footer Placeholder 4">
            <a:extLst>
              <a:ext uri="{FF2B5EF4-FFF2-40B4-BE49-F238E27FC236}">
                <a16:creationId xmlns:a16="http://schemas.microsoft.com/office/drawing/2014/main" id="{183F64A2-7B3B-44EF-874F-7D7CD327F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9F362-5DFA-46D2-983C-A486209B3E38}"/>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76892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DB2D-4359-4EFD-81FF-C69D0D267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87A736-0D12-42C4-A321-8DF772908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2BE4D0-FE9B-4D3C-A28A-30E307AF541C}"/>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5" name="Footer Placeholder 4">
            <a:extLst>
              <a:ext uri="{FF2B5EF4-FFF2-40B4-BE49-F238E27FC236}">
                <a16:creationId xmlns:a16="http://schemas.microsoft.com/office/drawing/2014/main" id="{39D6474F-2164-4BC7-B295-D0F7D1741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0A412-2084-44EC-8763-691EF3FCC785}"/>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272344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2C0D-B3CD-43C4-818D-25323E5FE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F0CED-B4E7-4FD5-9A17-38E6B54AD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2FF38-88A1-4365-AF8A-6FEC4BFC90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870173-8354-4866-8F3D-98205B575D3D}"/>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6" name="Footer Placeholder 5">
            <a:extLst>
              <a:ext uri="{FF2B5EF4-FFF2-40B4-BE49-F238E27FC236}">
                <a16:creationId xmlns:a16="http://schemas.microsoft.com/office/drawing/2014/main" id="{10E6B851-C3A8-4C48-9CBD-B02712629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A6859-F890-479B-9437-9B77E536C25B}"/>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275151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4F64-722A-4B91-B313-7CE0837A65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5369F0-D47C-4F39-A981-F1B65D940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12C45-A42A-46AF-99AA-C94C30AC5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6B6512-E6AA-41CF-A98E-F12D0E6B2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4550-157A-4B2A-8037-9F760E78A3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0B7A45-3FAE-424A-A23C-3B0BAAA33FD1}"/>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8" name="Footer Placeholder 7">
            <a:extLst>
              <a:ext uri="{FF2B5EF4-FFF2-40B4-BE49-F238E27FC236}">
                <a16:creationId xmlns:a16="http://schemas.microsoft.com/office/drawing/2014/main" id="{BDD10245-7399-44EA-91E9-C941DF84E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275F60-821E-4AF6-B5C2-33FB98E0BD91}"/>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26514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2134-A771-40A2-818E-C8098CA0F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F74ED4-E93C-4B81-A56A-A23A268ECF97}"/>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4" name="Footer Placeholder 3">
            <a:extLst>
              <a:ext uri="{FF2B5EF4-FFF2-40B4-BE49-F238E27FC236}">
                <a16:creationId xmlns:a16="http://schemas.microsoft.com/office/drawing/2014/main" id="{1FEAB122-5FC9-45EE-9940-D30549833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80092-1253-4837-9274-F2B376FF9BDD}"/>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352673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7A9A7-F3C0-4F31-B6BB-D865CCDD317D}"/>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3" name="Footer Placeholder 2">
            <a:extLst>
              <a:ext uri="{FF2B5EF4-FFF2-40B4-BE49-F238E27FC236}">
                <a16:creationId xmlns:a16="http://schemas.microsoft.com/office/drawing/2014/main" id="{086F9506-03A7-4B1D-8A57-D3F6AD3228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DEECE-F8E9-41C8-B0EC-25C8A7D88309}"/>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259215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DF89-C41E-4293-ACDB-A7F7DA578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121851-363F-40F3-9832-B56838179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CF417-987F-493E-A4DE-A689006D3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1A1EC-BFF1-4AB1-A42A-7782D50E53F1}"/>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6" name="Footer Placeholder 5">
            <a:extLst>
              <a:ext uri="{FF2B5EF4-FFF2-40B4-BE49-F238E27FC236}">
                <a16:creationId xmlns:a16="http://schemas.microsoft.com/office/drawing/2014/main" id="{C977C437-B92F-442C-9D47-D56CE24E3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A05E-5488-4D32-B7C3-A4D7F79D22E9}"/>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47078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921-A356-45B2-A5A6-26523AA04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568E72-ACB4-4179-A75C-ADAF10458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8F965-D890-4E9B-AAB6-CE4D076D5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41CE6-8A8B-41B8-9F2A-F4526E46088A}"/>
              </a:ext>
            </a:extLst>
          </p:cNvPr>
          <p:cNvSpPr>
            <a:spLocks noGrp="1"/>
          </p:cNvSpPr>
          <p:nvPr>
            <p:ph type="dt" sz="half" idx="10"/>
          </p:nvPr>
        </p:nvSpPr>
        <p:spPr/>
        <p:txBody>
          <a:bodyPr/>
          <a:lstStyle/>
          <a:p>
            <a:fld id="{725E4817-0679-48A3-9AEF-A3C40018DC3B}" type="datetimeFigureOut">
              <a:rPr lang="en-US" smtClean="0"/>
              <a:t>4/18/2021</a:t>
            </a:fld>
            <a:endParaRPr lang="en-US"/>
          </a:p>
        </p:txBody>
      </p:sp>
      <p:sp>
        <p:nvSpPr>
          <p:cNvPr id="6" name="Footer Placeholder 5">
            <a:extLst>
              <a:ext uri="{FF2B5EF4-FFF2-40B4-BE49-F238E27FC236}">
                <a16:creationId xmlns:a16="http://schemas.microsoft.com/office/drawing/2014/main" id="{4EFC4A1D-5EEE-4BFE-8C56-7A5E0D605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ABF24-A87F-46C9-9918-3FFDEEE19809}"/>
              </a:ext>
            </a:extLst>
          </p:cNvPr>
          <p:cNvSpPr>
            <a:spLocks noGrp="1"/>
          </p:cNvSpPr>
          <p:nvPr>
            <p:ph type="sldNum" sz="quarter" idx="12"/>
          </p:nvPr>
        </p:nvSpPr>
        <p:spPr/>
        <p:txBody>
          <a:bodyPr/>
          <a:lstStyle/>
          <a:p>
            <a:fld id="{C85E593A-AD89-4808-81D4-4C888CC65E3F}" type="slidenum">
              <a:rPr lang="en-US" smtClean="0"/>
              <a:t>‹#›</a:t>
            </a:fld>
            <a:endParaRPr lang="en-US"/>
          </a:p>
        </p:txBody>
      </p:sp>
    </p:spTree>
    <p:extLst>
      <p:ext uri="{BB962C8B-B14F-4D97-AF65-F5344CB8AC3E}">
        <p14:creationId xmlns:p14="http://schemas.microsoft.com/office/powerpoint/2010/main" val="102983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A9CBE-F46D-4006-896F-E697AC360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61584-DD2F-4F8C-AF50-BA957EDED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CA048-D211-4C56-B6AF-7E893F5C9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E4817-0679-48A3-9AEF-A3C40018DC3B}" type="datetimeFigureOut">
              <a:rPr lang="en-US" smtClean="0"/>
              <a:t>4/18/2021</a:t>
            </a:fld>
            <a:endParaRPr lang="en-US"/>
          </a:p>
        </p:txBody>
      </p:sp>
      <p:sp>
        <p:nvSpPr>
          <p:cNvPr id="5" name="Footer Placeholder 4">
            <a:extLst>
              <a:ext uri="{FF2B5EF4-FFF2-40B4-BE49-F238E27FC236}">
                <a16:creationId xmlns:a16="http://schemas.microsoft.com/office/drawing/2014/main" id="{DB70E97D-F9B4-418A-870B-32C83BDD7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24E67-EBB3-4D6C-853A-6CD8EB5745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593A-AD89-4808-81D4-4C888CC65E3F}" type="slidenum">
              <a:rPr lang="en-US" smtClean="0"/>
              <a:t>‹#›</a:t>
            </a:fld>
            <a:endParaRPr lang="en-US"/>
          </a:p>
        </p:txBody>
      </p:sp>
    </p:spTree>
    <p:extLst>
      <p:ext uri="{BB962C8B-B14F-4D97-AF65-F5344CB8AC3E}">
        <p14:creationId xmlns:p14="http://schemas.microsoft.com/office/powerpoint/2010/main" val="15278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265526" y="646380"/>
            <a:ext cx="5387788" cy="961931"/>
          </a:xfrm>
        </p:spPr>
        <p:txBody>
          <a:bodyPr anchor="t">
            <a:normAutofit/>
          </a:bodyPr>
          <a:lstStyle/>
          <a:p>
            <a:pPr algn="l"/>
            <a:r>
              <a:rPr lang="en-US" dirty="0">
                <a:latin typeface="Monotype Corsiva" panose="03010101010201010101" pitchFamily="66" charset="0"/>
              </a:rPr>
              <a:t>Colossians 2:1-10</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4905828" y="5101772"/>
            <a:ext cx="7112639" cy="1756228"/>
          </a:xfrm>
        </p:spPr>
        <p:txBody>
          <a:bodyPr>
            <a:normAutofit/>
          </a:bodyPr>
          <a:lstStyle/>
          <a:p>
            <a:pPr indent="290513" algn="l"/>
            <a:r>
              <a:rPr lang="en-US" sz="4000" i="1" dirty="0"/>
              <a:t>“Beware lest anyone cheat you through philosophy…” </a:t>
            </a:r>
            <a:r>
              <a:rPr lang="en-US" sz="4000" b="1" dirty="0"/>
              <a:t>(8)</a:t>
            </a:r>
          </a:p>
        </p:txBody>
      </p:sp>
    </p:spTree>
    <p:extLst>
      <p:ext uri="{BB962C8B-B14F-4D97-AF65-F5344CB8AC3E}">
        <p14:creationId xmlns:p14="http://schemas.microsoft.com/office/powerpoint/2010/main" val="31621554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extLst>
              <a:ext uri="{BEBA8EAE-BF5A-486C-A8C5-ECC9F3942E4B}">
                <a14:imgProps xmlns:a14="http://schemas.microsoft.com/office/drawing/2010/main">
                  <a14:imgLayer r:embed="rId4">
                    <a14:imgEffect>
                      <a14:artisticBlur radius="100"/>
                    </a14:imgEffect>
                    <a14:imgEffect>
                      <a14:sharpenSoften amount="-100000"/>
                    </a14:imgEffect>
                    <a14:imgEffect>
                      <a14:brightnessContrast bright="20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375393" y="451923"/>
            <a:ext cx="11441213" cy="961931"/>
          </a:xfrm>
        </p:spPr>
        <p:txBody>
          <a:bodyPr anchor="t">
            <a:normAutofit/>
          </a:bodyPr>
          <a:lstStyle/>
          <a:p>
            <a:pPr algn="l"/>
            <a:r>
              <a:rPr lang="en-US" dirty="0">
                <a:latin typeface="Monotype Corsiva" panose="03010101010201010101" pitchFamily="66" charset="0"/>
              </a:rPr>
              <a:t>Confucius                        </a:t>
            </a:r>
            <a:r>
              <a:rPr lang="en-US" sz="4000" dirty="0">
                <a:latin typeface="+mn-lt"/>
              </a:rPr>
              <a:t>(551-479 BC) Chinese</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519954" y="1775012"/>
            <a:ext cx="11080375" cy="4631065"/>
          </a:xfrm>
        </p:spPr>
        <p:txBody>
          <a:bodyPr>
            <a:normAutofit/>
          </a:bodyPr>
          <a:lstStyle/>
          <a:p>
            <a:pPr indent="290513"/>
            <a:r>
              <a:rPr lang="en-US" sz="4800" b="1" dirty="0">
                <a:effectLst>
                  <a:outerShdw blurRad="25400" dist="50800" dir="2700000" algn="tl" rotWithShape="0">
                    <a:schemeClr val="bg1">
                      <a:alpha val="40000"/>
                    </a:schemeClr>
                  </a:outerShdw>
                </a:effectLst>
              </a:rPr>
              <a:t>Major tenet:</a:t>
            </a:r>
          </a:p>
          <a:p>
            <a:pPr indent="290513"/>
            <a:r>
              <a:rPr lang="en-US" sz="4800" b="1" dirty="0">
                <a:effectLst>
                  <a:outerShdw blurRad="25400" dist="50800" dir="2700000" algn="tl" rotWithShape="0">
                    <a:schemeClr val="bg1">
                      <a:alpha val="40000"/>
                    </a:schemeClr>
                  </a:outerShdw>
                </a:effectLst>
              </a:rPr>
              <a:t>Ethics derived through self-cultivation, rather than rules</a:t>
            </a:r>
            <a:endParaRPr lang="en-US" sz="4800" b="1" dirty="0"/>
          </a:p>
          <a:p>
            <a:pPr indent="290513"/>
            <a:endParaRPr lang="en-US" sz="2000" b="1" dirty="0"/>
          </a:p>
          <a:p>
            <a:pPr indent="290513"/>
            <a:r>
              <a:rPr lang="en-US" sz="4800" b="1" dirty="0"/>
              <a:t>Matt. 7:20-23; Acts 17:26-28; Eph. 6:1-4 </a:t>
            </a:r>
          </a:p>
          <a:p>
            <a:pPr indent="290513"/>
            <a:r>
              <a:rPr lang="en-US" sz="4800" b="1" dirty="0"/>
              <a:t>Romans 1:28-32</a:t>
            </a:r>
          </a:p>
        </p:txBody>
      </p:sp>
    </p:spTree>
    <p:extLst>
      <p:ext uri="{BB962C8B-B14F-4D97-AF65-F5344CB8AC3E}">
        <p14:creationId xmlns:p14="http://schemas.microsoft.com/office/powerpoint/2010/main" val="279781950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00"/>
                    </a14:imgEffect>
                    <a14:imgEffect>
                      <a14:sharpenSoften amount="-100000"/>
                    </a14:imgEffect>
                    <a14:imgEffect>
                      <a14:brightnessContrast bright="20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375393" y="451923"/>
            <a:ext cx="11441213" cy="961931"/>
          </a:xfrm>
        </p:spPr>
        <p:txBody>
          <a:bodyPr anchor="t">
            <a:normAutofit/>
          </a:bodyPr>
          <a:lstStyle/>
          <a:p>
            <a:pPr algn="l"/>
            <a:r>
              <a:rPr lang="en-US" dirty="0">
                <a:latin typeface="Monotype Corsiva" panose="03010101010201010101" pitchFamily="66" charset="0"/>
              </a:rPr>
              <a:t>Thomas </a:t>
            </a:r>
            <a:r>
              <a:rPr lang="en-US" dirty="0" err="1">
                <a:latin typeface="Monotype Corsiva" panose="03010101010201010101" pitchFamily="66" charset="0"/>
              </a:rPr>
              <a:t>Aquinus</a:t>
            </a:r>
            <a:r>
              <a:rPr lang="en-US" dirty="0">
                <a:latin typeface="Monotype Corsiva" panose="03010101010201010101" pitchFamily="66" charset="0"/>
              </a:rPr>
              <a:t>      </a:t>
            </a:r>
            <a:r>
              <a:rPr lang="en-US" sz="4000" dirty="0">
                <a:latin typeface="+mn-lt"/>
              </a:rPr>
              <a:t>(1225-1274) Italian Catholic</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519954" y="1775012"/>
            <a:ext cx="11080375" cy="4631065"/>
          </a:xfrm>
        </p:spPr>
        <p:txBody>
          <a:bodyPr>
            <a:normAutofit/>
          </a:bodyPr>
          <a:lstStyle/>
          <a:p>
            <a:pPr indent="290513"/>
            <a:r>
              <a:rPr lang="en-US" sz="4800" b="1" dirty="0">
                <a:effectLst>
                  <a:outerShdw blurRad="25400" dist="50800" dir="2700000" algn="tl" rotWithShape="0">
                    <a:schemeClr val="bg1">
                      <a:alpha val="40000"/>
                    </a:schemeClr>
                  </a:outerShdw>
                </a:effectLst>
              </a:rPr>
              <a:t>Major tenet:</a:t>
            </a:r>
          </a:p>
          <a:p>
            <a:pPr indent="290513"/>
            <a:r>
              <a:rPr lang="en-US" sz="4800" b="1" dirty="0">
                <a:effectLst>
                  <a:outerShdw blurRad="25400" dist="50800" dir="2700000" algn="tl" rotWithShape="0">
                    <a:schemeClr val="bg1">
                      <a:alpha val="40000"/>
                    </a:schemeClr>
                  </a:outerShdw>
                </a:effectLst>
              </a:rPr>
              <a:t>Truth can be found </a:t>
            </a:r>
            <a:r>
              <a:rPr lang="en-US" sz="4800" b="1" dirty="0"/>
              <a:t>everywhere</a:t>
            </a:r>
          </a:p>
          <a:p>
            <a:pPr indent="290513"/>
            <a:endParaRPr lang="en-US" sz="2000" b="1" dirty="0"/>
          </a:p>
          <a:p>
            <a:pPr indent="290513"/>
            <a:r>
              <a:rPr lang="en-US" sz="4800" b="1" dirty="0"/>
              <a:t>Romans 1:18-20; 1 Corinthians 2:6-11</a:t>
            </a:r>
          </a:p>
          <a:p>
            <a:pPr indent="290513"/>
            <a:r>
              <a:rPr lang="en-US" sz="4800" b="1" dirty="0"/>
              <a:t>Matthew 28:18; John 14:6</a:t>
            </a:r>
          </a:p>
        </p:txBody>
      </p:sp>
    </p:spTree>
    <p:extLst>
      <p:ext uri="{BB962C8B-B14F-4D97-AF65-F5344CB8AC3E}">
        <p14:creationId xmlns:p14="http://schemas.microsoft.com/office/powerpoint/2010/main" val="132243113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extLst>
              <a:ext uri="{BEBA8EAE-BF5A-486C-A8C5-ECC9F3942E4B}">
                <a14:imgProps xmlns:a14="http://schemas.microsoft.com/office/drawing/2010/main">
                  <a14:imgLayer r:embed="rId4">
                    <a14:imgEffect>
                      <a14:artisticBlur radius="100"/>
                    </a14:imgEffect>
                    <a14:imgEffect>
                      <a14:sharpenSoften amount="-100000"/>
                    </a14:imgEffect>
                    <a14:imgEffect>
                      <a14:brightnessContrast bright="20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375393" y="451923"/>
            <a:ext cx="11441213" cy="961931"/>
          </a:xfrm>
        </p:spPr>
        <p:txBody>
          <a:bodyPr anchor="t">
            <a:normAutofit/>
          </a:bodyPr>
          <a:lstStyle/>
          <a:p>
            <a:pPr algn="l"/>
            <a:r>
              <a:rPr lang="en-US" dirty="0" err="1">
                <a:latin typeface="Monotype Corsiva" panose="03010101010201010101" pitchFamily="66" charset="0"/>
              </a:rPr>
              <a:t>Nicollo</a:t>
            </a:r>
            <a:r>
              <a:rPr lang="en-US" dirty="0">
                <a:latin typeface="Monotype Corsiva" panose="03010101010201010101" pitchFamily="66" charset="0"/>
              </a:rPr>
              <a:t> Machiavelli            </a:t>
            </a:r>
            <a:r>
              <a:rPr lang="en-US" sz="4000" dirty="0">
                <a:latin typeface="+mn-lt"/>
              </a:rPr>
              <a:t>(1469-1527) Italian</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519954" y="1775012"/>
            <a:ext cx="11080375" cy="4631065"/>
          </a:xfrm>
        </p:spPr>
        <p:txBody>
          <a:bodyPr>
            <a:normAutofit/>
          </a:bodyPr>
          <a:lstStyle/>
          <a:p>
            <a:pPr indent="290513"/>
            <a:r>
              <a:rPr lang="en-US" sz="4800" b="1" dirty="0">
                <a:effectLst>
                  <a:outerShdw blurRad="25400" dist="50800" dir="2700000" algn="tl" rotWithShape="0">
                    <a:schemeClr val="bg1">
                      <a:alpha val="40000"/>
                    </a:schemeClr>
                  </a:outerShdw>
                </a:effectLst>
              </a:rPr>
              <a:t>Major tenet:</a:t>
            </a:r>
          </a:p>
          <a:p>
            <a:pPr indent="290513"/>
            <a:r>
              <a:rPr lang="en-US" sz="4800" b="1" dirty="0">
                <a:effectLst>
                  <a:outerShdw blurRad="25400" dist="50800" dir="2700000" algn="tl" rotWithShape="0">
                    <a:schemeClr val="bg1">
                      <a:alpha val="40000"/>
                    </a:schemeClr>
                  </a:outerShdw>
                </a:effectLst>
              </a:rPr>
              <a:t>Power is good.  Its possession justifies any means used to obtain it.</a:t>
            </a:r>
          </a:p>
          <a:p>
            <a:pPr indent="290513"/>
            <a:endParaRPr lang="en-US" sz="2000" b="1" dirty="0"/>
          </a:p>
          <a:p>
            <a:pPr indent="290513"/>
            <a:r>
              <a:rPr lang="en-US" sz="4800" b="1" dirty="0"/>
              <a:t>Matthew 7:12</a:t>
            </a:r>
          </a:p>
          <a:p>
            <a:pPr indent="290513"/>
            <a:r>
              <a:rPr lang="en-US" sz="4800" b="1" dirty="0"/>
              <a:t>1 Kings 12:26-29</a:t>
            </a:r>
          </a:p>
        </p:txBody>
      </p:sp>
    </p:spTree>
    <p:extLst>
      <p:ext uri="{BB962C8B-B14F-4D97-AF65-F5344CB8AC3E}">
        <p14:creationId xmlns:p14="http://schemas.microsoft.com/office/powerpoint/2010/main" val="393577176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00"/>
                    </a14:imgEffect>
                    <a14:imgEffect>
                      <a14:sharpenSoften amount="-100000"/>
                    </a14:imgEffect>
                    <a14:imgEffect>
                      <a14:brightnessContrast bright="20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375393" y="451923"/>
            <a:ext cx="11441213" cy="961931"/>
          </a:xfrm>
        </p:spPr>
        <p:txBody>
          <a:bodyPr anchor="t">
            <a:normAutofit/>
          </a:bodyPr>
          <a:lstStyle/>
          <a:p>
            <a:pPr algn="l"/>
            <a:r>
              <a:rPr lang="en-US" dirty="0">
                <a:latin typeface="Monotype Corsiva" panose="03010101010201010101" pitchFamily="66" charset="0"/>
              </a:rPr>
              <a:t>John Locke                        </a:t>
            </a:r>
            <a:r>
              <a:rPr lang="en-US" sz="4000" dirty="0">
                <a:latin typeface="+mn-lt"/>
              </a:rPr>
              <a:t>(1632-1704) English</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519954" y="1775012"/>
            <a:ext cx="11080375" cy="4631065"/>
          </a:xfrm>
        </p:spPr>
        <p:txBody>
          <a:bodyPr>
            <a:normAutofit/>
          </a:bodyPr>
          <a:lstStyle/>
          <a:p>
            <a:pPr indent="290513"/>
            <a:r>
              <a:rPr lang="en-US" sz="4800" b="1" dirty="0">
                <a:effectLst>
                  <a:outerShdw blurRad="25400" dist="50800" dir="2700000" algn="tl" rotWithShape="0">
                    <a:schemeClr val="bg1">
                      <a:alpha val="40000"/>
                    </a:schemeClr>
                  </a:outerShdw>
                </a:effectLst>
              </a:rPr>
              <a:t>Major tenet:</a:t>
            </a:r>
          </a:p>
          <a:p>
            <a:pPr indent="290513"/>
            <a:r>
              <a:rPr lang="en-US" sz="4800" b="1" dirty="0">
                <a:effectLst>
                  <a:outerShdw blurRad="25400" dist="50800" dir="2700000" algn="tl" rotWithShape="0">
                    <a:schemeClr val="bg1">
                      <a:alpha val="40000"/>
                    </a:schemeClr>
                  </a:outerShdw>
                </a:effectLst>
              </a:rPr>
              <a:t>To be true, something must be                      repeatable through testing</a:t>
            </a:r>
          </a:p>
          <a:p>
            <a:pPr indent="290513"/>
            <a:endParaRPr lang="en-US" sz="2000" b="1" dirty="0"/>
          </a:p>
          <a:p>
            <a:pPr indent="290513"/>
            <a:r>
              <a:rPr lang="en-US" sz="4800" b="1" dirty="0"/>
              <a:t>2 Corinthians 13:5; John 12:48</a:t>
            </a:r>
          </a:p>
          <a:p>
            <a:pPr indent="290513"/>
            <a:r>
              <a:rPr lang="en-US" sz="4800" b="1" dirty="0"/>
              <a:t>Genesis 1:1; 1 Corinthians 15:21-23</a:t>
            </a:r>
          </a:p>
        </p:txBody>
      </p:sp>
    </p:spTree>
    <p:extLst>
      <p:ext uri="{BB962C8B-B14F-4D97-AF65-F5344CB8AC3E}">
        <p14:creationId xmlns:p14="http://schemas.microsoft.com/office/powerpoint/2010/main" val="297333934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00"/>
                    </a14:imgEffect>
                    <a14:imgEffect>
                      <a14:sharpenSoften amount="-100000"/>
                    </a14:imgEffect>
                    <a14:imgEffect>
                      <a14:brightnessContrast bright="20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375393" y="451923"/>
            <a:ext cx="11441213" cy="961931"/>
          </a:xfrm>
        </p:spPr>
        <p:txBody>
          <a:bodyPr anchor="t">
            <a:normAutofit/>
          </a:bodyPr>
          <a:lstStyle/>
          <a:p>
            <a:pPr algn="l"/>
            <a:r>
              <a:rPr lang="en-US" dirty="0">
                <a:latin typeface="Monotype Corsiva" panose="03010101010201010101" pitchFamily="66" charset="0"/>
              </a:rPr>
              <a:t>Ralph Waldo Emerson   </a:t>
            </a:r>
            <a:r>
              <a:rPr lang="en-US" sz="4000" dirty="0">
                <a:latin typeface="+mn-lt"/>
              </a:rPr>
              <a:t>(1803-1882) American</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519954" y="1775012"/>
            <a:ext cx="11080375" cy="4631065"/>
          </a:xfrm>
        </p:spPr>
        <p:txBody>
          <a:bodyPr>
            <a:normAutofit/>
          </a:bodyPr>
          <a:lstStyle/>
          <a:p>
            <a:pPr indent="290513"/>
            <a:r>
              <a:rPr lang="en-US" sz="4800" b="1" dirty="0">
                <a:effectLst>
                  <a:outerShdw blurRad="25400" dist="50800" dir="2700000" algn="tl" rotWithShape="0">
                    <a:schemeClr val="bg1">
                      <a:alpha val="40000"/>
                    </a:schemeClr>
                  </a:outerShdw>
                </a:effectLst>
              </a:rPr>
              <a:t>Major tenet:</a:t>
            </a:r>
          </a:p>
          <a:p>
            <a:pPr indent="290513"/>
            <a:r>
              <a:rPr lang="en-US" sz="4800" b="1" dirty="0">
                <a:effectLst>
                  <a:outerShdw blurRad="25400" dist="50800" dir="2700000" algn="tl" rotWithShape="0">
                    <a:schemeClr val="bg1">
                      <a:alpha val="40000"/>
                    </a:schemeClr>
                  </a:outerShdw>
                </a:effectLst>
              </a:rPr>
              <a:t>Individualism over the authority of Jesus</a:t>
            </a:r>
            <a:endParaRPr lang="en-US" sz="4800" b="1" dirty="0"/>
          </a:p>
          <a:p>
            <a:pPr indent="290513"/>
            <a:endParaRPr lang="en-US" sz="2000" b="1" dirty="0"/>
          </a:p>
          <a:p>
            <a:pPr indent="290513"/>
            <a:r>
              <a:rPr lang="en-US" sz="4800" b="1" dirty="0"/>
              <a:t>Ecclesiastes 1:10-11; 12:13-14 </a:t>
            </a:r>
          </a:p>
          <a:p>
            <a:pPr indent="290513"/>
            <a:r>
              <a:rPr lang="en-US" sz="4800" b="1" dirty="0"/>
              <a:t>Proverbs 1:7; 14:12 </a:t>
            </a:r>
          </a:p>
        </p:txBody>
      </p:sp>
    </p:spTree>
    <p:extLst>
      <p:ext uri="{BB962C8B-B14F-4D97-AF65-F5344CB8AC3E}">
        <p14:creationId xmlns:p14="http://schemas.microsoft.com/office/powerpoint/2010/main" val="363254575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100"/>
                    </a14:imgEffect>
                    <a14:imgEffect>
                      <a14:sharpenSoften amount="-100000"/>
                    </a14:imgEffect>
                    <a14:imgEffect>
                      <a14:brightnessContrast bright="20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4AF0-52E9-401D-8DA8-BDF8F1ED6517}"/>
              </a:ext>
            </a:extLst>
          </p:cNvPr>
          <p:cNvSpPr>
            <a:spLocks noGrp="1"/>
          </p:cNvSpPr>
          <p:nvPr>
            <p:ph type="ctrTitle"/>
          </p:nvPr>
        </p:nvSpPr>
        <p:spPr>
          <a:xfrm>
            <a:off x="375393" y="451923"/>
            <a:ext cx="11441213" cy="961931"/>
          </a:xfrm>
        </p:spPr>
        <p:txBody>
          <a:bodyPr anchor="t">
            <a:normAutofit/>
          </a:bodyPr>
          <a:lstStyle/>
          <a:p>
            <a:pPr algn="l"/>
            <a:r>
              <a:rPr lang="en-US" dirty="0">
                <a:latin typeface="Monotype Corsiva" panose="03010101010201010101" pitchFamily="66" charset="0"/>
              </a:rPr>
              <a:t>Friedrich Nietzsche          </a:t>
            </a:r>
            <a:r>
              <a:rPr lang="en-US" sz="4000" dirty="0">
                <a:latin typeface="+mn-lt"/>
              </a:rPr>
              <a:t>(1844-1900) German</a:t>
            </a:r>
          </a:p>
        </p:txBody>
      </p:sp>
      <p:sp>
        <p:nvSpPr>
          <p:cNvPr id="3" name="Subtitle 2">
            <a:extLst>
              <a:ext uri="{FF2B5EF4-FFF2-40B4-BE49-F238E27FC236}">
                <a16:creationId xmlns:a16="http://schemas.microsoft.com/office/drawing/2014/main" id="{E191300A-8764-4109-94CC-8CC111B051C3}"/>
              </a:ext>
            </a:extLst>
          </p:cNvPr>
          <p:cNvSpPr>
            <a:spLocks noGrp="1"/>
          </p:cNvSpPr>
          <p:nvPr>
            <p:ph type="subTitle" idx="1"/>
          </p:nvPr>
        </p:nvSpPr>
        <p:spPr>
          <a:xfrm>
            <a:off x="519954" y="1775012"/>
            <a:ext cx="11080375" cy="4631065"/>
          </a:xfrm>
        </p:spPr>
        <p:txBody>
          <a:bodyPr>
            <a:normAutofit/>
          </a:bodyPr>
          <a:lstStyle/>
          <a:p>
            <a:pPr indent="290513"/>
            <a:r>
              <a:rPr lang="en-US" sz="4800" b="1" dirty="0">
                <a:effectLst>
                  <a:outerShdw blurRad="25400" dist="50800" dir="2700000" algn="tl" rotWithShape="0">
                    <a:schemeClr val="bg1">
                      <a:alpha val="40000"/>
                    </a:schemeClr>
                  </a:outerShdw>
                </a:effectLst>
              </a:rPr>
              <a:t>Major tenet:</a:t>
            </a:r>
          </a:p>
          <a:p>
            <a:pPr indent="290513"/>
            <a:r>
              <a:rPr lang="en-US" sz="4800" b="1" dirty="0">
                <a:effectLst>
                  <a:outerShdw blurRad="25400" dist="50800" dir="2700000" algn="tl" rotWithShape="0">
                    <a:schemeClr val="bg1">
                      <a:alpha val="40000"/>
                    </a:schemeClr>
                  </a:outerShdw>
                </a:effectLst>
              </a:rPr>
              <a:t>Truth is subjective</a:t>
            </a:r>
          </a:p>
          <a:p>
            <a:pPr indent="290513"/>
            <a:r>
              <a:rPr lang="en-US" sz="4800" b="1" dirty="0">
                <a:effectLst>
                  <a:outerShdw blurRad="25400" dist="50800" dir="2700000" algn="tl" rotWithShape="0">
                    <a:schemeClr val="bg1">
                      <a:alpha val="40000"/>
                    </a:schemeClr>
                  </a:outerShdw>
                </a:effectLst>
              </a:rPr>
              <a:t>Life is lacking in meaning</a:t>
            </a:r>
          </a:p>
          <a:p>
            <a:pPr indent="290513"/>
            <a:endParaRPr lang="en-US" sz="2000" b="1" dirty="0"/>
          </a:p>
          <a:p>
            <a:pPr indent="290513"/>
            <a:r>
              <a:rPr lang="en-US" sz="4800" b="1" dirty="0"/>
              <a:t>John 17:17-19</a:t>
            </a:r>
          </a:p>
          <a:p>
            <a:pPr indent="290513"/>
            <a:r>
              <a:rPr lang="en-US" sz="4800" b="1" dirty="0"/>
              <a:t>Ecclesiastes 1:2-4; 2 Timothy 1:12</a:t>
            </a:r>
          </a:p>
        </p:txBody>
      </p:sp>
    </p:spTree>
    <p:extLst>
      <p:ext uri="{BB962C8B-B14F-4D97-AF65-F5344CB8AC3E}">
        <p14:creationId xmlns:p14="http://schemas.microsoft.com/office/powerpoint/2010/main" val="374243488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3209</Words>
  <Application>Microsoft Office PowerPoint</Application>
  <PresentationFormat>Widescreen</PresentationFormat>
  <Paragraphs>180</Paragraphs>
  <Slides>7</Slides>
  <Notes>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Monotype Corsiva</vt:lpstr>
      <vt:lpstr>Requiem Display A</vt:lpstr>
      <vt:lpstr>Office Theme</vt:lpstr>
      <vt:lpstr>Colossians 2:1-10</vt:lpstr>
      <vt:lpstr>Confucius                        (551-479 BC) Chinese</vt:lpstr>
      <vt:lpstr>Thomas Aquinus      (1225-1274) Italian Catholic</vt:lpstr>
      <vt:lpstr>Nicollo Machiavelli            (1469-1527) Italian</vt:lpstr>
      <vt:lpstr>John Locke                        (1632-1704) English</vt:lpstr>
      <vt:lpstr>Ralph Waldo Emerson   (1803-1882) American</vt:lpstr>
      <vt:lpstr>Friedrich Nietzsche          (1844-1900) German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2:1-7</dc:title>
  <dc:creator>Stan Cox</dc:creator>
  <cp:lastModifiedBy>Stan Cox</cp:lastModifiedBy>
  <cp:revision>15</cp:revision>
  <cp:lastPrinted>2021-04-17T12:59:29Z</cp:lastPrinted>
  <dcterms:created xsi:type="dcterms:W3CDTF">2021-04-16T15:45:54Z</dcterms:created>
  <dcterms:modified xsi:type="dcterms:W3CDTF">2021-04-19T04:11:24Z</dcterms:modified>
</cp:coreProperties>
</file>