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Righteous" panose="0201050600000002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E2DD"/>
    <a:srgbClr val="5AC4BA"/>
    <a:srgbClr val="76CF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53337-5673-4E3C-897F-015C4ED73D52}" v="275" dt="2023-07-22T15:19:36.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46789" autoAdjust="0"/>
  </p:normalViewPr>
  <p:slideViewPr>
    <p:cSldViewPr snapToGrid="0">
      <p:cViewPr varScale="1">
        <p:scale>
          <a:sx n="35" d="100"/>
          <a:sy n="35" d="100"/>
        </p:scale>
        <p:origin x="2438" y="29"/>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2A53337-5673-4E3C-897F-015C4ED73D52}"/>
    <pc:docChg chg="custSel addSld delSld modSld modHandout">
      <pc:chgData name="Stan Cox" userId="9376f276357bfffd" providerId="LiveId" clId="{72A53337-5673-4E3C-897F-015C4ED73D52}" dt="2023-07-22T15:22:31.359" v="4111" actId="6549"/>
      <pc:docMkLst>
        <pc:docMk/>
      </pc:docMkLst>
      <pc:sldChg chg="modTransition modNotesTx">
        <pc:chgData name="Stan Cox" userId="9376f276357bfffd" providerId="LiveId" clId="{72A53337-5673-4E3C-897F-015C4ED73D52}" dt="2023-07-21T21:47:44.508" v="2846"/>
        <pc:sldMkLst>
          <pc:docMk/>
          <pc:sldMk cId="4081572881" sldId="256"/>
        </pc:sldMkLst>
      </pc:sldChg>
      <pc:sldChg chg="addSp delSp modSp mod modTransition modAnim modNotesTx">
        <pc:chgData name="Stan Cox" userId="9376f276357bfffd" providerId="LiveId" clId="{72A53337-5673-4E3C-897F-015C4ED73D52}" dt="2023-07-22T15:19:46.274" v="3978" actId="14100"/>
        <pc:sldMkLst>
          <pc:docMk/>
          <pc:sldMk cId="3659573115" sldId="257"/>
        </pc:sldMkLst>
        <pc:spChg chg="mod">
          <ac:chgData name="Stan Cox" userId="9376f276357bfffd" providerId="LiveId" clId="{72A53337-5673-4E3C-897F-015C4ED73D52}" dt="2023-07-21T21:45:55.917" v="2825" actId="207"/>
          <ac:spMkLst>
            <pc:docMk/>
            <pc:sldMk cId="3659573115" sldId="257"/>
            <ac:spMk id="2" creationId="{A7BB0057-58D9-9468-8AC4-224066C0ABA2}"/>
          </ac:spMkLst>
        </pc:spChg>
        <pc:spChg chg="mod">
          <ac:chgData name="Stan Cox" userId="9376f276357bfffd" providerId="LiveId" clId="{72A53337-5673-4E3C-897F-015C4ED73D52}" dt="2023-07-22T15:11:57.842" v="3697" actId="207"/>
          <ac:spMkLst>
            <pc:docMk/>
            <pc:sldMk cId="3659573115" sldId="257"/>
            <ac:spMk id="3" creationId="{9A1C37E0-F30B-2F1F-B4EB-D7ACEE99100F}"/>
          </ac:spMkLst>
        </pc:spChg>
        <pc:picChg chg="mod">
          <ac:chgData name="Stan Cox" userId="9376f276357bfffd" providerId="LiveId" clId="{72A53337-5673-4E3C-897F-015C4ED73D52}" dt="2023-07-22T15:19:46.274" v="3978" actId="14100"/>
          <ac:picMkLst>
            <pc:docMk/>
            <pc:sldMk cId="3659573115" sldId="257"/>
            <ac:picMk id="9" creationId="{8F634200-6C08-DED2-BD81-51D73970C2D2}"/>
          </ac:picMkLst>
        </pc:picChg>
        <pc:picChg chg="add del mod">
          <ac:chgData name="Stan Cox" userId="9376f276357bfffd" providerId="LiveId" clId="{72A53337-5673-4E3C-897F-015C4ED73D52}" dt="2023-07-21T21:31:26.777" v="2363" actId="478"/>
          <ac:picMkLst>
            <pc:docMk/>
            <pc:sldMk cId="3659573115" sldId="257"/>
            <ac:picMk id="11" creationId="{F4881B2F-417E-4039-D279-6BCC76B1D7FA}"/>
          </ac:picMkLst>
        </pc:picChg>
      </pc:sldChg>
      <pc:sldChg chg="modSp add mod modAnim modNotesTx">
        <pc:chgData name="Stan Cox" userId="9376f276357bfffd" providerId="LiveId" clId="{72A53337-5673-4E3C-897F-015C4ED73D52}" dt="2023-07-22T15:18:53.530" v="3977"/>
        <pc:sldMkLst>
          <pc:docMk/>
          <pc:sldMk cId="2561188106" sldId="258"/>
        </pc:sldMkLst>
        <pc:spChg chg="mod">
          <ac:chgData name="Stan Cox" userId="9376f276357bfffd" providerId="LiveId" clId="{72A53337-5673-4E3C-897F-015C4ED73D52}" dt="2023-07-22T15:10:44.933" v="3690" actId="6549"/>
          <ac:spMkLst>
            <pc:docMk/>
            <pc:sldMk cId="2561188106" sldId="258"/>
            <ac:spMk id="2" creationId="{A7BB0057-58D9-9468-8AC4-224066C0ABA2}"/>
          </ac:spMkLst>
        </pc:spChg>
        <pc:spChg chg="mod">
          <ac:chgData name="Stan Cox" userId="9376f276357bfffd" providerId="LiveId" clId="{72A53337-5673-4E3C-897F-015C4ED73D52}" dt="2023-07-22T15:18:11.573" v="3973" actId="20577"/>
          <ac:spMkLst>
            <pc:docMk/>
            <pc:sldMk cId="2561188106" sldId="258"/>
            <ac:spMk id="3" creationId="{9A1C37E0-F30B-2F1F-B4EB-D7ACEE99100F}"/>
          </ac:spMkLst>
        </pc:spChg>
        <pc:picChg chg="mod">
          <ac:chgData name="Stan Cox" userId="9376f276357bfffd" providerId="LiveId" clId="{72A53337-5673-4E3C-897F-015C4ED73D52}" dt="2023-07-22T15:14:17.894" v="3894" actId="1076"/>
          <ac:picMkLst>
            <pc:docMk/>
            <pc:sldMk cId="2561188106" sldId="258"/>
            <ac:picMk id="9" creationId="{8F634200-6C08-DED2-BD81-51D73970C2D2}"/>
          </ac:picMkLst>
        </pc:picChg>
      </pc:sldChg>
      <pc:sldChg chg="add del">
        <pc:chgData name="Stan Cox" userId="9376f276357bfffd" providerId="LiveId" clId="{72A53337-5673-4E3C-897F-015C4ED73D52}" dt="2023-07-22T15:10:28.740" v="3673"/>
        <pc:sldMkLst>
          <pc:docMk/>
          <pc:sldMk cId="3828479289"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707970-94F0-DE43-67A7-C5C7F297A08A}"/>
              </a:ext>
            </a:extLst>
          </p:cNvPr>
          <p:cNvSpPr>
            <a:spLocks noGrp="1"/>
          </p:cNvSpPr>
          <p:nvPr>
            <p:ph type="hdr" sz="quarter"/>
          </p:nvPr>
        </p:nvSpPr>
        <p:spPr>
          <a:xfrm>
            <a:off x="0" y="0"/>
            <a:ext cx="3632200" cy="711200"/>
          </a:xfrm>
          <a:prstGeom prst="rect">
            <a:avLst/>
          </a:prstGeom>
        </p:spPr>
        <p:txBody>
          <a:bodyPr vert="horz" lIns="91440" tIns="45720" rIns="91440" bIns="45720" rtlCol="0"/>
          <a:lstStyle>
            <a:lvl1pPr algn="l">
              <a:defRPr sz="1200"/>
            </a:lvl1pPr>
          </a:lstStyle>
          <a:p>
            <a:r>
              <a:rPr lang="en-US" sz="2400" dirty="0">
                <a:effectLst>
                  <a:glow rad="139700">
                    <a:schemeClr val="accent3">
                      <a:satMod val="175000"/>
                      <a:alpha val="40000"/>
                    </a:schemeClr>
                  </a:glow>
                </a:effectLst>
                <a:latin typeface="Righteous" panose="02010506000000020000" pitchFamily="2" charset="0"/>
              </a:rPr>
              <a:t>POSITIVE VS NEGATIVE</a:t>
            </a:r>
          </a:p>
        </p:txBody>
      </p:sp>
      <p:sp>
        <p:nvSpPr>
          <p:cNvPr id="3" name="Date Placeholder 2">
            <a:extLst>
              <a:ext uri="{FF2B5EF4-FFF2-40B4-BE49-F238E27FC236}">
                <a16:creationId xmlns:a16="http://schemas.microsoft.com/office/drawing/2014/main" id="{4A2DEB12-6515-7B64-9975-834E1FB28C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23, 2023</a:t>
            </a:r>
          </a:p>
        </p:txBody>
      </p:sp>
      <p:sp>
        <p:nvSpPr>
          <p:cNvPr id="4" name="Footer Placeholder 3">
            <a:extLst>
              <a:ext uri="{FF2B5EF4-FFF2-40B4-BE49-F238E27FC236}">
                <a16:creationId xmlns:a16="http://schemas.microsoft.com/office/drawing/2014/main" id="{20A52EA0-8A06-FAA4-6B39-799B3A894F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0720C28-A2E1-F095-6DA2-CB576C9966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a:t>
            </a:r>
            <a:r>
              <a:rPr lang="en-US"/>
              <a:t>org      </a:t>
            </a:r>
            <a:endParaRPr lang="en-US" dirty="0"/>
          </a:p>
        </p:txBody>
      </p:sp>
    </p:spTree>
    <p:extLst>
      <p:ext uri="{BB962C8B-B14F-4D97-AF65-F5344CB8AC3E}">
        <p14:creationId xmlns:p14="http://schemas.microsoft.com/office/powerpoint/2010/main" val="223313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9DFE0-C988-4D9E-BC81-242D83893BCA}"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EC741-F802-4FE7-BB31-6E02CD5DEDBA}" type="slidenum">
              <a:rPr lang="en-US" smtClean="0"/>
              <a:t>‹#›</a:t>
            </a:fld>
            <a:endParaRPr lang="en-US"/>
          </a:p>
        </p:txBody>
      </p:sp>
    </p:spTree>
    <p:extLst>
      <p:ext uri="{BB962C8B-B14F-4D97-AF65-F5344CB8AC3E}">
        <p14:creationId xmlns:p14="http://schemas.microsoft.com/office/powerpoint/2010/main" val="112623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INTRODUCTION</a:t>
            </a:r>
          </a:p>
          <a:p>
            <a:pPr marL="171450" indent="-171450" algn="l">
              <a:buFont typeface="Arial" panose="020B0604020202020204" pitchFamily="34" charset="0"/>
              <a:buChar char="•"/>
            </a:pPr>
            <a:r>
              <a:rPr lang="en-US" sz="1200" b="1" i="0" dirty="0">
                <a:solidFill>
                  <a:srgbClr val="000000"/>
                </a:solidFill>
                <a:effectLst/>
                <a:latin typeface="+mn-lt"/>
              </a:rPr>
              <a:t>One thing that is true in religion today (inside or outside the Lord’s church) is the desire to be positive</a:t>
            </a:r>
          </a:p>
          <a:p>
            <a:pPr marL="628650" lvl="1" indent="-171450" algn="l">
              <a:buFont typeface="Arial" panose="020B0604020202020204" pitchFamily="34" charset="0"/>
              <a:buChar char="•"/>
            </a:pPr>
            <a:r>
              <a:rPr lang="en-US" sz="1200" b="0" i="0" dirty="0">
                <a:solidFill>
                  <a:srgbClr val="000000"/>
                </a:solidFill>
                <a:effectLst/>
                <a:latin typeface="+mn-lt"/>
              </a:rPr>
              <a:t>This is laudable, and certainly a Biblical concept</a:t>
            </a:r>
          </a:p>
          <a:p>
            <a:pPr marL="628650" lvl="1" indent="-171450" algn="l">
              <a:buFont typeface="Arial" panose="020B0604020202020204" pitchFamily="34" charset="0"/>
              <a:buChar char="•"/>
            </a:pPr>
            <a:r>
              <a:rPr lang="en-US" sz="1200" b="0" i="0" dirty="0">
                <a:solidFill>
                  <a:srgbClr val="000000"/>
                </a:solidFill>
                <a:effectLst/>
                <a:latin typeface="+mn-lt"/>
              </a:rPr>
              <a:t>Consider these known and much appreciated passages (some of which, unfortunately, as taken out of context)</a:t>
            </a:r>
          </a:p>
          <a:p>
            <a:pPr marL="0" lvl="0" indent="0" algn="l">
              <a:buFont typeface="Arial" panose="020B0604020202020204" pitchFamily="34" charset="0"/>
              <a:buNone/>
            </a:pPr>
            <a:r>
              <a:rPr lang="en-US" sz="1200" b="1" i="0" dirty="0">
                <a:solidFill>
                  <a:srgbClr val="000000"/>
                </a:solidFill>
                <a:effectLst/>
                <a:latin typeface="+mn-lt"/>
              </a:rPr>
              <a:t>(Philippians 4:8), </a:t>
            </a:r>
            <a:r>
              <a:rPr lang="en-US" sz="1200" b="0" i="1" dirty="0">
                <a:solidFill>
                  <a:srgbClr val="000000"/>
                </a:solidFill>
                <a:effectLst/>
                <a:latin typeface="+mn-lt"/>
              </a:rPr>
              <a:t>“</a:t>
            </a:r>
            <a:r>
              <a:rPr lang="en-US" i="1"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(1 Corinthians 3:16), </a:t>
            </a:r>
            <a:r>
              <a:rPr lang="en-US" sz="1200" b="0" i="1" dirty="0">
                <a:solidFill>
                  <a:srgbClr val="000000"/>
                </a:solidFill>
                <a:effectLst/>
                <a:latin typeface="+mn-lt"/>
              </a:rPr>
              <a:t>“</a:t>
            </a:r>
            <a:r>
              <a:rPr lang="en-US" i="1" dirty="0"/>
              <a:t>Do you not know that you are the temple of God and that the Spirit of God dwells in you?”</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(John 3:16), </a:t>
            </a:r>
            <a:r>
              <a:rPr lang="en-US" sz="1200" b="0" i="1" dirty="0">
                <a:solidFill>
                  <a:srgbClr val="000000"/>
                </a:solidFill>
                <a:effectLst/>
                <a:latin typeface="+mn-lt"/>
              </a:rPr>
              <a:t>“</a:t>
            </a:r>
            <a:r>
              <a:rPr lang="en-US" i="1" dirty="0"/>
              <a:t>For God so loved the world that He gave His only begotten Son, that whoever believes in Him should not perish but have everlasting life.”</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(Romans 8:2), </a:t>
            </a:r>
            <a:r>
              <a:rPr lang="en-US" sz="1200" b="0" i="1" dirty="0">
                <a:solidFill>
                  <a:srgbClr val="000000"/>
                </a:solidFill>
                <a:effectLst/>
                <a:latin typeface="+mn-lt"/>
              </a:rPr>
              <a:t>“</a:t>
            </a:r>
            <a:r>
              <a:rPr lang="en-US" i="1" dirty="0"/>
              <a:t>For the law of the Spirit of life in Christ Jesus has made me free from the law of sin and death.”</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(Ephesians 2:8), </a:t>
            </a:r>
            <a:r>
              <a:rPr lang="en-US" sz="1200" b="0" i="1" dirty="0">
                <a:solidFill>
                  <a:srgbClr val="000000"/>
                </a:solidFill>
                <a:effectLst/>
                <a:latin typeface="+mn-lt"/>
              </a:rPr>
              <a:t>“</a:t>
            </a:r>
            <a:r>
              <a:rPr lang="en-US" i="1" dirty="0"/>
              <a:t>For by grace you have been saved through faith, and that not of yourselves; it is the gift of God,</a:t>
            </a:r>
            <a:r>
              <a:rPr lang="en-US" i="1" baseline="30000" dirty="0"/>
              <a:t> 9</a:t>
            </a:r>
            <a:r>
              <a:rPr lang="en-US" i="1" dirty="0"/>
              <a:t> not of works, lest anyone should boast.”</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(Philippians 4:13), </a:t>
            </a:r>
            <a:r>
              <a:rPr lang="en-US" sz="1200" b="0" i="1" dirty="0">
                <a:solidFill>
                  <a:srgbClr val="000000"/>
                </a:solidFill>
                <a:effectLst/>
                <a:latin typeface="+mn-lt"/>
              </a:rPr>
              <a:t>“</a:t>
            </a:r>
            <a:r>
              <a:rPr lang="en-US" i="1" dirty="0"/>
              <a:t>I can do all things through Christ who strengthens me.”</a:t>
            </a:r>
            <a:endParaRPr lang="en-US" sz="1200" b="0" i="1" dirty="0">
              <a:solidFill>
                <a:srgbClr val="000000"/>
              </a:solidFill>
              <a:effectLst/>
              <a:latin typeface="+mn-lt"/>
            </a:endParaRPr>
          </a:p>
          <a:p>
            <a:pPr marL="171450" lvl="0" indent="-171450" algn="l">
              <a:buFont typeface="Arial" panose="020B0604020202020204" pitchFamily="34" charset="0"/>
              <a:buChar char="•"/>
            </a:pPr>
            <a:r>
              <a:rPr lang="en-US" sz="1200" b="1" i="0" dirty="0">
                <a:solidFill>
                  <a:srgbClr val="000000"/>
                </a:solidFill>
                <a:effectLst/>
                <a:latin typeface="+mn-lt"/>
              </a:rPr>
              <a:t>There is no problem discussing, emphasizing or thinking about these passages</a:t>
            </a:r>
          </a:p>
          <a:p>
            <a:pPr marL="628650" lvl="1" indent="-171450" algn="l">
              <a:buFont typeface="Arial" panose="020B0604020202020204" pitchFamily="34" charset="0"/>
              <a:buChar char="•"/>
            </a:pPr>
            <a:r>
              <a:rPr lang="en-US" sz="1200" b="0" i="0" dirty="0">
                <a:solidFill>
                  <a:srgbClr val="000000"/>
                </a:solidFill>
                <a:effectLst/>
                <a:latin typeface="+mn-lt"/>
              </a:rPr>
              <a:t>It is a part of declaring the whole counsel of God</a:t>
            </a:r>
          </a:p>
          <a:p>
            <a:pPr marL="0" lvl="0" indent="0" algn="l">
              <a:buFont typeface="Arial" panose="020B0604020202020204" pitchFamily="34" charset="0"/>
              <a:buNone/>
            </a:pPr>
            <a:r>
              <a:rPr lang="en-US" sz="1200" b="1" i="0" dirty="0">
                <a:solidFill>
                  <a:srgbClr val="000000"/>
                </a:solidFill>
                <a:effectLst/>
                <a:latin typeface="+mn-lt"/>
              </a:rPr>
              <a:t>(Acts 20:</a:t>
            </a:r>
            <a:r>
              <a:rPr lang="en-US" b="1" dirty="0"/>
              <a:t>26-27) [As Paul did in Ephesus], </a:t>
            </a:r>
            <a:r>
              <a:rPr lang="en-US" i="1" dirty="0"/>
              <a:t>“Therefore I testify to you this day that I am innocent of the blood of all men.</a:t>
            </a:r>
            <a:r>
              <a:rPr lang="en-US" i="1" baseline="30000" dirty="0"/>
              <a:t> 27</a:t>
            </a:r>
            <a:r>
              <a:rPr lang="en-US" i="1" dirty="0"/>
              <a:t> For I have not shunned to declare to you the whole counsel of God.”</a:t>
            </a:r>
          </a:p>
          <a:p>
            <a:pPr marL="171450" lvl="0" indent="-171450" algn="l">
              <a:buFont typeface="Arial" panose="020B0604020202020204" pitchFamily="34" charset="0"/>
              <a:buChar char="•"/>
            </a:pPr>
            <a:r>
              <a:rPr lang="en-US" sz="1200" b="1" i="0" dirty="0">
                <a:solidFill>
                  <a:srgbClr val="000000"/>
                </a:solidFill>
                <a:effectLst/>
                <a:latin typeface="+mn-lt"/>
              </a:rPr>
              <a:t>However, there are two problems that can be seen in the religious world today</a:t>
            </a:r>
          </a:p>
          <a:p>
            <a:pPr marL="628650" lvl="1" indent="-171450" algn="l">
              <a:buFont typeface="Arial" panose="020B0604020202020204" pitchFamily="34" charset="0"/>
              <a:buChar char="•"/>
            </a:pPr>
            <a:r>
              <a:rPr lang="en-US" sz="1200" b="0" i="0" dirty="0">
                <a:solidFill>
                  <a:srgbClr val="000000"/>
                </a:solidFill>
                <a:effectLst/>
                <a:latin typeface="+mn-lt"/>
              </a:rPr>
              <a:t>The first IS a refusal to declare the WHOLE counsel of God</a:t>
            </a:r>
          </a:p>
          <a:p>
            <a:pPr marL="1085850" lvl="2" indent="-171450" algn="l">
              <a:buFont typeface="Arial" panose="020B0604020202020204" pitchFamily="34" charset="0"/>
              <a:buChar char="•"/>
            </a:pPr>
            <a:r>
              <a:rPr lang="en-US" sz="1200" b="0" i="0" dirty="0">
                <a:solidFill>
                  <a:srgbClr val="000000"/>
                </a:solidFill>
                <a:effectLst/>
                <a:latin typeface="+mn-lt"/>
              </a:rPr>
              <a:t>This is seen in the refusal to condemn sin, and save sinners</a:t>
            </a:r>
          </a:p>
          <a:p>
            <a:pPr marL="0" lvl="0" indent="0" algn="l">
              <a:buFont typeface="Arial" panose="020B0604020202020204" pitchFamily="34" charset="0"/>
              <a:buNone/>
            </a:pPr>
            <a:r>
              <a:rPr lang="en-US" sz="1200" b="1" i="0" dirty="0">
                <a:solidFill>
                  <a:srgbClr val="000000"/>
                </a:solidFill>
                <a:effectLst/>
                <a:latin typeface="+mn-lt"/>
              </a:rPr>
              <a:t>(Jude 4), </a:t>
            </a:r>
            <a:r>
              <a:rPr lang="en-US" sz="1200" b="0" i="1" dirty="0">
                <a:solidFill>
                  <a:srgbClr val="000000"/>
                </a:solidFill>
                <a:effectLst/>
                <a:latin typeface="+mn-lt"/>
              </a:rPr>
              <a:t>“</a:t>
            </a:r>
            <a:r>
              <a:rPr lang="en-US" i="1" dirty="0"/>
              <a:t>For certain men have crept in unnoticed, who long ago were marked out for this condemnation, ungodly men, who turn the grace of our God into lewdness and deny the only Lord God and our Lord Jesus Christ.”</a:t>
            </a:r>
            <a:endParaRPr lang="en-US" sz="1200" b="0" i="1" dirty="0">
              <a:solidFill>
                <a:srgbClr val="000000"/>
              </a:solidFill>
              <a:effectLst/>
              <a:latin typeface="+mn-lt"/>
            </a:endParaRPr>
          </a:p>
          <a:p>
            <a:pPr marL="0" lvl="0" indent="0" algn="l">
              <a:buFont typeface="Arial" panose="020B0604020202020204" pitchFamily="34" charset="0"/>
              <a:buNone/>
            </a:pPr>
            <a:r>
              <a:rPr lang="en-US" b="1" i="0" dirty="0"/>
              <a:t>(1 John 2:15-16), </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endParaRPr lang="en-US" sz="1200" b="0" i="1" dirty="0">
              <a:solidFill>
                <a:srgbClr val="000000"/>
              </a:solidFill>
              <a:effectLst/>
              <a:latin typeface="+mn-lt"/>
            </a:endParaRPr>
          </a:p>
          <a:p>
            <a:pPr marL="0" lvl="0" indent="0" algn="l">
              <a:buFont typeface="Arial" panose="020B0604020202020204" pitchFamily="34" charset="0"/>
              <a:buNone/>
            </a:pPr>
            <a:r>
              <a:rPr lang="en-US" b="1" i="0" dirty="0"/>
              <a:t>(Titus 3:9-11), </a:t>
            </a:r>
            <a:r>
              <a:rPr lang="en-US" i="1" dirty="0"/>
              <a:t>“But avoid foolish disputes, genealogies, contentions, and strivings about the law; for they are unprofitable and useless.</a:t>
            </a:r>
            <a:r>
              <a:rPr lang="en-US" i="1" baseline="30000" dirty="0"/>
              <a:t> 10</a:t>
            </a:r>
            <a:r>
              <a:rPr lang="en-US" i="1" dirty="0"/>
              <a:t> Reject a divisive man after the first and second admonition,</a:t>
            </a:r>
            <a:r>
              <a:rPr lang="en-US" i="1" baseline="30000" dirty="0"/>
              <a:t> 11</a:t>
            </a:r>
            <a:r>
              <a:rPr lang="en-US" i="1" dirty="0"/>
              <a:t> knowing that such a person is warped and sinning, being self-condemned.”</a:t>
            </a:r>
          </a:p>
          <a:p>
            <a:pPr marL="0" lvl="0" indent="0" algn="l">
              <a:buFont typeface="Arial" panose="020B0604020202020204" pitchFamily="34" charset="0"/>
              <a:buNone/>
            </a:pPr>
            <a:r>
              <a:rPr lang="en-US" b="1" i="0" dirty="0"/>
              <a:t>(Romans 1:28-32), </a:t>
            </a:r>
            <a:r>
              <a:rPr lang="en-US" i="1" dirty="0"/>
              <a:t>“And even as they did not like to retain God in their knowledge, God gave them over to a debased mind, to do those things which are not fitting;</a:t>
            </a:r>
            <a:r>
              <a:rPr lang="en-US" i="1" baseline="30000" dirty="0"/>
              <a:t> 29</a:t>
            </a:r>
            <a:r>
              <a:rPr lang="en-US" i="1" dirty="0"/>
              <a:t> being filled with all unrighteousness, sexual immorality, wickedness, covetousness, maliciousness; full of envy, murder, strife, deceit, evil-mindedness; they are whisperers,</a:t>
            </a:r>
            <a:r>
              <a:rPr lang="en-US" i="1" baseline="30000" dirty="0"/>
              <a:t> 30</a:t>
            </a:r>
            <a:r>
              <a:rPr lang="en-US" i="1" dirty="0"/>
              <a:t> backbiters, haters of God, violent, proud, boasters, inventors of evil things, disobedient to parents,</a:t>
            </a:r>
            <a:r>
              <a:rPr lang="en-US" i="1" baseline="30000" dirty="0"/>
              <a:t> 31</a:t>
            </a:r>
            <a:r>
              <a:rPr lang="en-US" i="1" dirty="0"/>
              <a:t> undiscerning, untrustworthy, unloving, unforgiving, unmerciful;</a:t>
            </a:r>
            <a:r>
              <a:rPr lang="en-US" i="1" baseline="30000" dirty="0"/>
              <a:t> 32</a:t>
            </a:r>
            <a:r>
              <a:rPr lang="en-US" i="1" dirty="0"/>
              <a:t> who, knowing the righteous judgment of God, that those who practice such things are deserving of death, not only do the same but also approve of those who practice them.”</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The second is a weird tendency for those who declare such positivity to be led in the opposite direction.</a:t>
            </a:r>
          </a:p>
          <a:p>
            <a:pPr marL="1085850" lvl="2" indent="-171450" algn="l">
              <a:buFont typeface="Arial" panose="020B0604020202020204" pitchFamily="34" charset="0"/>
              <a:buChar char="•"/>
            </a:pPr>
            <a:r>
              <a:rPr lang="en-US" sz="1200" b="0" i="0" dirty="0">
                <a:solidFill>
                  <a:srgbClr val="000000"/>
                </a:solidFill>
                <a:effectLst/>
                <a:latin typeface="+mn-lt"/>
              </a:rPr>
              <a:t>They are overwhelmed by the urge to put a positive spin on everything, and so they cannot help but criticizing and being negative about those that fail to measure up to their subjective standard of positivism.</a:t>
            </a:r>
          </a:p>
          <a:p>
            <a:pPr marL="1085850" lvl="2" indent="-171450" algn="l">
              <a:buFont typeface="Arial" panose="020B0604020202020204" pitchFamily="34" charset="0"/>
              <a:buChar char="•"/>
            </a:pPr>
            <a:r>
              <a:rPr lang="en-US" sz="1200" b="0" i="0" dirty="0">
                <a:solidFill>
                  <a:srgbClr val="000000"/>
                </a:solidFill>
                <a:effectLst/>
                <a:latin typeface="+mn-lt"/>
              </a:rPr>
              <a:t>Does this sound familiar – Anti (</a:t>
            </a:r>
            <a:r>
              <a:rPr lang="en-US" sz="1200" b="0" i="0" dirty="0" err="1">
                <a:solidFill>
                  <a:srgbClr val="000000"/>
                </a:solidFill>
                <a:effectLst/>
                <a:latin typeface="+mn-lt"/>
              </a:rPr>
              <a:t>instiutionalism</a:t>
            </a:r>
            <a:r>
              <a:rPr lang="en-US" sz="1200" b="0" i="0" dirty="0">
                <a:solidFill>
                  <a:srgbClr val="000000"/>
                </a:solidFill>
                <a:effectLst/>
                <a:latin typeface="+mn-lt"/>
              </a:rPr>
              <a:t>), Anti-choice (re: abortion)</a:t>
            </a:r>
          </a:p>
          <a:p>
            <a:pPr marL="1085850" lvl="2" indent="-171450" algn="l">
              <a:buFont typeface="Arial" panose="020B0604020202020204" pitchFamily="34" charset="0"/>
              <a:buChar char="•"/>
            </a:pPr>
            <a:r>
              <a:rPr lang="en-US" sz="1200" b="0" i="0" dirty="0">
                <a:solidFill>
                  <a:srgbClr val="000000"/>
                </a:solidFill>
                <a:effectLst/>
                <a:latin typeface="+mn-lt"/>
              </a:rPr>
              <a:t>How about: homophobic or even racist (when emphasizing the rule of law, etc.)</a:t>
            </a:r>
          </a:p>
          <a:p>
            <a:pPr marL="171450" indent="-171450" algn="l">
              <a:buFont typeface="Arial" panose="020B0604020202020204" pitchFamily="34" charset="0"/>
              <a:buChar char="•"/>
            </a:pPr>
            <a:r>
              <a:rPr lang="en-US" sz="1200" b="1" i="0" dirty="0">
                <a:solidFill>
                  <a:srgbClr val="000000"/>
                </a:solidFill>
                <a:effectLst/>
                <a:latin typeface="+mn-lt"/>
              </a:rPr>
              <a:t>The word of God does not sustain a positivity that ignores sin and judgment</a:t>
            </a:r>
          </a:p>
          <a:p>
            <a:pPr marL="628650" lvl="1" indent="-171450" algn="l">
              <a:buFont typeface="Arial" panose="020B0604020202020204" pitchFamily="34" charset="0"/>
              <a:buChar char="•"/>
            </a:pPr>
            <a:r>
              <a:rPr lang="en-US" sz="1200" b="0" i="0" dirty="0">
                <a:solidFill>
                  <a:srgbClr val="000000"/>
                </a:solidFill>
                <a:effectLst/>
                <a:latin typeface="+mn-lt"/>
              </a:rPr>
              <a:t>Please consider the following:</a:t>
            </a:r>
          </a:p>
          <a:p>
            <a:pPr marL="628650" lvl="1" indent="-171450" algn="l">
              <a:buFont typeface="Arial" panose="020B0604020202020204" pitchFamily="34" charset="0"/>
              <a:buChar char="•"/>
            </a:pPr>
            <a:endParaRPr lang="en-US" sz="1200" b="0" i="0" dirty="0">
              <a:solidFill>
                <a:srgbClr val="000000"/>
              </a:solidFill>
              <a:effectLst/>
              <a:latin typeface="+mn-lt"/>
            </a:endParaRPr>
          </a:p>
          <a:p>
            <a:pPr marL="0" lvl="0" indent="0" algn="r">
              <a:buFont typeface="Arial" panose="020B0604020202020204" pitchFamily="34" charset="0"/>
              <a:buNone/>
            </a:pPr>
            <a:r>
              <a:rPr lang="en-US" sz="1200" b="0" i="0" dirty="0">
                <a:solidFill>
                  <a:srgbClr val="000000"/>
                </a:solidFill>
                <a:effectLst/>
                <a:latin typeface="+mn-lt"/>
              </a:rPr>
              <a:t>Based in part upon an article written by Joe Price, Positively Negative, June 12, 2011</a:t>
            </a:r>
          </a:p>
          <a:p>
            <a:pPr algn="l"/>
            <a:endParaRPr lang="en-US" sz="1200"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A65EC741-F802-4FE7-BB31-6E02CD5DEDBA}" type="slidenum">
              <a:rPr lang="en-US" smtClean="0"/>
              <a:t>1</a:t>
            </a:fld>
            <a:endParaRPr lang="en-US"/>
          </a:p>
        </p:txBody>
      </p:sp>
    </p:spTree>
    <p:extLst>
      <p:ext uri="{BB962C8B-B14F-4D97-AF65-F5344CB8AC3E}">
        <p14:creationId xmlns:p14="http://schemas.microsoft.com/office/powerpoint/2010/main" val="369225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Are These Too Negative?</a:t>
            </a:r>
          </a:p>
          <a:p>
            <a:pPr marL="171450" indent="-171450" algn="l">
              <a:buFont typeface="Arial" panose="020B0604020202020204" pitchFamily="34" charset="0"/>
              <a:buChar char="•"/>
            </a:pPr>
            <a:r>
              <a:rPr lang="en-US" sz="1200" b="1" i="0" dirty="0">
                <a:solidFill>
                  <a:srgbClr val="000000"/>
                </a:solidFill>
                <a:effectLst/>
                <a:latin typeface="+mn-lt"/>
              </a:rPr>
              <a:t>Jesus would have been called “negative” by some today. </a:t>
            </a:r>
          </a:p>
          <a:p>
            <a:pPr marL="628650" lvl="1" indent="-171450" algn="l">
              <a:buFont typeface="Arial" panose="020B0604020202020204" pitchFamily="34" charset="0"/>
              <a:buChar char="•"/>
            </a:pPr>
            <a:r>
              <a:rPr lang="en-US" sz="1200" b="0" i="0" dirty="0">
                <a:solidFill>
                  <a:srgbClr val="000000"/>
                </a:solidFill>
                <a:effectLst/>
                <a:latin typeface="+mn-lt"/>
              </a:rPr>
              <a:t>Twice Jesus publicly drove out the moneychangers from the temple because of their covetous conduct </a:t>
            </a:r>
          </a:p>
          <a:p>
            <a:pPr marL="0" lvl="0" indent="0" algn="l">
              <a:buFont typeface="Arial" panose="020B0604020202020204" pitchFamily="34" charset="0"/>
              <a:buNone/>
            </a:pPr>
            <a:r>
              <a:rPr lang="en-US" sz="1200" b="1" i="0" dirty="0">
                <a:solidFill>
                  <a:srgbClr val="000000"/>
                </a:solidFill>
                <a:effectLst/>
                <a:latin typeface="+mn-lt"/>
              </a:rPr>
              <a:t>(John 2:14-17), [At the very beginning of his ministry], </a:t>
            </a:r>
            <a:r>
              <a:rPr lang="en-US" sz="1200" b="0" i="1" dirty="0">
                <a:solidFill>
                  <a:srgbClr val="000000"/>
                </a:solidFill>
                <a:effectLst/>
                <a:latin typeface="+mn-lt"/>
              </a:rPr>
              <a:t>“</a:t>
            </a:r>
            <a:r>
              <a:rPr lang="en-US" i="1" dirty="0"/>
              <a:t>And He found in the temple those who sold oxen and sheep and doves, and the money changers doing business.</a:t>
            </a:r>
            <a:r>
              <a:rPr lang="en-US" i="1" baseline="30000" dirty="0"/>
              <a:t> 15</a:t>
            </a:r>
            <a:r>
              <a:rPr lang="en-US" i="1" dirty="0"/>
              <a:t> When He had made a whip of cords, He drove them all out of the temple, with the sheep and the oxen, and poured out the changers’ money and overturned the tables.</a:t>
            </a:r>
            <a:r>
              <a:rPr lang="en-US" i="1" baseline="30000" dirty="0"/>
              <a:t> 16</a:t>
            </a:r>
            <a:r>
              <a:rPr lang="en-US" i="1" dirty="0"/>
              <a:t> And He said to those who sold doves, “Take these things away! Do not make My Father's house a house of merchandise!”</a:t>
            </a:r>
            <a:r>
              <a:rPr lang="en-US" i="1" baseline="30000" dirty="0"/>
              <a:t> 17</a:t>
            </a:r>
            <a:r>
              <a:rPr lang="en-US" i="1" dirty="0"/>
              <a:t> Then His disciples remembered that it was written, “Zeal for Your house has eaten Me up.”</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(Matthew 21:12-13), [After his triumphant entry into Jerusalem, near the end of His time on earth], </a:t>
            </a:r>
            <a:r>
              <a:rPr lang="en-US" sz="1200" b="0" i="1" dirty="0">
                <a:solidFill>
                  <a:srgbClr val="000000"/>
                </a:solidFill>
                <a:effectLst/>
                <a:latin typeface="+mn-lt"/>
              </a:rPr>
              <a:t>“</a:t>
            </a:r>
            <a:r>
              <a:rPr lang="en-US" i="1" dirty="0"/>
              <a:t>Then Jesus went into the temple of God and drove out all those who bought and sold in the temple, and overturned the tables of the money changers and the seats of those who sold doves.</a:t>
            </a:r>
            <a:r>
              <a:rPr lang="en-US" i="1" baseline="30000" dirty="0"/>
              <a:t> 13</a:t>
            </a:r>
            <a:r>
              <a:rPr lang="en-US" i="1" dirty="0"/>
              <a:t> And He said to them, “It is written, ‘My house shall be called a house of prayer,’ but you have made it a ‘den of thieves.’ ”</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Way too negative for some!  Though there is hesitation to criticize the Lord.  (You are not the Lord!  So…)</a:t>
            </a:r>
          </a:p>
          <a:p>
            <a:pPr marL="171450" indent="-171450" algn="l">
              <a:buFont typeface="Arial" panose="020B0604020202020204" pitchFamily="34" charset="0"/>
              <a:buChar char="•"/>
            </a:pPr>
            <a:r>
              <a:rPr lang="en-US" sz="1200" b="1" i="0" dirty="0">
                <a:solidFill>
                  <a:srgbClr val="000000"/>
                </a:solidFill>
                <a:effectLst/>
                <a:latin typeface="+mn-lt"/>
              </a:rPr>
              <a:t>{CLICK] Stephen would be called “negative” by some brethren today.  </a:t>
            </a:r>
            <a:r>
              <a:rPr lang="en-US" sz="1200" b="0" i="0" dirty="0">
                <a:solidFill>
                  <a:srgbClr val="000000"/>
                </a:solidFill>
                <a:effectLst/>
                <a:latin typeface="+mn-lt"/>
              </a:rPr>
              <a:t>Consider his words…</a:t>
            </a:r>
          </a:p>
          <a:p>
            <a:pPr marL="0" indent="0" algn="l">
              <a:buFont typeface="Arial" panose="020B0604020202020204" pitchFamily="34" charset="0"/>
              <a:buNone/>
            </a:pPr>
            <a:r>
              <a:rPr lang="en-US" sz="1200" b="1" i="0" dirty="0">
                <a:solidFill>
                  <a:srgbClr val="000000"/>
                </a:solidFill>
                <a:effectLst/>
                <a:latin typeface="+mn-lt"/>
              </a:rPr>
              <a:t>(Acts 7:51),</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You stiff-necked and uncircumcised in heart and ears! You always resist the Holy Spirit; as your fathers did, so do you.”</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They killed him for his bold proclamation. </a:t>
            </a:r>
          </a:p>
          <a:p>
            <a:pPr marL="628650" lvl="1" indent="-171450" algn="l">
              <a:buFont typeface="Arial" panose="020B0604020202020204" pitchFamily="34" charset="0"/>
              <a:buChar char="•"/>
            </a:pPr>
            <a:r>
              <a:rPr lang="en-US" sz="1200" b="0" i="0" dirty="0">
                <a:solidFill>
                  <a:srgbClr val="000000"/>
                </a:solidFill>
                <a:effectLst/>
                <a:latin typeface="+mn-lt"/>
              </a:rPr>
              <a:t>To some, that’s proof enough that he took the wrong approach – that he was “too negative”. </a:t>
            </a:r>
          </a:p>
          <a:p>
            <a:pPr marL="628650" lvl="1" indent="-171450" algn="l">
              <a:buFont typeface="Arial" panose="020B0604020202020204" pitchFamily="34" charset="0"/>
              <a:buChar char="•"/>
            </a:pPr>
            <a:r>
              <a:rPr lang="en-US" sz="1200" b="0" i="0" dirty="0">
                <a:solidFill>
                  <a:srgbClr val="000000"/>
                </a:solidFill>
                <a:effectLst/>
                <a:latin typeface="+mn-lt"/>
              </a:rPr>
              <a:t>Yet, Stephen took exactly the needed approach</a:t>
            </a:r>
          </a:p>
          <a:p>
            <a:pPr marL="0" lvl="0" indent="0" algn="l">
              <a:buFont typeface="Arial" panose="020B0604020202020204" pitchFamily="34" charset="0"/>
              <a:buNone/>
            </a:pPr>
            <a:r>
              <a:rPr lang="en-US" sz="1200" b="1" i="0" dirty="0">
                <a:solidFill>
                  <a:srgbClr val="000000"/>
                </a:solidFill>
                <a:effectLst/>
                <a:latin typeface="+mn-lt"/>
              </a:rPr>
              <a:t>(Acts 6:8-15</a:t>
            </a:r>
            <a:r>
              <a:rPr lang="en-US" sz="1200" b="1" i="1" dirty="0">
                <a:solidFill>
                  <a:srgbClr val="000000"/>
                </a:solidFill>
                <a:effectLst/>
                <a:latin typeface="+mn-lt"/>
              </a:rPr>
              <a:t>), </a:t>
            </a:r>
            <a:r>
              <a:rPr lang="en-US" sz="1200" b="0" i="1" dirty="0">
                <a:solidFill>
                  <a:srgbClr val="000000"/>
                </a:solidFill>
                <a:effectLst/>
                <a:latin typeface="+mn-lt"/>
              </a:rPr>
              <a:t>“</a:t>
            </a:r>
            <a:r>
              <a:rPr lang="en-US" i="1" u="sng" dirty="0"/>
              <a:t>And Stephen, full of faith and power, did great wonders and signs among the people</a:t>
            </a:r>
            <a:r>
              <a:rPr lang="en-US" i="1" dirty="0"/>
              <a:t>.</a:t>
            </a:r>
            <a:r>
              <a:rPr lang="en-US" i="1" baseline="30000" dirty="0"/>
              <a:t> 9</a:t>
            </a:r>
            <a:r>
              <a:rPr lang="en-US" i="1" dirty="0"/>
              <a:t> Then there arose some from what is called the Synagogue of the Freedmen (</a:t>
            </a:r>
            <a:r>
              <a:rPr lang="en-US" i="1" dirty="0" err="1"/>
              <a:t>Cyrenians</a:t>
            </a:r>
            <a:r>
              <a:rPr lang="en-US" i="1" dirty="0"/>
              <a:t>, Alexandrians, and those from Cilicia and Asia), disputing with Stephen.</a:t>
            </a:r>
            <a:r>
              <a:rPr lang="en-US" i="1" baseline="30000" dirty="0"/>
              <a:t> 10</a:t>
            </a:r>
            <a:r>
              <a:rPr lang="en-US" i="1" dirty="0"/>
              <a:t> </a:t>
            </a:r>
            <a:r>
              <a:rPr lang="en-US" i="1" u="sng" dirty="0"/>
              <a:t>And they were not able to resist the wisdom and the Spirit by which he spoke</a:t>
            </a:r>
            <a:r>
              <a:rPr lang="en-US" i="1" dirty="0"/>
              <a:t>.</a:t>
            </a:r>
            <a:r>
              <a:rPr lang="en-US" i="1" baseline="30000" dirty="0"/>
              <a:t> 11</a:t>
            </a:r>
            <a:r>
              <a:rPr lang="en-US" i="1" dirty="0"/>
              <a:t> Then they secretly induced men to say, “We have heard him speak blasphemous words against Moses and God.”</a:t>
            </a:r>
            <a:r>
              <a:rPr lang="en-US" i="1" baseline="30000" dirty="0"/>
              <a:t> 12</a:t>
            </a:r>
            <a:r>
              <a:rPr lang="en-US" i="1" dirty="0"/>
              <a:t> And they stirred up the people, the elders, and the scribes; and they came upon him, seized him, and brought him to the council.</a:t>
            </a:r>
            <a:r>
              <a:rPr lang="en-US" i="1" baseline="30000" dirty="0"/>
              <a:t> 13</a:t>
            </a:r>
            <a:r>
              <a:rPr lang="en-US" i="1" dirty="0"/>
              <a:t> They also set up false witnesses who said, “This man does not cease to speak blasphemous words against this holy place and the law;</a:t>
            </a:r>
            <a:r>
              <a:rPr lang="en-US" i="1" baseline="30000" dirty="0"/>
              <a:t> 14</a:t>
            </a:r>
            <a:r>
              <a:rPr lang="en-US" i="1" dirty="0"/>
              <a:t> for we have heard him say that this Jesus of Nazareth will destroy this place and change the customs which Moses delivered to us.”</a:t>
            </a:r>
            <a:r>
              <a:rPr lang="en-US" i="1" baseline="30000" dirty="0"/>
              <a:t> 15</a:t>
            </a:r>
            <a:r>
              <a:rPr lang="en-US" i="1" dirty="0"/>
              <a:t> </a:t>
            </a:r>
            <a:r>
              <a:rPr lang="en-US" i="1" u="sng" dirty="0"/>
              <a:t>And all who sat in the council, looking steadfastly at him, saw his face as the face of an angel</a:t>
            </a:r>
            <a:r>
              <a:rPr lang="en-US" i="1" dirty="0"/>
              <a:t>.”</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(Acts 7:54-60), </a:t>
            </a:r>
            <a:r>
              <a:rPr lang="en-US" sz="1200" b="0" i="1" dirty="0">
                <a:solidFill>
                  <a:srgbClr val="000000"/>
                </a:solidFill>
                <a:effectLst/>
                <a:latin typeface="+mn-lt"/>
              </a:rPr>
              <a:t>“</a:t>
            </a:r>
            <a:r>
              <a:rPr lang="en-US" i="1" dirty="0"/>
              <a:t>When they heard these things they were cut to the heart, and they gnashed at him with their teeth.</a:t>
            </a:r>
            <a:r>
              <a:rPr lang="en-US" i="1" baseline="30000" dirty="0"/>
              <a:t> 55</a:t>
            </a:r>
            <a:r>
              <a:rPr lang="en-US" i="1" dirty="0"/>
              <a:t> But he, being full of the Holy Spirit, gazed into heaven and saw the glory of God, and Jesus standing at the right hand of God,</a:t>
            </a:r>
            <a:r>
              <a:rPr lang="en-US" i="1" baseline="30000" dirty="0"/>
              <a:t> 56</a:t>
            </a:r>
            <a:r>
              <a:rPr lang="en-US" i="1" dirty="0"/>
              <a:t> and said, “Look! I see the heavens opened and the Son of Man standing at the right hand of God!” </a:t>
            </a:r>
            <a:r>
              <a:rPr lang="en-US" i="1" baseline="30000" dirty="0"/>
              <a:t>57</a:t>
            </a:r>
            <a:r>
              <a:rPr lang="en-US" i="1" dirty="0"/>
              <a:t> Then they cried out with a loud voice, stopped their ears, and ran at him with one accord;</a:t>
            </a:r>
            <a:r>
              <a:rPr lang="en-US" i="1" baseline="30000" dirty="0"/>
              <a:t> 58</a:t>
            </a:r>
            <a:r>
              <a:rPr lang="en-US" i="1" dirty="0"/>
              <a:t> and they cast him out of the city and stoned him. And the witnesses laid down their clothes at the feet of a young man named Saul.</a:t>
            </a:r>
            <a:r>
              <a:rPr lang="en-US" i="1" baseline="30000" dirty="0"/>
              <a:t> 59</a:t>
            </a:r>
            <a:r>
              <a:rPr lang="en-US" i="1" dirty="0"/>
              <a:t> And they stoned Stephen as he was calling on God and saying, “Lord Jesus, receive my spirit.”</a:t>
            </a:r>
            <a:r>
              <a:rPr lang="en-US" i="1" baseline="30000" dirty="0"/>
              <a:t> 60</a:t>
            </a:r>
            <a:r>
              <a:rPr lang="en-US" i="1" dirty="0"/>
              <a:t> Then he knelt down and cried out with a loud voice, “Lord, do not charge them with this sin.” And when he had said this, he fell asleep.”</a:t>
            </a:r>
          </a:p>
          <a:p>
            <a:pPr marL="628650" lvl="1" indent="-171450" algn="l">
              <a:buFont typeface="Arial" panose="020B0604020202020204" pitchFamily="34" charset="0"/>
              <a:buChar char="•"/>
            </a:pPr>
            <a:r>
              <a:rPr lang="en-US" sz="1200" b="0" i="0" dirty="0">
                <a:solidFill>
                  <a:srgbClr val="000000"/>
                </a:solidFill>
                <a:effectLst/>
                <a:latin typeface="+mn-lt"/>
              </a:rPr>
              <a:t>It was the sinful attitude of the Jews at fault for Stephen’s martyrdom, not his harsh speech.</a:t>
            </a:r>
          </a:p>
          <a:p>
            <a:pPr marL="171450" indent="-171450" algn="l">
              <a:buFont typeface="Arial" panose="020B0604020202020204" pitchFamily="34" charset="0"/>
              <a:buChar char="•"/>
            </a:pPr>
            <a:r>
              <a:rPr lang="en-US" sz="1200" b="1" i="0" dirty="0">
                <a:solidFill>
                  <a:srgbClr val="000000"/>
                </a:solidFill>
                <a:effectLst/>
                <a:latin typeface="+mn-lt"/>
              </a:rPr>
              <a:t>[CLICK] Paul would be called “negative” by some  today.</a:t>
            </a:r>
          </a:p>
          <a:p>
            <a:pPr marL="628650" lvl="1" indent="-171450" algn="l">
              <a:buFont typeface="Arial" panose="020B0604020202020204" pitchFamily="34" charset="0"/>
              <a:buChar char="•"/>
            </a:pPr>
            <a:r>
              <a:rPr lang="en-US" sz="1200" b="0" i="0" dirty="0">
                <a:solidFill>
                  <a:srgbClr val="000000"/>
                </a:solidFill>
                <a:effectLst/>
                <a:latin typeface="+mn-lt"/>
              </a:rPr>
              <a:t>Paul had the audacity to actually name names of men who were leading people astray from the truth by their false doctrine (a hallmark of negativism in the sight of some brethren)! </a:t>
            </a:r>
          </a:p>
          <a:p>
            <a:pPr marL="628650" lvl="1" indent="-171450" algn="l">
              <a:buFont typeface="Arial" panose="020B0604020202020204" pitchFamily="34" charset="0"/>
              <a:buChar char="•"/>
            </a:pPr>
            <a:r>
              <a:rPr lang="en-US" sz="1200" b="0" i="0" dirty="0">
                <a:solidFill>
                  <a:srgbClr val="000000"/>
                </a:solidFill>
                <a:effectLst/>
                <a:latin typeface="+mn-lt"/>
              </a:rPr>
              <a:t>He named Hymenaeus and </a:t>
            </a:r>
            <a:r>
              <a:rPr lang="en-US" sz="1200" b="0" i="0" dirty="0" err="1">
                <a:solidFill>
                  <a:srgbClr val="000000"/>
                </a:solidFill>
                <a:effectLst/>
                <a:latin typeface="+mn-lt"/>
              </a:rPr>
              <a:t>Philetus</a:t>
            </a:r>
            <a:r>
              <a:rPr lang="en-US" sz="1200" b="0" i="0" dirty="0">
                <a:solidFill>
                  <a:srgbClr val="000000"/>
                </a:solidFill>
                <a:effectLst/>
                <a:latin typeface="+mn-lt"/>
              </a:rPr>
              <a:t> as men who had strayed from the faith and were overthrowing peoples’ faith.</a:t>
            </a:r>
          </a:p>
          <a:p>
            <a:pPr marL="0" lvl="0" indent="0" algn="l">
              <a:buFont typeface="Arial" panose="020B0604020202020204" pitchFamily="34" charset="0"/>
              <a:buNone/>
            </a:pPr>
            <a:r>
              <a:rPr lang="en-US" sz="1200" b="1" i="0" dirty="0">
                <a:solidFill>
                  <a:srgbClr val="000000"/>
                </a:solidFill>
                <a:effectLst/>
                <a:latin typeface="+mn-lt"/>
              </a:rPr>
              <a:t>(2 Timothy 2:17-18), </a:t>
            </a:r>
            <a:r>
              <a:rPr lang="en-US" sz="1200" b="0" i="1" dirty="0">
                <a:solidFill>
                  <a:srgbClr val="000000"/>
                </a:solidFill>
                <a:effectLst/>
                <a:latin typeface="+mn-lt"/>
              </a:rPr>
              <a:t>“</a:t>
            </a:r>
            <a:r>
              <a:rPr lang="en-US" i="1" dirty="0"/>
              <a:t>And their message will spread like cancer. Hymenaeus and </a:t>
            </a:r>
            <a:r>
              <a:rPr lang="en-US" i="1" dirty="0" err="1"/>
              <a:t>Philetus</a:t>
            </a:r>
            <a:r>
              <a:rPr lang="en-US" i="1" dirty="0"/>
              <a:t> are of this sort,</a:t>
            </a:r>
            <a:r>
              <a:rPr lang="en-US" i="1" baseline="30000" dirty="0"/>
              <a:t> 18</a:t>
            </a:r>
            <a:r>
              <a:rPr lang="en-US" i="1" dirty="0"/>
              <a:t> who have strayed concerning the truth, saying that the resurrection is already past; and they overthrow the faith of some.”</a:t>
            </a:r>
            <a:r>
              <a:rPr lang="en-US" sz="1200" b="0" i="1"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Yet some brethren, being so convinced they must always be positive, are positively against following this apostolic example which warn sinners and protects the innocent </a:t>
            </a:r>
          </a:p>
          <a:p>
            <a:pPr marL="0" lvl="0" indent="0" algn="l">
              <a:buFont typeface="Arial" panose="020B0604020202020204" pitchFamily="34" charset="0"/>
              <a:buNone/>
            </a:pPr>
            <a:r>
              <a:rPr lang="en-US" sz="1200" b="1" i="0" dirty="0">
                <a:solidFill>
                  <a:srgbClr val="000000"/>
                </a:solidFill>
                <a:effectLst/>
                <a:latin typeface="+mn-lt"/>
              </a:rPr>
              <a:t>(Philippians 4:9), </a:t>
            </a:r>
            <a:r>
              <a:rPr lang="en-US" sz="1200" b="0" i="1" dirty="0">
                <a:solidFill>
                  <a:srgbClr val="000000"/>
                </a:solidFill>
                <a:effectLst/>
                <a:latin typeface="+mn-lt"/>
              </a:rPr>
              <a:t>“</a:t>
            </a:r>
            <a:r>
              <a:rPr lang="en-US" i="1" dirty="0"/>
              <a:t>The things which you learned and received and heard and saw in me, these do, and the God of peace will be with you.</a:t>
            </a:r>
            <a:r>
              <a:rPr lang="en-US" sz="1200" b="0" i="1" dirty="0">
                <a:solidFill>
                  <a:srgbClr val="000000"/>
                </a:solidFill>
                <a:effectLst/>
                <a:latin typeface="+mn-lt"/>
              </a:rPr>
              <a:t>”</a:t>
            </a:r>
          </a:p>
          <a:p>
            <a:pPr marL="0" lvl="0" indent="0" algn="l">
              <a:buFont typeface="Arial" panose="020B0604020202020204" pitchFamily="34" charset="0"/>
              <a:buNone/>
            </a:pPr>
            <a:r>
              <a:rPr lang="en-US" sz="1200" b="1" i="0" dirty="0">
                <a:solidFill>
                  <a:srgbClr val="000000"/>
                </a:solidFill>
                <a:effectLst/>
                <a:latin typeface="+mn-lt"/>
              </a:rPr>
              <a:t>(1 Timothy 1:18-20), </a:t>
            </a:r>
            <a:r>
              <a:rPr lang="en-US" sz="1200" b="0" i="1" dirty="0">
                <a:solidFill>
                  <a:srgbClr val="000000"/>
                </a:solidFill>
                <a:effectLst/>
                <a:latin typeface="+mn-lt"/>
              </a:rPr>
              <a:t>“</a:t>
            </a:r>
            <a:r>
              <a:rPr lang="en-US" i="1" u="sng" dirty="0"/>
              <a:t>This charge I commit to you, son Timothy</a:t>
            </a:r>
            <a:r>
              <a:rPr lang="en-US" i="1" dirty="0"/>
              <a:t>, according to the prophecies previously made concerning you, that by them you may </a:t>
            </a:r>
            <a:r>
              <a:rPr lang="en-US" i="1" u="sng" dirty="0"/>
              <a:t>wage the good warfare</a:t>
            </a:r>
            <a:r>
              <a:rPr lang="en-US" i="1" dirty="0"/>
              <a:t>,</a:t>
            </a:r>
            <a:r>
              <a:rPr lang="en-US" i="1" baseline="30000" dirty="0"/>
              <a:t> 19</a:t>
            </a:r>
            <a:r>
              <a:rPr lang="en-US" i="1" dirty="0"/>
              <a:t> having faith and a good conscience, which some having rejected, concerning the faith have suffered shipwreck,</a:t>
            </a:r>
            <a:r>
              <a:rPr lang="en-US" i="1" baseline="30000" dirty="0"/>
              <a:t> 20</a:t>
            </a:r>
            <a:r>
              <a:rPr lang="en-US" i="1" dirty="0"/>
              <a:t> of whom are Hymenaeus and Alexander, whom I delivered to Satan that they may learn not to blaspheme.</a:t>
            </a:r>
            <a:r>
              <a:rPr lang="en-US" sz="1200" b="0" i="1" dirty="0">
                <a:solidFill>
                  <a:srgbClr val="000000"/>
                </a:solidFill>
                <a:effectLst/>
                <a:latin typeface="+mn-lt"/>
              </a:rPr>
              <a:t> “</a:t>
            </a:r>
          </a:p>
          <a:p>
            <a:endParaRPr lang="en-US" dirty="0"/>
          </a:p>
        </p:txBody>
      </p:sp>
      <p:sp>
        <p:nvSpPr>
          <p:cNvPr id="4" name="Slide Number Placeholder 3"/>
          <p:cNvSpPr>
            <a:spLocks noGrp="1"/>
          </p:cNvSpPr>
          <p:nvPr>
            <p:ph type="sldNum" sz="quarter" idx="5"/>
          </p:nvPr>
        </p:nvSpPr>
        <p:spPr/>
        <p:txBody>
          <a:bodyPr/>
          <a:lstStyle/>
          <a:p>
            <a:fld id="{A65EC741-F802-4FE7-BB31-6E02CD5DEDBA}" type="slidenum">
              <a:rPr lang="en-US" smtClean="0"/>
              <a:t>2</a:t>
            </a:fld>
            <a:endParaRPr lang="en-US"/>
          </a:p>
        </p:txBody>
      </p:sp>
    </p:spTree>
    <p:extLst>
      <p:ext uri="{BB962C8B-B14F-4D97-AF65-F5344CB8AC3E}">
        <p14:creationId xmlns:p14="http://schemas.microsoft.com/office/powerpoint/2010/main" val="213671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200" b="1" i="0" dirty="0">
                <a:solidFill>
                  <a:srgbClr val="000000"/>
                </a:solidFill>
                <a:effectLst/>
                <a:latin typeface="+mn-lt"/>
              </a:rPr>
              <a:t>Conclusion:</a:t>
            </a:r>
          </a:p>
          <a:p>
            <a:pPr marL="171450" indent="-171450" algn="l">
              <a:buFont typeface="Arial" panose="020B0604020202020204" pitchFamily="34" charset="0"/>
              <a:buChar char="•"/>
            </a:pPr>
            <a:r>
              <a:rPr lang="en-US" sz="1200" b="1" i="0" dirty="0">
                <a:solidFill>
                  <a:srgbClr val="000000"/>
                </a:solidFill>
                <a:effectLst/>
                <a:latin typeface="+mn-lt"/>
              </a:rPr>
              <a:t>We are not advocating negativism for the sake of being negative; far from it </a:t>
            </a:r>
          </a:p>
          <a:p>
            <a:pPr marL="0" indent="0" algn="l">
              <a:buFont typeface="Arial" panose="020B0604020202020204" pitchFamily="34" charset="0"/>
              <a:buNone/>
            </a:pPr>
            <a:r>
              <a:rPr lang="en-US" sz="1200" b="1" i="0" dirty="0">
                <a:solidFill>
                  <a:srgbClr val="000000"/>
                </a:solidFill>
                <a:effectLst/>
                <a:latin typeface="+mn-lt"/>
              </a:rPr>
              <a:t>(Philippians 4:5), </a:t>
            </a:r>
            <a:r>
              <a:rPr lang="en-US" sz="1200" b="0" i="1" dirty="0">
                <a:solidFill>
                  <a:srgbClr val="000000"/>
                </a:solidFill>
                <a:effectLst/>
                <a:latin typeface="+mn-lt"/>
              </a:rPr>
              <a:t>“</a:t>
            </a:r>
            <a:r>
              <a:rPr lang="en-US" i="1" dirty="0"/>
              <a:t>Rejoice in the Lord always. Again I will say, rejoice! </a:t>
            </a:r>
            <a:r>
              <a:rPr lang="en-US" i="1" baseline="30000" dirty="0"/>
              <a:t>5</a:t>
            </a:r>
            <a:r>
              <a:rPr lang="en-US" i="1" dirty="0"/>
              <a:t> Let your gentleness be known to all men. The Lord is at hand.”</a:t>
            </a:r>
            <a:r>
              <a:rPr lang="en-US" sz="1200" b="0" i="1" dirty="0">
                <a:solidFill>
                  <a:srgbClr val="000000"/>
                </a:solidFill>
                <a:effectLst/>
                <a:latin typeface="+mn-lt"/>
              </a:rPr>
              <a:t> </a:t>
            </a:r>
          </a:p>
          <a:p>
            <a:pPr marL="171450" indent="-171450" algn="l">
              <a:buFont typeface="Arial" panose="020B0604020202020204" pitchFamily="34" charset="0"/>
              <a:buChar char="•"/>
            </a:pPr>
            <a:r>
              <a:rPr lang="en-US" sz="1200" b="1" i="0" dirty="0">
                <a:solidFill>
                  <a:srgbClr val="000000"/>
                </a:solidFill>
                <a:effectLst/>
                <a:latin typeface="+mn-lt"/>
              </a:rPr>
              <a:t>Rather, we seek to advance a fundamental principle of truth:</a:t>
            </a:r>
          </a:p>
          <a:p>
            <a:pPr marL="628650" lvl="1" indent="-171450" algn="l">
              <a:buFont typeface="Arial" panose="020B0604020202020204" pitchFamily="34" charset="0"/>
              <a:buChar char="•"/>
            </a:pPr>
            <a:r>
              <a:rPr lang="en-US" sz="1200" b="0" i="0" u="sng" dirty="0">
                <a:solidFill>
                  <a:srgbClr val="000000"/>
                </a:solidFill>
                <a:effectLst/>
                <a:latin typeface="+mn-lt"/>
              </a:rPr>
              <a:t>God’s word is truth and defines our obedience to Him. </a:t>
            </a:r>
          </a:p>
          <a:p>
            <a:pPr marL="628650" lvl="1" indent="-171450" algn="l">
              <a:buFont typeface="Arial" panose="020B0604020202020204" pitchFamily="34" charset="0"/>
              <a:buChar char="•"/>
            </a:pPr>
            <a:r>
              <a:rPr lang="en-US" sz="1200" b="0" i="0" dirty="0">
                <a:solidFill>
                  <a:srgbClr val="000000"/>
                </a:solidFill>
                <a:effectLst/>
                <a:latin typeface="+mn-lt"/>
              </a:rPr>
              <a:t>We must not rely on the wisdom of men to tell us what is “positive” or “negative” </a:t>
            </a:r>
          </a:p>
          <a:p>
            <a:pPr marL="628650" lvl="1" indent="-171450" algn="l">
              <a:buFont typeface="Arial" panose="020B0604020202020204" pitchFamily="34" charset="0"/>
              <a:buChar char="•"/>
            </a:pPr>
            <a:r>
              <a:rPr lang="en-US" sz="1200" b="0" i="0" dirty="0">
                <a:solidFill>
                  <a:srgbClr val="000000"/>
                </a:solidFill>
                <a:effectLst/>
                <a:latin typeface="+mn-lt"/>
              </a:rPr>
              <a:t>When we make His purposes ours, </a:t>
            </a:r>
            <a:r>
              <a:rPr lang="en-US" sz="1200" b="0" i="0" u="sng" dirty="0">
                <a:solidFill>
                  <a:srgbClr val="000000"/>
                </a:solidFill>
                <a:effectLst/>
                <a:latin typeface="+mn-lt"/>
              </a:rPr>
              <a:t>we will positively obey Him even when others say we are being negative by doing so. </a:t>
            </a:r>
          </a:p>
          <a:p>
            <a:pPr marL="0" lvl="0" indent="0" algn="l">
              <a:buFont typeface="Arial" panose="020B0604020202020204" pitchFamily="34" charset="0"/>
              <a:buNone/>
            </a:pPr>
            <a:r>
              <a:rPr lang="en-US" sz="1200" b="1" i="0" dirty="0">
                <a:solidFill>
                  <a:srgbClr val="000000"/>
                </a:solidFill>
                <a:effectLst/>
                <a:latin typeface="+mn-lt"/>
              </a:rPr>
              <a:t>(Matthew 5:10-12), </a:t>
            </a:r>
            <a:r>
              <a:rPr lang="en-US" sz="1200" b="0" i="1" dirty="0">
                <a:solidFill>
                  <a:srgbClr val="000000"/>
                </a:solidFill>
                <a:effectLst/>
                <a:latin typeface="+mn-lt"/>
              </a:rPr>
              <a:t>“</a:t>
            </a:r>
            <a:r>
              <a:rPr lang="en-US" i="1" dirty="0"/>
              <a:t>Blessed are those who are persecuted for righteousness’ sake, For theirs is the kingdom of heaven. </a:t>
            </a:r>
            <a:r>
              <a:rPr lang="en-US" i="1" baseline="30000" dirty="0"/>
              <a:t>11</a:t>
            </a:r>
            <a:r>
              <a:rPr lang="en-US" i="1" dirty="0"/>
              <a:t> “Blessed are you when they revile and persecute you, and say all kinds of evil against you falsely for My sake.</a:t>
            </a:r>
            <a:r>
              <a:rPr lang="en-US" i="1" baseline="30000" dirty="0"/>
              <a:t> 12</a:t>
            </a:r>
            <a:r>
              <a:rPr lang="en-US" i="1" dirty="0"/>
              <a:t> Rejoice and be exceedingly glad, for great is your reward in heaven, for so they persecuted the prophets who were before you.”</a:t>
            </a:r>
            <a:endParaRPr lang="en-US" sz="1200" b="0" i="1"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EC741-F802-4FE7-BB31-6E02CD5DE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03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2693-8313-1089-7DC6-843708765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4A66B-9DB8-5956-C97A-79F6C92F8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3A310E-7FCD-43D7-88F5-B29818A9A60F}"/>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5" name="Footer Placeholder 4">
            <a:extLst>
              <a:ext uri="{FF2B5EF4-FFF2-40B4-BE49-F238E27FC236}">
                <a16:creationId xmlns:a16="http://schemas.microsoft.com/office/drawing/2014/main" id="{9ED98FD2-CE41-E1E7-46F1-70D02A0FA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7EF95-089D-BFE2-E1F6-5C478EC4CBB9}"/>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368710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C8C5-B028-BC59-C7FC-5BC138E6C2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831E1-271B-E2DD-89F8-3EF853BE8D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8C17C-9584-E561-8E45-9E9461406D04}"/>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5" name="Footer Placeholder 4">
            <a:extLst>
              <a:ext uri="{FF2B5EF4-FFF2-40B4-BE49-F238E27FC236}">
                <a16:creationId xmlns:a16="http://schemas.microsoft.com/office/drawing/2014/main" id="{CDB2B7D7-4D4B-492D-3AB2-59F76EF92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D1066-88C9-09AA-46AE-08FDB788E9CE}"/>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154835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73DB8-C06A-B7D3-755A-E97627519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A7EEE-6D85-CF4A-F7A8-2097E7FFC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577E3-B8B5-9CA4-5AF7-B8CBCB5935E5}"/>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5" name="Footer Placeholder 4">
            <a:extLst>
              <a:ext uri="{FF2B5EF4-FFF2-40B4-BE49-F238E27FC236}">
                <a16:creationId xmlns:a16="http://schemas.microsoft.com/office/drawing/2014/main" id="{611BC3A6-1887-094D-5868-63452267F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DA6BC-3F8D-8446-976B-8C91A4E9EDDE}"/>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11441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67E3-A0A1-C180-C149-DF3BE1522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CC78E-C8A7-4973-C01F-B2B58CB3F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D44D9-A3F0-F1EA-11F4-4124748C57B6}"/>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5" name="Footer Placeholder 4">
            <a:extLst>
              <a:ext uri="{FF2B5EF4-FFF2-40B4-BE49-F238E27FC236}">
                <a16:creationId xmlns:a16="http://schemas.microsoft.com/office/drawing/2014/main" id="{D66A1911-99D3-62AB-E500-565439DB1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B79D7-6236-0CA7-965A-958D5330BDD4}"/>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4815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6AE5-1875-5831-6C14-244A2740C3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C57657-0E2A-E258-C0F3-138CA1B83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E83E4-8C63-5711-ED19-3BC4CBAFC719}"/>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5" name="Footer Placeholder 4">
            <a:extLst>
              <a:ext uri="{FF2B5EF4-FFF2-40B4-BE49-F238E27FC236}">
                <a16:creationId xmlns:a16="http://schemas.microsoft.com/office/drawing/2014/main" id="{279A6615-2309-2BFA-366D-6F5453627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9523D-0E15-8F5D-9D87-7C0B890775C5}"/>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405106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9089-B624-0F43-4420-26C4F9F31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1489D2-703D-6FA8-B722-66E00316D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43C9D0-CFA8-8B32-F9E4-2E819498D6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8C9EDE-D5AF-7FBC-1372-5F163AB7EEA4}"/>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6" name="Footer Placeholder 5">
            <a:extLst>
              <a:ext uri="{FF2B5EF4-FFF2-40B4-BE49-F238E27FC236}">
                <a16:creationId xmlns:a16="http://schemas.microsoft.com/office/drawing/2014/main" id="{17FABFCB-DBAD-CDC8-09F2-4FCDA81BF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E740B-DA5D-AC35-8D78-90F6225C2701}"/>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16788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7689-E3F0-A2EF-536F-CBB5E283AE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C237B-2AF9-23AF-A907-06090E33F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42B2CD-CB87-E86C-A646-9BB35C8926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D521D6-3064-A5CC-E751-11BB4802C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D5986-16D4-B2D8-2EF2-38EB5DD130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561CF5-7512-A6C4-A54B-FEFEA3A95FBA}"/>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8" name="Footer Placeholder 7">
            <a:extLst>
              <a:ext uri="{FF2B5EF4-FFF2-40B4-BE49-F238E27FC236}">
                <a16:creationId xmlns:a16="http://schemas.microsoft.com/office/drawing/2014/main" id="{AA9F4521-B797-9269-63C6-71E02BBD27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1B379B-69CF-05ED-34C5-B725B7AE9B23}"/>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372636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A7FD-0552-2006-C958-BB071ED689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2FD66-9303-9B4D-0C76-8F340BFEBC80}"/>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4" name="Footer Placeholder 3">
            <a:extLst>
              <a:ext uri="{FF2B5EF4-FFF2-40B4-BE49-F238E27FC236}">
                <a16:creationId xmlns:a16="http://schemas.microsoft.com/office/drawing/2014/main" id="{D687A214-6422-8C16-9D11-6B8ABC422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3817D1-A922-2011-6F30-9C1E97AE4C37}"/>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31990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041CB-D949-6153-6D0D-2303EE3C41B4}"/>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3" name="Footer Placeholder 2">
            <a:extLst>
              <a:ext uri="{FF2B5EF4-FFF2-40B4-BE49-F238E27FC236}">
                <a16:creationId xmlns:a16="http://schemas.microsoft.com/office/drawing/2014/main" id="{5ABAB1D0-DACC-E031-16AA-3852244CB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998D5-B364-845F-A68C-CDC2E41590AF}"/>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28162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AAD0-F154-4C5F-FD69-5C909B086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C3C989-DFFB-215D-2808-0178C3848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C8047-A1E6-815D-8997-94D09AB44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EBF0B-3F09-D0BC-AA44-FEB08F8E55F2}"/>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6" name="Footer Placeholder 5">
            <a:extLst>
              <a:ext uri="{FF2B5EF4-FFF2-40B4-BE49-F238E27FC236}">
                <a16:creationId xmlns:a16="http://schemas.microsoft.com/office/drawing/2014/main" id="{6AEE9C77-D398-C5B2-65B2-D8B632ED0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D44F6-3A50-1AFF-9772-D1EBF40AA781}"/>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98714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3163-BD69-28AA-B08C-96F9AACD9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B0215-A3E4-46BD-D6E5-D7A3CF68C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C0657A-4647-1A98-4E5E-06792B29A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9A83C-5361-A422-E10B-F83F24AFB617}"/>
              </a:ext>
            </a:extLst>
          </p:cNvPr>
          <p:cNvSpPr>
            <a:spLocks noGrp="1"/>
          </p:cNvSpPr>
          <p:nvPr>
            <p:ph type="dt" sz="half" idx="10"/>
          </p:nvPr>
        </p:nvSpPr>
        <p:spPr/>
        <p:txBody>
          <a:bodyPr/>
          <a:lstStyle/>
          <a:p>
            <a:fld id="{6EDDAD34-5F3B-40A5-93F7-2E9B179CEBB1}" type="datetimeFigureOut">
              <a:rPr lang="en-US" smtClean="0"/>
              <a:t>7/21/2023</a:t>
            </a:fld>
            <a:endParaRPr lang="en-US"/>
          </a:p>
        </p:txBody>
      </p:sp>
      <p:sp>
        <p:nvSpPr>
          <p:cNvPr id="6" name="Footer Placeholder 5">
            <a:extLst>
              <a:ext uri="{FF2B5EF4-FFF2-40B4-BE49-F238E27FC236}">
                <a16:creationId xmlns:a16="http://schemas.microsoft.com/office/drawing/2014/main" id="{596AC46A-9BB3-91CF-FD57-A5E8660E7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F958D-4D63-DE54-CF36-0FFBD1E9CC07}"/>
              </a:ext>
            </a:extLst>
          </p:cNvPr>
          <p:cNvSpPr>
            <a:spLocks noGrp="1"/>
          </p:cNvSpPr>
          <p:nvPr>
            <p:ph type="sldNum" sz="quarter" idx="12"/>
          </p:nvPr>
        </p:nvSpPr>
        <p:spPr/>
        <p:txBody>
          <a:bodyPr/>
          <a:lstStyle/>
          <a:p>
            <a:fld id="{1D123E5E-48BE-4BD4-97CC-FDA74A5B7DBC}" type="slidenum">
              <a:rPr lang="en-US" smtClean="0"/>
              <a:t>‹#›</a:t>
            </a:fld>
            <a:endParaRPr lang="en-US"/>
          </a:p>
        </p:txBody>
      </p:sp>
    </p:spTree>
    <p:extLst>
      <p:ext uri="{BB962C8B-B14F-4D97-AF65-F5344CB8AC3E}">
        <p14:creationId xmlns:p14="http://schemas.microsoft.com/office/powerpoint/2010/main" val="407549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0A8A0-E2D3-25AB-5401-59B5D1EB6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10B2C-268C-5E4B-A7E4-4E5CDB9D0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511B7-D0C2-D73A-88C5-74A437132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DAD34-5F3B-40A5-93F7-2E9B179CEBB1}" type="datetimeFigureOut">
              <a:rPr lang="en-US" smtClean="0"/>
              <a:t>7/21/2023</a:t>
            </a:fld>
            <a:endParaRPr lang="en-US"/>
          </a:p>
        </p:txBody>
      </p:sp>
      <p:sp>
        <p:nvSpPr>
          <p:cNvPr id="5" name="Footer Placeholder 4">
            <a:extLst>
              <a:ext uri="{FF2B5EF4-FFF2-40B4-BE49-F238E27FC236}">
                <a16:creationId xmlns:a16="http://schemas.microsoft.com/office/drawing/2014/main" id="{BE001C40-04E4-657A-F384-B93515062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CD5801-30E4-9DA8-C318-6C2D14ED1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23E5E-48BE-4BD4-97CC-FDA74A5B7DBC}" type="slidenum">
              <a:rPr lang="en-US" smtClean="0"/>
              <a:t>‹#›</a:t>
            </a:fld>
            <a:endParaRPr lang="en-US"/>
          </a:p>
        </p:txBody>
      </p:sp>
    </p:spTree>
    <p:extLst>
      <p:ext uri="{BB962C8B-B14F-4D97-AF65-F5344CB8AC3E}">
        <p14:creationId xmlns:p14="http://schemas.microsoft.com/office/powerpoint/2010/main" val="111283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5190-8FD7-F535-241E-1DCEE6A74006}"/>
              </a:ext>
            </a:extLst>
          </p:cNvPr>
          <p:cNvSpPr>
            <a:spLocks noGrp="1"/>
          </p:cNvSpPr>
          <p:nvPr>
            <p:ph type="ctrTitle"/>
          </p:nvPr>
        </p:nvSpPr>
        <p:spPr/>
        <p:txBody>
          <a:bodyPr/>
          <a:lstStyle/>
          <a:p>
            <a:r>
              <a:rPr lang="en-US" dirty="0"/>
              <a:t>Positive VS Negative</a:t>
            </a:r>
          </a:p>
        </p:txBody>
      </p:sp>
      <p:sp>
        <p:nvSpPr>
          <p:cNvPr id="3" name="Subtitle 2">
            <a:extLst>
              <a:ext uri="{FF2B5EF4-FFF2-40B4-BE49-F238E27FC236}">
                <a16:creationId xmlns:a16="http://schemas.microsoft.com/office/drawing/2014/main" id="{2D2439FA-1B8A-D436-6AB9-C6E797DF2487}"/>
              </a:ext>
            </a:extLst>
          </p:cNvPr>
          <p:cNvSpPr>
            <a:spLocks noGrp="1"/>
          </p:cNvSpPr>
          <p:nvPr>
            <p:ph type="subTitle" idx="1"/>
          </p:nvPr>
        </p:nvSpPr>
        <p:spPr/>
        <p:txBody>
          <a:bodyPr/>
          <a:lstStyle/>
          <a:p>
            <a:endParaRPr lang="en-US"/>
          </a:p>
        </p:txBody>
      </p:sp>
      <p:pic>
        <p:nvPicPr>
          <p:cNvPr id="5" name="Picture 4" descr="A diagram of a atom&#10;&#10;Description automatically generated">
            <a:extLst>
              <a:ext uri="{FF2B5EF4-FFF2-40B4-BE49-F238E27FC236}">
                <a16:creationId xmlns:a16="http://schemas.microsoft.com/office/drawing/2014/main" id="{189D6170-4424-7270-2368-9DA333B86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15728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0057-58D9-9468-8AC4-224066C0ABA2}"/>
              </a:ext>
            </a:extLst>
          </p:cNvPr>
          <p:cNvSpPr>
            <a:spLocks noGrp="1"/>
          </p:cNvSpPr>
          <p:nvPr>
            <p:ph type="ctrTitle"/>
          </p:nvPr>
        </p:nvSpPr>
        <p:spPr>
          <a:xfrm>
            <a:off x="295310" y="152400"/>
            <a:ext cx="11091146" cy="1542292"/>
          </a:xfrm>
        </p:spPr>
        <p:txBody>
          <a:bodyPr anchor="t">
            <a:normAutofit/>
          </a:bodyPr>
          <a:lstStyle/>
          <a:p>
            <a:pPr algn="l">
              <a:lnSpc>
                <a:spcPct val="100000"/>
              </a:lnSpc>
            </a:pPr>
            <a:r>
              <a:rPr lang="en-US" cap="all" dirty="0">
                <a:solidFill>
                  <a:srgbClr val="ACE2DD"/>
                </a:solidFill>
                <a:effectLst>
                  <a:glow rad="139700">
                    <a:schemeClr val="accent3">
                      <a:satMod val="175000"/>
                      <a:alpha val="40000"/>
                    </a:schemeClr>
                  </a:glow>
                </a:effectLst>
                <a:latin typeface="Righteous" panose="02010506000000020000" pitchFamily="2" charset="0"/>
              </a:rPr>
              <a:t>Are These Negative</a:t>
            </a:r>
            <a:r>
              <a:rPr lang="en-US" sz="7200" cap="all" dirty="0">
                <a:solidFill>
                  <a:srgbClr val="ACE2DD"/>
                </a:solidFill>
                <a:effectLst>
                  <a:glow rad="139700">
                    <a:schemeClr val="accent3">
                      <a:satMod val="175000"/>
                      <a:alpha val="40000"/>
                    </a:schemeClr>
                  </a:glow>
                </a:effectLst>
                <a:latin typeface="Righteous" panose="02010506000000020000" pitchFamily="2" charset="0"/>
              </a:rPr>
              <a:t>?</a:t>
            </a:r>
          </a:p>
        </p:txBody>
      </p:sp>
      <p:sp>
        <p:nvSpPr>
          <p:cNvPr id="3" name="Subtitle 2">
            <a:extLst>
              <a:ext uri="{FF2B5EF4-FFF2-40B4-BE49-F238E27FC236}">
                <a16:creationId xmlns:a16="http://schemas.microsoft.com/office/drawing/2014/main" id="{9A1C37E0-F30B-2F1F-B4EB-D7ACEE99100F}"/>
              </a:ext>
            </a:extLst>
          </p:cNvPr>
          <p:cNvSpPr>
            <a:spLocks noGrp="1"/>
          </p:cNvSpPr>
          <p:nvPr>
            <p:ph type="subTitle" idx="1"/>
          </p:nvPr>
        </p:nvSpPr>
        <p:spPr>
          <a:xfrm>
            <a:off x="295310" y="1393371"/>
            <a:ext cx="11601379" cy="5464629"/>
          </a:xfrm>
        </p:spPr>
        <p:txBody>
          <a:bodyPr>
            <a:normAutofit/>
          </a:bodyPr>
          <a:lstStyle/>
          <a:p>
            <a:pPr marL="342900" indent="-342900" algn="l">
              <a:spcBef>
                <a:spcPts val="0"/>
              </a:spcBef>
              <a:buFont typeface="Arial" panose="020B0604020202020204" pitchFamily="34" charset="0"/>
              <a:buChar char="•"/>
            </a:pPr>
            <a:r>
              <a:rPr lang="en-US" sz="4400" b="1" dirty="0">
                <a:solidFill>
                  <a:schemeClr val="accent6">
                    <a:lumMod val="40000"/>
                    <a:lumOff val="60000"/>
                  </a:schemeClr>
                </a:solidFill>
              </a:rPr>
              <a:t>Jesus would have been called                      “negative” by some today</a:t>
            </a:r>
          </a:p>
          <a:p>
            <a:pPr lvl="1" algn="l">
              <a:spcBef>
                <a:spcPts val="0"/>
              </a:spcBef>
              <a:spcAft>
                <a:spcPts val="1200"/>
              </a:spcAft>
            </a:pPr>
            <a:r>
              <a:rPr lang="en-US" sz="3600" dirty="0">
                <a:solidFill>
                  <a:srgbClr val="ACE2DD"/>
                </a:solidFill>
              </a:rPr>
              <a:t>	</a:t>
            </a:r>
            <a:r>
              <a:rPr lang="en-US" sz="4000" dirty="0">
                <a:solidFill>
                  <a:schemeClr val="bg1"/>
                </a:solidFill>
              </a:rPr>
              <a:t>John 2:14-17; Mathew 21:12-13</a:t>
            </a:r>
            <a:endParaRPr lang="en-US" sz="3600" dirty="0">
              <a:solidFill>
                <a:schemeClr val="bg1"/>
              </a:solidFill>
            </a:endParaRPr>
          </a:p>
          <a:p>
            <a:pPr marL="342900" indent="-342900" algn="l">
              <a:spcBef>
                <a:spcPts val="0"/>
              </a:spcBef>
              <a:buFont typeface="Arial" panose="020B0604020202020204" pitchFamily="34" charset="0"/>
              <a:buChar char="•"/>
            </a:pPr>
            <a:r>
              <a:rPr lang="en-US" sz="4400" b="1" dirty="0">
                <a:solidFill>
                  <a:schemeClr val="accent6">
                    <a:lumMod val="40000"/>
                    <a:lumOff val="60000"/>
                  </a:schemeClr>
                </a:solidFill>
              </a:rPr>
              <a:t>Stephen would be called “negative” by some today</a:t>
            </a:r>
          </a:p>
          <a:p>
            <a:pPr lvl="1" algn="l">
              <a:spcBef>
                <a:spcPts val="0"/>
              </a:spcBef>
              <a:spcAft>
                <a:spcPts val="1200"/>
              </a:spcAft>
            </a:pPr>
            <a:r>
              <a:rPr lang="en-US" sz="3600" dirty="0">
                <a:solidFill>
                  <a:schemeClr val="bg1"/>
                </a:solidFill>
              </a:rPr>
              <a:t>	</a:t>
            </a:r>
            <a:r>
              <a:rPr lang="en-US" sz="4000" dirty="0">
                <a:solidFill>
                  <a:schemeClr val="bg1"/>
                </a:solidFill>
              </a:rPr>
              <a:t>Acts 7;51; Acts 6:8-15; 7:54-60</a:t>
            </a:r>
          </a:p>
          <a:p>
            <a:pPr marL="342900" indent="-342900" algn="l">
              <a:spcBef>
                <a:spcPts val="0"/>
              </a:spcBef>
              <a:buFont typeface="Arial" panose="020B0604020202020204" pitchFamily="34" charset="0"/>
              <a:buChar char="•"/>
            </a:pPr>
            <a:r>
              <a:rPr lang="en-US" sz="4400" b="1" dirty="0">
                <a:solidFill>
                  <a:schemeClr val="accent6">
                    <a:lumMod val="40000"/>
                    <a:lumOff val="60000"/>
                  </a:schemeClr>
                </a:solidFill>
              </a:rPr>
              <a:t>Paul would be called “negative” by some today</a:t>
            </a:r>
          </a:p>
          <a:p>
            <a:pPr lvl="1" algn="l">
              <a:spcBef>
                <a:spcPts val="0"/>
              </a:spcBef>
            </a:pPr>
            <a:r>
              <a:rPr lang="en-US" sz="3600" dirty="0">
                <a:solidFill>
                  <a:schemeClr val="bg1"/>
                </a:solidFill>
              </a:rPr>
              <a:t>	</a:t>
            </a:r>
            <a:r>
              <a:rPr lang="en-US" sz="4000" dirty="0">
                <a:solidFill>
                  <a:schemeClr val="bg1"/>
                </a:solidFill>
              </a:rPr>
              <a:t>2 Timothy 2:17-18; cf. Phi. 4:9; 1 Timothy 1:18-20</a:t>
            </a:r>
            <a:endParaRPr lang="en-US" sz="3600" dirty="0">
              <a:solidFill>
                <a:schemeClr val="bg1"/>
              </a:solidFill>
            </a:endParaRPr>
          </a:p>
        </p:txBody>
      </p:sp>
      <p:pic>
        <p:nvPicPr>
          <p:cNvPr id="9" name="Picture 8" descr="A colorful atom with blue circles and white dots&#10;&#10;Description automatically generated">
            <a:extLst>
              <a:ext uri="{FF2B5EF4-FFF2-40B4-BE49-F238E27FC236}">
                <a16:creationId xmlns:a16="http://schemas.microsoft.com/office/drawing/2014/main" id="{8F634200-6C08-DED2-BD81-51D73970C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629" y="152399"/>
            <a:ext cx="2622061" cy="2826535"/>
          </a:xfrm>
          <a:prstGeom prst="rect">
            <a:avLst/>
          </a:prstGeom>
        </p:spPr>
      </p:pic>
    </p:spTree>
    <p:extLst>
      <p:ext uri="{BB962C8B-B14F-4D97-AF65-F5344CB8AC3E}">
        <p14:creationId xmlns:p14="http://schemas.microsoft.com/office/powerpoint/2010/main" val="3659573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0057-58D9-9468-8AC4-224066C0ABA2}"/>
              </a:ext>
            </a:extLst>
          </p:cNvPr>
          <p:cNvSpPr>
            <a:spLocks noGrp="1"/>
          </p:cNvSpPr>
          <p:nvPr>
            <p:ph type="ctrTitle"/>
          </p:nvPr>
        </p:nvSpPr>
        <p:spPr>
          <a:xfrm>
            <a:off x="295310" y="152400"/>
            <a:ext cx="11091146" cy="1542292"/>
          </a:xfrm>
        </p:spPr>
        <p:txBody>
          <a:bodyPr anchor="t">
            <a:normAutofit/>
          </a:bodyPr>
          <a:lstStyle/>
          <a:p>
            <a:pPr algn="l">
              <a:lnSpc>
                <a:spcPct val="100000"/>
              </a:lnSpc>
            </a:pPr>
            <a:r>
              <a:rPr lang="en-US" cap="all" dirty="0">
                <a:solidFill>
                  <a:srgbClr val="ACE2DD"/>
                </a:solidFill>
                <a:effectLst>
                  <a:glow rad="139700">
                    <a:schemeClr val="accent3">
                      <a:satMod val="175000"/>
                      <a:alpha val="40000"/>
                    </a:schemeClr>
                  </a:glow>
                </a:effectLst>
                <a:latin typeface="Righteous" panose="02010506000000020000" pitchFamily="2" charset="0"/>
              </a:rPr>
              <a:t>Conclusion</a:t>
            </a:r>
            <a:endParaRPr lang="en-US" sz="7200" cap="all" dirty="0">
              <a:solidFill>
                <a:srgbClr val="ACE2DD"/>
              </a:solidFill>
              <a:effectLst>
                <a:glow rad="139700">
                  <a:schemeClr val="accent3">
                    <a:satMod val="175000"/>
                    <a:alpha val="40000"/>
                  </a:schemeClr>
                </a:glow>
              </a:effectLst>
              <a:latin typeface="Righteous" panose="02010506000000020000" pitchFamily="2" charset="0"/>
            </a:endParaRPr>
          </a:p>
        </p:txBody>
      </p:sp>
      <p:sp>
        <p:nvSpPr>
          <p:cNvPr id="3" name="Subtitle 2">
            <a:extLst>
              <a:ext uri="{FF2B5EF4-FFF2-40B4-BE49-F238E27FC236}">
                <a16:creationId xmlns:a16="http://schemas.microsoft.com/office/drawing/2014/main" id="{9A1C37E0-F30B-2F1F-B4EB-D7ACEE99100F}"/>
              </a:ext>
            </a:extLst>
          </p:cNvPr>
          <p:cNvSpPr>
            <a:spLocks noGrp="1"/>
          </p:cNvSpPr>
          <p:nvPr>
            <p:ph type="subTitle" idx="1"/>
          </p:nvPr>
        </p:nvSpPr>
        <p:spPr>
          <a:xfrm>
            <a:off x="295310" y="1393372"/>
            <a:ext cx="7215833" cy="4963886"/>
          </a:xfrm>
        </p:spPr>
        <p:txBody>
          <a:bodyPr>
            <a:normAutofit/>
          </a:bodyPr>
          <a:lstStyle/>
          <a:p>
            <a:pPr algn="l">
              <a:lnSpc>
                <a:spcPct val="85000"/>
              </a:lnSpc>
              <a:spcBef>
                <a:spcPts val="0"/>
              </a:spcBef>
            </a:pPr>
            <a:r>
              <a:rPr lang="en-US" sz="4400" b="1" dirty="0">
                <a:solidFill>
                  <a:schemeClr val="accent6">
                    <a:lumMod val="40000"/>
                    <a:lumOff val="60000"/>
                  </a:schemeClr>
                </a:solidFill>
              </a:rPr>
              <a:t>Fundamental Principle: </a:t>
            </a:r>
          </a:p>
          <a:p>
            <a:pPr algn="l">
              <a:lnSpc>
                <a:spcPct val="85000"/>
              </a:lnSpc>
              <a:spcBef>
                <a:spcPts val="0"/>
              </a:spcBef>
            </a:pPr>
            <a:endParaRPr lang="en-US" sz="4400" b="1" dirty="0">
              <a:solidFill>
                <a:schemeClr val="accent6">
                  <a:lumMod val="40000"/>
                  <a:lumOff val="60000"/>
                </a:schemeClr>
              </a:solidFill>
            </a:endParaRPr>
          </a:p>
          <a:p>
            <a:pPr algn="l">
              <a:lnSpc>
                <a:spcPct val="85000"/>
              </a:lnSpc>
              <a:spcBef>
                <a:spcPts val="0"/>
              </a:spcBef>
            </a:pPr>
            <a:r>
              <a:rPr lang="en-US" sz="4400" b="1" dirty="0">
                <a:solidFill>
                  <a:schemeClr val="accent6">
                    <a:lumMod val="40000"/>
                    <a:lumOff val="60000"/>
                  </a:schemeClr>
                </a:solidFill>
              </a:rPr>
              <a:t>God’s word is truth and defines our obedience to Him.</a:t>
            </a:r>
          </a:p>
          <a:p>
            <a:pPr algn="l">
              <a:lnSpc>
                <a:spcPct val="85000"/>
              </a:lnSpc>
              <a:spcBef>
                <a:spcPts val="0"/>
              </a:spcBef>
            </a:pPr>
            <a:endParaRPr lang="en-US" sz="4400" b="1" dirty="0">
              <a:solidFill>
                <a:schemeClr val="accent6">
                  <a:lumMod val="40000"/>
                  <a:lumOff val="60000"/>
                </a:schemeClr>
              </a:solidFill>
            </a:endParaRPr>
          </a:p>
          <a:p>
            <a:pPr algn="l">
              <a:lnSpc>
                <a:spcPct val="85000"/>
              </a:lnSpc>
              <a:spcBef>
                <a:spcPts val="0"/>
              </a:spcBef>
            </a:pPr>
            <a:r>
              <a:rPr lang="en-US" sz="4400" b="1" dirty="0">
                <a:solidFill>
                  <a:schemeClr val="accent6">
                    <a:lumMod val="40000"/>
                    <a:lumOff val="60000"/>
                  </a:schemeClr>
                </a:solidFill>
              </a:rPr>
              <a:t>We obey, even when others say it is negative!</a:t>
            </a:r>
          </a:p>
          <a:p>
            <a:pPr algn="l">
              <a:lnSpc>
                <a:spcPct val="85000"/>
              </a:lnSpc>
              <a:spcBef>
                <a:spcPts val="0"/>
              </a:spcBef>
            </a:pPr>
            <a:r>
              <a:rPr lang="en-US" sz="4400" b="1" dirty="0">
                <a:solidFill>
                  <a:schemeClr val="accent6">
                    <a:lumMod val="40000"/>
                    <a:lumOff val="60000"/>
                  </a:schemeClr>
                </a:solidFill>
              </a:rPr>
              <a:t>	</a:t>
            </a:r>
            <a:r>
              <a:rPr lang="en-US" sz="4400" b="1" dirty="0">
                <a:solidFill>
                  <a:schemeClr val="bg1"/>
                </a:solidFill>
              </a:rPr>
              <a:t>cf. Matthew 5:10-12</a:t>
            </a:r>
            <a:endParaRPr lang="en-US" sz="3600" dirty="0">
              <a:solidFill>
                <a:schemeClr val="bg1"/>
              </a:solidFill>
            </a:endParaRPr>
          </a:p>
        </p:txBody>
      </p:sp>
      <p:pic>
        <p:nvPicPr>
          <p:cNvPr id="9" name="Picture 8" descr="A colorful atom with blue circles and white dots&#10;&#10;Description automatically generated">
            <a:extLst>
              <a:ext uri="{FF2B5EF4-FFF2-40B4-BE49-F238E27FC236}">
                <a16:creationId xmlns:a16="http://schemas.microsoft.com/office/drawing/2014/main" id="{8F634200-6C08-DED2-BD81-51D73970C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550" y="1257299"/>
            <a:ext cx="4029196" cy="4343401"/>
          </a:xfrm>
          <a:prstGeom prst="rect">
            <a:avLst/>
          </a:prstGeom>
        </p:spPr>
      </p:pic>
    </p:spTree>
    <p:extLst>
      <p:ext uri="{BB962C8B-B14F-4D97-AF65-F5344CB8AC3E}">
        <p14:creationId xmlns:p14="http://schemas.microsoft.com/office/powerpoint/2010/main" val="2561188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2109</Words>
  <Application>Microsoft Office PowerPoint</Application>
  <PresentationFormat>Widescreen</PresentationFormat>
  <Paragraphs>75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Arial</vt:lpstr>
      <vt:lpstr>Righteous</vt:lpstr>
      <vt:lpstr>Calibri Light</vt:lpstr>
      <vt:lpstr>Office Theme</vt:lpstr>
      <vt:lpstr>Positive VS Negative</vt:lpstr>
      <vt:lpstr>Are These Negative?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VS Negative</dc:title>
  <dc:creator>Stan Cox</dc:creator>
  <cp:lastModifiedBy>Stan Cox</cp:lastModifiedBy>
  <cp:revision>1</cp:revision>
  <dcterms:created xsi:type="dcterms:W3CDTF">2023-07-21T19:55:52Z</dcterms:created>
  <dcterms:modified xsi:type="dcterms:W3CDTF">2023-07-22T15:22:34Z</dcterms:modified>
</cp:coreProperties>
</file>