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02B52-64B8-443A-AE71-A98E9079C191}" v="46" dt="2022-10-15T22:44:41.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209" autoAdjust="0"/>
  </p:normalViewPr>
  <p:slideViewPr>
    <p:cSldViewPr snapToGrid="0">
      <p:cViewPr varScale="1">
        <p:scale>
          <a:sx n="43" d="100"/>
          <a:sy n="43" d="100"/>
        </p:scale>
        <p:origin x="2150"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0202B52-64B8-443A-AE71-A98E9079C191}"/>
    <pc:docChg chg="undo custSel addSld delSld modSld modNotesMaster modHandout">
      <pc:chgData name="Stan Cox" userId="9376f276357bfffd" providerId="LiveId" clId="{E0202B52-64B8-443A-AE71-A98E9079C191}" dt="2022-10-15T22:44:41.094" v="8612"/>
      <pc:docMkLst>
        <pc:docMk/>
      </pc:docMkLst>
      <pc:sldChg chg="modSp mod setBg modNotesTx">
        <pc:chgData name="Stan Cox" userId="9376f276357bfffd" providerId="LiveId" clId="{E0202B52-64B8-443A-AE71-A98E9079C191}" dt="2022-10-14T04:11:15.782" v="8609" actId="6549"/>
        <pc:sldMkLst>
          <pc:docMk/>
          <pc:sldMk cId="3971494104" sldId="256"/>
        </pc:sldMkLst>
        <pc:spChg chg="mod">
          <ac:chgData name="Stan Cox" userId="9376f276357bfffd" providerId="LiveId" clId="{E0202B52-64B8-443A-AE71-A98E9079C191}" dt="2022-10-13T21:25:12.529" v="31" actId="1076"/>
          <ac:spMkLst>
            <pc:docMk/>
            <pc:sldMk cId="3971494104" sldId="256"/>
            <ac:spMk id="2" creationId="{F4418C9A-A509-454C-7508-CE6C9A16FDB5}"/>
          </ac:spMkLst>
        </pc:spChg>
        <pc:spChg chg="mod">
          <ac:chgData name="Stan Cox" userId="9376f276357bfffd" providerId="LiveId" clId="{E0202B52-64B8-443A-AE71-A98E9079C191}" dt="2022-10-13T21:25:49.166" v="60" actId="6549"/>
          <ac:spMkLst>
            <pc:docMk/>
            <pc:sldMk cId="3971494104" sldId="256"/>
            <ac:spMk id="3" creationId="{7B639692-7AE6-EDE4-393F-9E573F32A0B3}"/>
          </ac:spMkLst>
        </pc:spChg>
      </pc:sldChg>
      <pc:sldChg chg="modSp add mod modTransition modNotesTx">
        <pc:chgData name="Stan Cox" userId="9376f276357bfffd" providerId="LiveId" clId="{E0202B52-64B8-443A-AE71-A98E9079C191}" dt="2022-10-14T04:11:24.841" v="8610" actId="6549"/>
        <pc:sldMkLst>
          <pc:docMk/>
          <pc:sldMk cId="1475911972" sldId="257"/>
        </pc:sldMkLst>
        <pc:spChg chg="mod">
          <ac:chgData name="Stan Cox" userId="9376f276357bfffd" providerId="LiveId" clId="{E0202B52-64B8-443A-AE71-A98E9079C191}" dt="2022-10-14T01:54:06.395" v="2208" actId="14100"/>
          <ac:spMkLst>
            <pc:docMk/>
            <pc:sldMk cId="1475911972" sldId="257"/>
            <ac:spMk id="2" creationId="{F4418C9A-A509-454C-7508-CE6C9A16FDB5}"/>
          </ac:spMkLst>
        </pc:spChg>
        <pc:spChg chg="mod">
          <ac:chgData name="Stan Cox" userId="9376f276357bfffd" providerId="LiveId" clId="{E0202B52-64B8-443A-AE71-A98E9079C191}" dt="2022-10-14T01:59:55.034" v="2371" actId="20577"/>
          <ac:spMkLst>
            <pc:docMk/>
            <pc:sldMk cId="1475911972" sldId="257"/>
            <ac:spMk id="3" creationId="{7B639692-7AE6-EDE4-393F-9E573F32A0B3}"/>
          </ac:spMkLst>
        </pc:spChg>
      </pc:sldChg>
      <pc:sldChg chg="add del setBg">
        <pc:chgData name="Stan Cox" userId="9376f276357bfffd" providerId="LiveId" clId="{E0202B52-64B8-443A-AE71-A98E9079C191}" dt="2022-10-14T01:50:31.445" v="1992"/>
        <pc:sldMkLst>
          <pc:docMk/>
          <pc:sldMk cId="3047201898" sldId="257"/>
        </pc:sldMkLst>
      </pc:sldChg>
      <pc:sldChg chg="modSp add mod modTransition modNotesTx">
        <pc:chgData name="Stan Cox" userId="9376f276357bfffd" providerId="LiveId" clId="{E0202B52-64B8-443A-AE71-A98E9079C191}" dt="2022-10-14T04:11:31.870" v="8611" actId="6549"/>
        <pc:sldMkLst>
          <pc:docMk/>
          <pc:sldMk cId="3981224955" sldId="258"/>
        </pc:sldMkLst>
        <pc:spChg chg="mod">
          <ac:chgData name="Stan Cox" userId="9376f276357bfffd" providerId="LiveId" clId="{E0202B52-64B8-443A-AE71-A98E9079C191}" dt="2022-10-14T02:16:13.604" v="3706" actId="20577"/>
          <ac:spMkLst>
            <pc:docMk/>
            <pc:sldMk cId="3981224955" sldId="258"/>
            <ac:spMk id="2" creationId="{F4418C9A-A509-454C-7508-CE6C9A16FDB5}"/>
          </ac:spMkLst>
        </pc:spChg>
        <pc:spChg chg="mod">
          <ac:chgData name="Stan Cox" userId="9376f276357bfffd" providerId="LiveId" clId="{E0202B52-64B8-443A-AE71-A98E9079C191}" dt="2022-10-14T03:17:55.390" v="6100" actId="20577"/>
          <ac:spMkLst>
            <pc:docMk/>
            <pc:sldMk cId="3981224955" sldId="258"/>
            <ac:spMk id="3" creationId="{7B639692-7AE6-EDE4-393F-9E573F32A0B3}"/>
          </ac:spMkLst>
        </pc:spChg>
      </pc:sldChg>
      <pc:sldChg chg="add del setBg">
        <pc:chgData name="Stan Cox" userId="9376f276357bfffd" providerId="LiveId" clId="{E0202B52-64B8-443A-AE71-A98E9079C191}" dt="2022-10-14T02:16:05.938" v="3686"/>
        <pc:sldMkLst>
          <pc:docMk/>
          <pc:sldMk cId="4038001907" sldId="258"/>
        </pc:sldMkLst>
      </pc:sldChg>
      <pc:sldChg chg="add del setBg">
        <pc:chgData name="Stan Cox" userId="9376f276357bfffd" providerId="LiveId" clId="{E0202B52-64B8-443A-AE71-A98E9079C191}" dt="2022-10-14T03:25:04.459" v="6670"/>
        <pc:sldMkLst>
          <pc:docMk/>
          <pc:sldMk cId="612163875" sldId="259"/>
        </pc:sldMkLst>
      </pc:sldChg>
      <pc:sldChg chg="modSp add mod modTransition modNotesTx">
        <pc:chgData name="Stan Cox" userId="9376f276357bfffd" providerId="LiveId" clId="{E0202B52-64B8-443A-AE71-A98E9079C191}" dt="2022-10-14T03:54:11.880" v="8484"/>
        <pc:sldMkLst>
          <pc:docMk/>
          <pc:sldMk cId="4279212516" sldId="259"/>
        </pc:sldMkLst>
        <pc:spChg chg="mod">
          <ac:chgData name="Stan Cox" userId="9376f276357bfffd" providerId="LiveId" clId="{E0202B52-64B8-443A-AE71-A98E9079C191}" dt="2022-10-14T03:38:28.441" v="7641" actId="1076"/>
          <ac:spMkLst>
            <pc:docMk/>
            <pc:sldMk cId="4279212516" sldId="259"/>
            <ac:spMk id="2" creationId="{F4418C9A-A509-454C-7508-CE6C9A16FDB5}"/>
          </ac:spMkLst>
        </pc:spChg>
        <pc:spChg chg="mod">
          <ac:chgData name="Stan Cox" userId="9376f276357bfffd" providerId="LiveId" clId="{E0202B52-64B8-443A-AE71-A98E9079C191}" dt="2022-10-14T03:44:09.245" v="8172" actId="14100"/>
          <ac:spMkLst>
            <pc:docMk/>
            <pc:sldMk cId="4279212516" sldId="259"/>
            <ac:spMk id="3" creationId="{7B639692-7AE6-EDE4-393F-9E573F32A0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20D3D5-592B-C554-9191-48E09A859644}"/>
              </a:ext>
            </a:extLst>
          </p:cNvPr>
          <p:cNvSpPr>
            <a:spLocks noGrp="1"/>
          </p:cNvSpPr>
          <p:nvPr>
            <p:ph type="hdr" sz="quarter"/>
          </p:nvPr>
        </p:nvSpPr>
        <p:spPr>
          <a:xfrm>
            <a:off x="0" y="0"/>
            <a:ext cx="3505200" cy="813435"/>
          </a:xfrm>
          <a:prstGeom prst="rect">
            <a:avLst/>
          </a:prstGeom>
        </p:spPr>
        <p:txBody>
          <a:bodyPr vert="horz" lIns="93177" tIns="46589" rIns="93177" bIns="46589" rtlCol="0"/>
          <a:lstStyle>
            <a:lvl1pPr algn="l">
              <a:defRPr sz="1200"/>
            </a:lvl1pPr>
          </a:lstStyle>
          <a:p>
            <a:r>
              <a:rPr lang="en-US" sz="2400" dirty="0">
                <a:latin typeface="Bebas Neue" panose="020B0606020202050201" pitchFamily="34" charset="0"/>
              </a:rPr>
              <a:t>Prayers for Kings</a:t>
            </a:r>
          </a:p>
          <a:p>
            <a:r>
              <a:rPr lang="en-US" dirty="0"/>
              <a:t>1 Timothy 2:1-4</a:t>
            </a:r>
          </a:p>
        </p:txBody>
      </p:sp>
      <p:sp>
        <p:nvSpPr>
          <p:cNvPr id="3" name="Date Placeholder 2">
            <a:extLst>
              <a:ext uri="{FF2B5EF4-FFF2-40B4-BE49-F238E27FC236}">
                <a16:creationId xmlns:a16="http://schemas.microsoft.com/office/drawing/2014/main" id="{AD9C576C-E4E1-7963-F560-B69C3D920CE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October 15, 2022 @ 11am</a:t>
            </a:r>
          </a:p>
        </p:txBody>
      </p:sp>
      <p:sp>
        <p:nvSpPr>
          <p:cNvPr id="4" name="Footer Placeholder 3">
            <a:extLst>
              <a:ext uri="{FF2B5EF4-FFF2-40B4-BE49-F238E27FC236}">
                <a16:creationId xmlns:a16="http://schemas.microsoft.com/office/drawing/2014/main" id="{F778D11D-B699-E199-514B-849E92DD85C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BCE925F-8E16-2B4F-E25C-6CD969C5E57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68B9AD2A-493E-44C8-BFDF-126E6D396C61}" type="slidenum">
              <a:rPr lang="en-US" smtClean="0"/>
              <a:t>‹#›</a:t>
            </a:fld>
            <a:endParaRPr lang="en-US" dirty="0"/>
          </a:p>
        </p:txBody>
      </p:sp>
    </p:spTree>
    <p:extLst>
      <p:ext uri="{BB962C8B-B14F-4D97-AF65-F5344CB8AC3E}">
        <p14:creationId xmlns:p14="http://schemas.microsoft.com/office/powerpoint/2010/main" val="232541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C37625-261D-451B-B63F-D0C4369CA67E}" type="datetimeFigureOut">
              <a:rPr lang="en-US" smtClean="0"/>
              <a:t>10/15/2022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B43284-B185-4773-8B37-1858B7B263CE}" type="slidenum">
              <a:rPr lang="en-US" smtClean="0"/>
              <a:t>‹#›</a:t>
            </a:fld>
            <a:endParaRPr lang="en-US"/>
          </a:p>
        </p:txBody>
      </p:sp>
    </p:spTree>
    <p:extLst>
      <p:ext uri="{BB962C8B-B14F-4D97-AF65-F5344CB8AC3E}">
        <p14:creationId xmlns:p14="http://schemas.microsoft.com/office/powerpoint/2010/main" val="41289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4708" indent="-174708">
              <a:buFont typeface="Arial" panose="020B0604020202020204" pitchFamily="34" charset="0"/>
              <a:buChar char="•"/>
            </a:pPr>
            <a:r>
              <a:rPr lang="en-US" b="1" dirty="0"/>
              <a:t>Our text contains an exhortation to Timothy regarding an important activity for all Christians</a:t>
            </a:r>
          </a:p>
          <a:p>
            <a:pPr marL="640594" lvl="1" indent="-174708">
              <a:buFont typeface="Arial" panose="020B0604020202020204" pitchFamily="34" charset="0"/>
              <a:buChar char="•"/>
            </a:pPr>
            <a:r>
              <a:rPr lang="en-US" dirty="0"/>
              <a:t>This was something Timothy as an evangelist was to exhort other Christians to do</a:t>
            </a:r>
          </a:p>
          <a:p>
            <a:pPr marL="640594" lvl="1" indent="-174708">
              <a:buFont typeface="Arial" panose="020B0604020202020204" pitchFamily="34" charset="0"/>
              <a:buChar char="•"/>
            </a:pPr>
            <a:r>
              <a:rPr lang="en-US" dirty="0"/>
              <a:t>It is something we should be doing today as well</a:t>
            </a:r>
          </a:p>
          <a:p>
            <a:r>
              <a:rPr lang="en-US" b="1" dirty="0"/>
              <a:t>(1 Timothy 2:1-4), </a:t>
            </a:r>
            <a:r>
              <a:rPr lang="en-US" i="1" dirty="0"/>
              <a:t>“Therefore I exhort first of all that supplications, prayers, intercessions, and giving of thanks be made for all men,</a:t>
            </a:r>
            <a:r>
              <a:rPr lang="en-US" i="1" baseline="30000" dirty="0"/>
              <a:t> 2</a:t>
            </a:r>
            <a:r>
              <a:rPr lang="en-US" i="1" dirty="0"/>
              <a:t> for kings and all who are in authority, that we may lead a quiet and peaceable life in all godliness and reverence.</a:t>
            </a:r>
            <a:r>
              <a:rPr lang="en-US" i="1" baseline="30000" dirty="0"/>
              <a:t> 3</a:t>
            </a:r>
            <a:r>
              <a:rPr lang="en-US" i="1" dirty="0"/>
              <a:t> For this is good and acceptable in the sight of God our Savior,</a:t>
            </a:r>
            <a:r>
              <a:rPr lang="en-US" i="1" baseline="30000" dirty="0"/>
              <a:t> 4</a:t>
            </a:r>
            <a:r>
              <a:rPr lang="en-US" i="1" dirty="0"/>
              <a:t> who desires all men to be saved and to come to the knowledge of the truth.”</a:t>
            </a:r>
          </a:p>
          <a:p>
            <a:pPr marL="174708" indent="-174708">
              <a:buFont typeface="Arial" panose="020B0604020202020204" pitchFamily="34" charset="0"/>
              <a:buChar char="•"/>
            </a:pPr>
            <a:r>
              <a:rPr lang="en-US" b="1" dirty="0"/>
              <a:t>Leaving the examination of benefits to later in the lesson, it is important here to note the self-serving nature of petitions made for kings, and those in authority.</a:t>
            </a:r>
          </a:p>
          <a:p>
            <a:pPr marL="640594" lvl="1" indent="-174708">
              <a:buFont typeface="Arial" panose="020B0604020202020204" pitchFamily="34" charset="0"/>
              <a:buChar char="•"/>
            </a:pPr>
            <a:r>
              <a:rPr lang="en-US" b="0" dirty="0"/>
              <a:t>If such intercessions are answered by God, it improves our ability to serve Him</a:t>
            </a:r>
          </a:p>
          <a:p>
            <a:pPr marL="640594" lvl="1" indent="-174708">
              <a:buFont typeface="Arial" panose="020B0604020202020204" pitchFamily="34" charset="0"/>
              <a:buChar char="•"/>
            </a:pPr>
            <a:r>
              <a:rPr lang="en-US" b="0" u="sng" dirty="0"/>
              <a:t>Leaders who promote godliness, or are at least not opposed to it, assist us in our service to God</a:t>
            </a:r>
          </a:p>
          <a:p>
            <a:pPr marL="640594" lvl="1" indent="-174708">
              <a:buFont typeface="Arial" panose="020B0604020202020204" pitchFamily="34" charset="0"/>
              <a:buChar char="•"/>
            </a:pPr>
            <a:r>
              <a:rPr lang="en-US" b="0" dirty="0"/>
              <a:t>In opposition, such leaders can make our lives hard as we seek to live for the Lord.</a:t>
            </a:r>
          </a:p>
          <a:p>
            <a:pPr marL="174708" indent="-174708">
              <a:buFont typeface="Arial" panose="020B0604020202020204" pitchFamily="34" charset="0"/>
              <a:buChar char="•"/>
            </a:pPr>
            <a:r>
              <a:rPr lang="en-US" b="1" dirty="0"/>
              <a:t>Consider a few examples of this:</a:t>
            </a:r>
          </a:p>
          <a:p>
            <a:pPr marL="640594" lvl="1" indent="-174708">
              <a:buFont typeface="Arial" panose="020B0604020202020204" pitchFamily="34" charset="0"/>
              <a:buChar char="•"/>
            </a:pPr>
            <a:r>
              <a:rPr lang="en-US" b="1" dirty="0"/>
              <a:t>Joshua – who led the people to take the land of Canaan, and encouraged their obedience to the Lord</a:t>
            </a:r>
          </a:p>
          <a:p>
            <a:r>
              <a:rPr lang="en-US" b="1" dirty="0"/>
              <a:t>(Joshua 24:19-28), </a:t>
            </a:r>
            <a:r>
              <a:rPr lang="en-US" i="1" dirty="0"/>
              <a:t>“But Joshua said to the people, “You cannot serve the Lord, for He is a holy God. He is a jealous God; He will not forgive your transgressions nor your sins.</a:t>
            </a:r>
            <a:r>
              <a:rPr lang="en-US" i="1" baseline="30000" dirty="0"/>
              <a:t> 20</a:t>
            </a:r>
            <a:r>
              <a:rPr lang="en-US" i="1" dirty="0"/>
              <a:t> If you forsake the Lord and serve foreign gods, then He will turn and do you harm and consume you, after He has done you good.” </a:t>
            </a:r>
            <a:r>
              <a:rPr lang="en-US" i="1" baseline="30000" dirty="0"/>
              <a:t>21</a:t>
            </a:r>
            <a:r>
              <a:rPr lang="en-US" i="1" dirty="0"/>
              <a:t> And the people said to Joshua, “No, but we will serve the Lord!” </a:t>
            </a:r>
            <a:r>
              <a:rPr lang="en-US" i="1" baseline="30000" dirty="0"/>
              <a:t>22</a:t>
            </a:r>
            <a:r>
              <a:rPr lang="en-US" i="1" dirty="0"/>
              <a:t> So Joshua said to the people, “You are witnesses against yourselves that you have chosen the Lord for yourselves, to serve Him.” And they said, “We are witnesses!” </a:t>
            </a:r>
            <a:r>
              <a:rPr lang="en-US" i="1" baseline="30000" dirty="0"/>
              <a:t>23</a:t>
            </a:r>
            <a:r>
              <a:rPr lang="en-US" i="1" dirty="0"/>
              <a:t> “Now therefore,” he said, “put away the foreign gods which are among you, and incline your heart to the Lord God of Israel.” </a:t>
            </a:r>
            <a:r>
              <a:rPr lang="en-US" i="1" baseline="30000" dirty="0"/>
              <a:t>24</a:t>
            </a:r>
            <a:r>
              <a:rPr lang="en-US" i="1" dirty="0"/>
              <a:t> And the people said to Joshua, “The Lord our God we will serve, and His voice we will obey!” </a:t>
            </a:r>
            <a:r>
              <a:rPr lang="en-US" i="1" baseline="30000" dirty="0"/>
              <a:t>25</a:t>
            </a:r>
            <a:r>
              <a:rPr lang="en-US" i="1" dirty="0"/>
              <a:t> So Joshua made a covenant with the people that day, and made for them a statute and an ordinance in Shechem. </a:t>
            </a:r>
            <a:r>
              <a:rPr lang="en-US" i="1" baseline="30000" dirty="0"/>
              <a:t>26</a:t>
            </a:r>
            <a:r>
              <a:rPr lang="en-US" i="1" dirty="0"/>
              <a:t> Then Joshua wrote these words in the Book of the Law of God. And he took a large stone, and set it up there under the oak that was by the sanctuary of the Lord.</a:t>
            </a:r>
            <a:r>
              <a:rPr lang="en-US" i="1" baseline="30000" dirty="0"/>
              <a:t> 27</a:t>
            </a:r>
            <a:r>
              <a:rPr lang="en-US" i="1" dirty="0"/>
              <a:t> And Joshua said to all the people, “Behold, this stone shall be a witness to us, for it has heard all the words of the Lord which He spoke to us. It shall therefore be a witness to you, lest you deny your God.”</a:t>
            </a:r>
            <a:r>
              <a:rPr lang="en-US" i="1" baseline="30000" dirty="0"/>
              <a:t> 28</a:t>
            </a:r>
            <a:r>
              <a:rPr lang="en-US" i="1" dirty="0"/>
              <a:t> So Joshua let the people depart, each to his own inheritance.”</a:t>
            </a:r>
          </a:p>
          <a:p>
            <a:pPr marL="640594" lvl="1" indent="-174708">
              <a:buFont typeface="Arial" panose="020B0604020202020204" pitchFamily="34" charset="0"/>
              <a:buChar char="•"/>
            </a:pPr>
            <a:r>
              <a:rPr lang="en-US" b="1" i="0" dirty="0"/>
              <a:t>Josiah – A good young king who turned the people back to the Lord</a:t>
            </a:r>
          </a:p>
          <a:p>
            <a:r>
              <a:rPr lang="en-US" b="1" dirty="0"/>
              <a:t>(2 Chronicles 34:31-33), </a:t>
            </a:r>
            <a:r>
              <a:rPr lang="en-US" i="1" dirty="0"/>
              <a:t>“Then the king stood in his place and made a covenant before the Lord, to follow the Lord, and to keep His commandments and His testimonies and His statutes with all his heart and all his soul, to perform the words of the covenant that were written in this book.</a:t>
            </a:r>
            <a:r>
              <a:rPr lang="en-US" i="1" baseline="30000" dirty="0"/>
              <a:t> 32</a:t>
            </a:r>
            <a:r>
              <a:rPr lang="en-US" i="1" dirty="0"/>
              <a:t> And he made all who were present in Jerusalem and Benjamin take a stand. So the inhabitants of Jerusalem did according to the covenant of God, the God of their fathers.</a:t>
            </a:r>
            <a:r>
              <a:rPr lang="en-US" i="1" baseline="30000" dirty="0"/>
              <a:t> 33</a:t>
            </a:r>
            <a:r>
              <a:rPr lang="en-US" i="1" dirty="0"/>
              <a:t> Thus Josiah removed all the abominations from all the country that belonged to the children of Israel, and made all who were present in Israel diligently serve the Lord their God. All his days they did not depart from following the Lord God of their fathers.”</a:t>
            </a:r>
          </a:p>
          <a:p>
            <a:pPr marL="640594" lvl="1" indent="-174708">
              <a:buFont typeface="Arial" panose="020B0604020202020204" pitchFamily="34" charset="0"/>
              <a:buChar char="•"/>
            </a:pPr>
            <a:r>
              <a:rPr lang="en-US" b="1" dirty="0"/>
              <a:t>Negative Example – Jeroboam – A king who led his people into idolatry</a:t>
            </a:r>
          </a:p>
          <a:p>
            <a:r>
              <a:rPr lang="en-US" b="1" dirty="0"/>
              <a:t>(1 Kings 12:26-30), </a:t>
            </a:r>
            <a:r>
              <a:rPr lang="en-US" i="1" dirty="0"/>
              <a:t>“And Jeroboam said in his heart, “Now the kingdom may return to the house of David:</a:t>
            </a:r>
            <a:r>
              <a:rPr lang="en-US" i="1" baseline="30000" dirty="0"/>
              <a:t> 27</a:t>
            </a:r>
            <a:r>
              <a:rPr lang="en-US" i="1" dirty="0"/>
              <a:t> If these people go up to offer sacrifices in the house of the Lord at Jerusalem, then the heart of this people will turn back to their lord, Rehoboam king of Judah, and they will kill me and go back to Rehoboam king of Judah.” </a:t>
            </a:r>
            <a:r>
              <a:rPr lang="en-US" i="1" baseline="30000" dirty="0"/>
              <a:t>28</a:t>
            </a:r>
            <a:r>
              <a:rPr lang="en-US" i="1" dirty="0"/>
              <a:t> Therefore the king asked advice, made two calves of gold, and said to the people, “It is too much for you to go up to Jerusalem. Here are your gods, O Israel, which brought you up from the land of Egypt!”</a:t>
            </a:r>
            <a:r>
              <a:rPr lang="en-US" i="1" baseline="30000" dirty="0"/>
              <a:t> 29</a:t>
            </a:r>
            <a:r>
              <a:rPr lang="en-US" i="1" dirty="0"/>
              <a:t> And he set up one in Bethel, and the other he put in Dan.</a:t>
            </a:r>
            <a:r>
              <a:rPr lang="en-US" i="1" baseline="30000" dirty="0"/>
              <a:t> 30</a:t>
            </a:r>
            <a:r>
              <a:rPr lang="en-US" i="1" dirty="0"/>
              <a:t> Now this thing became a sin, for the people went to worship before the one as far as Dan.”</a:t>
            </a:r>
          </a:p>
          <a:p>
            <a:pPr marL="640594" lvl="1" indent="-174708">
              <a:buFont typeface="Arial" panose="020B0604020202020204" pitchFamily="34" charset="0"/>
              <a:buChar char="•"/>
            </a:pPr>
            <a:r>
              <a:rPr lang="en-US" b="1" dirty="0"/>
              <a:t>The leaders of the Jews were constantly disappointing God (Seems very similar to our day and time)</a:t>
            </a:r>
          </a:p>
          <a:p>
            <a:r>
              <a:rPr lang="en-US" b="1" dirty="0"/>
              <a:t>(Isaiah 1:23) [Concerning the leaders in Judah, specifically the city of Jerusalem, God said], </a:t>
            </a:r>
            <a:r>
              <a:rPr lang="en-US" i="1" dirty="0"/>
              <a:t>“Your princes are rebellious, and companions of thieves; everyone loves bribes, and follows after rewards. They do not defend the fatherless, nor does the cause of the widow come before them.”</a:t>
            </a:r>
          </a:p>
          <a:p>
            <a:pPr marL="174708" indent="-174708">
              <a:buFont typeface="Arial" panose="020B0604020202020204" pitchFamily="34" charset="0"/>
              <a:buChar char="•"/>
            </a:pPr>
            <a:r>
              <a:rPr lang="en-US" b="1" i="0" dirty="0"/>
              <a:t>God’s purpose in establishing the nations is to help men to search for and find God</a:t>
            </a:r>
          </a:p>
          <a:p>
            <a:r>
              <a:rPr lang="en-US" b="1" dirty="0"/>
              <a:t>(Acts 17:26-27),</a:t>
            </a:r>
            <a:r>
              <a:rPr lang="en-US" b="1" i="1" dirty="0"/>
              <a:t> </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endParaRPr lang="en-US" b="1" i="1" dirty="0"/>
          </a:p>
          <a:p>
            <a:pPr marL="640594" lvl="1" indent="-174708">
              <a:buFont typeface="Arial" panose="020B0604020202020204" pitchFamily="34" charset="0"/>
              <a:buChar char="•"/>
            </a:pPr>
            <a:r>
              <a:rPr lang="en-US" i="0" dirty="0"/>
              <a:t>Any nation that is not doing so, will eventually come to an end</a:t>
            </a:r>
          </a:p>
          <a:p>
            <a:pPr marL="640594" lvl="1" indent="-174708">
              <a:buFont typeface="Arial" panose="020B0604020202020204" pitchFamily="34" charset="0"/>
              <a:buChar char="•"/>
            </a:pPr>
            <a:r>
              <a:rPr lang="en-US" i="0" dirty="0"/>
              <a:t>Our prayers can delay or reverse God’s judgment!</a:t>
            </a:r>
          </a:p>
          <a:p>
            <a:pPr marL="174708" indent="-174708">
              <a:buFont typeface="Arial" panose="020B0604020202020204" pitchFamily="34" charset="0"/>
              <a:buChar char="•"/>
            </a:pPr>
            <a:r>
              <a:rPr lang="en-US" b="1" i="0" dirty="0"/>
              <a:t>So, let’s talk for a few moments about Paul’s exhortation</a:t>
            </a:r>
          </a:p>
        </p:txBody>
      </p:sp>
      <p:sp>
        <p:nvSpPr>
          <p:cNvPr id="4" name="Slide Number Placeholder 3"/>
          <p:cNvSpPr>
            <a:spLocks noGrp="1"/>
          </p:cNvSpPr>
          <p:nvPr>
            <p:ph type="sldNum" sz="quarter" idx="5"/>
          </p:nvPr>
        </p:nvSpPr>
        <p:spPr/>
        <p:txBody>
          <a:bodyPr/>
          <a:lstStyle/>
          <a:p>
            <a:fld id="{19B43284-B185-4773-8B37-1858B7B263CE}" type="slidenum">
              <a:rPr lang="en-US" smtClean="0"/>
              <a:t>1</a:t>
            </a:fld>
            <a:endParaRPr lang="en-US"/>
          </a:p>
        </p:txBody>
      </p:sp>
    </p:spTree>
    <p:extLst>
      <p:ext uri="{BB962C8B-B14F-4D97-AF65-F5344CB8AC3E}">
        <p14:creationId xmlns:p14="http://schemas.microsoft.com/office/powerpoint/2010/main" val="281062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Prayers We Offer</a:t>
            </a:r>
          </a:p>
          <a:p>
            <a:r>
              <a:rPr lang="en-US" b="1" dirty="0"/>
              <a:t>(1 Timothy 2:1-2), </a:t>
            </a:r>
            <a:r>
              <a:rPr lang="en-US" i="1" dirty="0"/>
              <a:t>“Therefore I exhort first of all that supplications, prayers, intercessions, and giving of thanks be made for all men,</a:t>
            </a:r>
            <a:r>
              <a:rPr lang="en-US" i="1" baseline="30000" dirty="0"/>
              <a:t> 2</a:t>
            </a:r>
            <a:r>
              <a:rPr lang="en-US" i="1" dirty="0"/>
              <a:t> for kings and all who are in authority…”</a:t>
            </a:r>
          </a:p>
          <a:p>
            <a:pPr marL="174708" indent="-174708">
              <a:buFont typeface="Arial" panose="020B0604020202020204" pitchFamily="34" charset="0"/>
              <a:buChar char="•"/>
            </a:pPr>
            <a:r>
              <a:rPr lang="en-US" b="1" dirty="0"/>
              <a:t>Note first, the types of prayers listed are to be offered for all men</a:t>
            </a:r>
          </a:p>
          <a:p>
            <a:pPr marL="640594" lvl="1" indent="-174708">
              <a:buFont typeface="Arial" panose="020B0604020202020204" pitchFamily="34" charset="0"/>
              <a:buChar char="•"/>
            </a:pPr>
            <a:r>
              <a:rPr lang="en-US" dirty="0"/>
              <a:t>This should be a common practice, for enemies, friends, brethren, the world in general</a:t>
            </a:r>
          </a:p>
          <a:p>
            <a:pPr marL="174708" indent="-174708">
              <a:buFont typeface="Arial" panose="020B0604020202020204" pitchFamily="34" charset="0"/>
              <a:buChar char="•"/>
            </a:pPr>
            <a:r>
              <a:rPr lang="en-US" b="1" dirty="0"/>
              <a:t>However, as noted, for kings and those in authority especially (in part, because of the benefit that comes to us as a result of such prayers).</a:t>
            </a:r>
          </a:p>
          <a:p>
            <a:pPr marL="640594" lvl="1" indent="-174708">
              <a:buFont typeface="Arial" panose="020B0604020202020204" pitchFamily="34" charset="0"/>
              <a:buChar char="•"/>
            </a:pPr>
            <a:r>
              <a:rPr lang="en-US" dirty="0"/>
              <a:t>So, what are these prayers?</a:t>
            </a:r>
          </a:p>
          <a:p>
            <a:pPr marL="640594" lvl="1" indent="-174708">
              <a:buFont typeface="Arial" panose="020B0604020202020204" pitchFamily="34" charset="0"/>
              <a:buChar char="•"/>
            </a:pPr>
            <a:r>
              <a:rPr lang="en-US" b="1" dirty="0"/>
              <a:t>Supplications</a:t>
            </a:r>
            <a:r>
              <a:rPr lang="en-US" dirty="0"/>
              <a:t> – a seeking, asking, entreaty to God (because of a perceived need or indigence)</a:t>
            </a:r>
          </a:p>
          <a:p>
            <a:pPr marL="640594" lvl="1" indent="-174708">
              <a:buFont typeface="Arial" panose="020B0604020202020204" pitchFamily="34" charset="0"/>
              <a:buChar char="•"/>
            </a:pPr>
            <a:r>
              <a:rPr lang="en-US" b="1" dirty="0"/>
              <a:t>Praye</a:t>
            </a:r>
            <a:r>
              <a:rPr lang="en-US" dirty="0"/>
              <a:t>r – A general term.  When we pray, we are addressing (and being heard by) God</a:t>
            </a:r>
          </a:p>
          <a:p>
            <a:pPr marL="640594" lvl="1" indent="-174708">
              <a:buFont typeface="Arial" panose="020B0604020202020204" pitchFamily="34" charset="0"/>
              <a:buChar char="•"/>
            </a:pPr>
            <a:r>
              <a:rPr lang="en-US" b="1" dirty="0"/>
              <a:t>Intercessions </a:t>
            </a:r>
            <a:r>
              <a:rPr lang="en-US" dirty="0"/>
              <a:t>– A conversation or meeting for another (the meeting is in honor of, or to benefit) another.</a:t>
            </a:r>
          </a:p>
          <a:p>
            <a:pPr marL="640594" lvl="1" indent="-174708">
              <a:buFont typeface="Arial" panose="020B0604020202020204" pitchFamily="34" charset="0"/>
              <a:buChar char="•"/>
            </a:pPr>
            <a:r>
              <a:rPr lang="en-US" b="1" dirty="0"/>
              <a:t>Giving of Thanks </a:t>
            </a:r>
            <a:r>
              <a:rPr lang="en-US" dirty="0"/>
              <a:t>– Thanks to God for His answer to our prayers.  God’s blessings bestowed upon us.</a:t>
            </a:r>
          </a:p>
          <a:p>
            <a:pPr marL="174708" indent="-174708">
              <a:buFont typeface="Arial" panose="020B0604020202020204" pitchFamily="34" charset="0"/>
              <a:buChar char="•"/>
            </a:pPr>
            <a:r>
              <a:rPr lang="en-US" b="1" dirty="0"/>
              <a:t>Why do we entreat God, and intercede to Him for others?</a:t>
            </a:r>
          </a:p>
          <a:p>
            <a:pPr marL="640594" lvl="1" indent="-174708">
              <a:buFont typeface="Arial" panose="020B0604020202020204" pitchFamily="34" charset="0"/>
              <a:buChar char="•"/>
            </a:pPr>
            <a:r>
              <a:rPr lang="en-US" dirty="0"/>
              <a:t>This a most obvious example of our loving others (agape) – seeking their welfare. Dealing charitably with them</a:t>
            </a:r>
          </a:p>
          <a:p>
            <a:pPr marL="640594" lvl="1" indent="-174708">
              <a:buFont typeface="Arial" panose="020B0604020202020204" pitchFamily="34" charset="0"/>
              <a:buChar char="•"/>
            </a:pPr>
            <a:r>
              <a:rPr lang="en-US" dirty="0"/>
              <a:t>God rewards those efforts on our part</a:t>
            </a:r>
          </a:p>
          <a:p>
            <a:r>
              <a:rPr lang="en-US" b="1" dirty="0"/>
              <a:t>(Matthew 25:37-40) [the Righteous in Judgment], </a:t>
            </a:r>
            <a:r>
              <a:rPr lang="en-US" i="1" dirty="0"/>
              <a:t>“Then the righteous will answer Him, saying, ‘Lord, when did we see You hungry and feed You, or thirsty and give You drink?</a:t>
            </a:r>
            <a:r>
              <a:rPr lang="en-US" i="1" baseline="30000" dirty="0"/>
              <a:t> 38</a:t>
            </a:r>
            <a:r>
              <a:rPr lang="en-US" i="1" dirty="0"/>
              <a:t> When did we see You a stranger and take You in, or naked and clothe You?</a:t>
            </a:r>
            <a:r>
              <a:rPr lang="en-US" i="1" baseline="30000" dirty="0"/>
              <a:t> 39</a:t>
            </a:r>
            <a:r>
              <a:rPr lang="en-US" i="1" dirty="0"/>
              <a:t> Or when did we see You sick, or in prison, and come to You?’</a:t>
            </a:r>
            <a:r>
              <a:rPr lang="en-US" i="1" baseline="30000" dirty="0"/>
              <a:t> 40</a:t>
            </a:r>
            <a:r>
              <a:rPr lang="en-US" i="1" dirty="0"/>
              <a:t> And the King will answer and say to them, ‘Assuredly, I say to you, inasmuch as you did it to one of the least of these My brethren, you did it to Me.”</a:t>
            </a:r>
          </a:p>
          <a:p>
            <a:pPr marL="640594" lvl="1" indent="-174708">
              <a:buFont typeface="Arial" panose="020B0604020202020204" pitchFamily="34" charset="0"/>
              <a:buChar char="•"/>
            </a:pPr>
            <a:r>
              <a:rPr lang="en-US" i="0" dirty="0"/>
              <a:t>As our text shows, it can also bring us blessings as we live here on the earth</a:t>
            </a:r>
          </a:p>
        </p:txBody>
      </p:sp>
      <p:sp>
        <p:nvSpPr>
          <p:cNvPr id="4" name="Slide Number Placeholder 3"/>
          <p:cNvSpPr>
            <a:spLocks noGrp="1"/>
          </p:cNvSpPr>
          <p:nvPr>
            <p:ph type="sldNum" sz="quarter" idx="5"/>
          </p:nvPr>
        </p:nvSpPr>
        <p:spPr/>
        <p:txBody>
          <a:bodyPr/>
          <a:lstStyle/>
          <a:p>
            <a:pPr defTabSz="931774">
              <a:defRPr/>
            </a:pPr>
            <a:fld id="{19B43284-B185-4773-8B37-1858B7B263CE}"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0536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Blessings Accrued</a:t>
            </a:r>
          </a:p>
          <a:p>
            <a:r>
              <a:rPr lang="en-US" b="1" dirty="0"/>
              <a:t>(1 Timothy 2:2), </a:t>
            </a:r>
            <a:r>
              <a:rPr lang="en-US" i="1" dirty="0"/>
              <a:t>“… that we may lead a quiet and peaceable life in all godliness and reverence.”</a:t>
            </a:r>
          </a:p>
          <a:p>
            <a:pPr marL="174708" indent="-174708">
              <a:buFont typeface="Arial" panose="020B0604020202020204" pitchFamily="34" charset="0"/>
              <a:buChar char="•"/>
            </a:pPr>
            <a:r>
              <a:rPr lang="en-US" b="1" i="0" dirty="0"/>
              <a:t>When we make supplications, prayers, intercessions and the giving of thanks for our leaders…</a:t>
            </a:r>
          </a:p>
          <a:p>
            <a:pPr marL="640594" lvl="1" indent="-174708">
              <a:buFont typeface="Arial" panose="020B0604020202020204" pitchFamily="34" charset="0"/>
              <a:buChar char="•"/>
            </a:pPr>
            <a:r>
              <a:rPr lang="en-US" i="0" dirty="0"/>
              <a:t>It can bring to us a </a:t>
            </a:r>
            <a:r>
              <a:rPr lang="en-US" b="1" i="0" dirty="0"/>
              <a:t>quiet</a:t>
            </a:r>
            <a:r>
              <a:rPr lang="en-US" i="0" dirty="0"/>
              <a:t> life</a:t>
            </a:r>
          </a:p>
          <a:p>
            <a:pPr marL="1106481" lvl="2" indent="-174708">
              <a:buFont typeface="Arial" panose="020B0604020202020204" pitchFamily="34" charset="0"/>
              <a:buChar char="•"/>
            </a:pPr>
            <a:r>
              <a:rPr lang="en-US" b="1" i="0" dirty="0"/>
              <a:t>Quiet</a:t>
            </a:r>
            <a:r>
              <a:rPr lang="en-US" i="0" dirty="0"/>
              <a:t> – quiet, tranquility, the idea of stillness (Think of sitting on the back porch of a secluded cabin in spring.  Breath deep, and be still!)</a:t>
            </a:r>
          </a:p>
          <a:p>
            <a:pPr algn="l"/>
            <a:r>
              <a:rPr lang="en-US" b="1" cap="small" dirty="0">
                <a:solidFill>
                  <a:srgbClr val="000000"/>
                </a:solidFill>
              </a:rPr>
              <a:t>(Psalm 131:1-3), </a:t>
            </a:r>
            <a:r>
              <a:rPr lang="en-US" i="1" cap="small" dirty="0">
                <a:solidFill>
                  <a:srgbClr val="000000"/>
                </a:solidFill>
              </a:rPr>
              <a:t>“Lord</a:t>
            </a:r>
            <a:r>
              <a:rPr lang="en-US" i="1" dirty="0">
                <a:solidFill>
                  <a:srgbClr val="000000"/>
                </a:solidFill>
              </a:rPr>
              <a:t>, my heart is not haughty, Nor my eyes lofty. Neither do I concern myself with great matters, nor with things too profound for me. </a:t>
            </a:r>
            <a:r>
              <a:rPr lang="en-US" b="1" i="1" baseline="30000" dirty="0">
                <a:solidFill>
                  <a:srgbClr val="000000"/>
                </a:solidFill>
              </a:rPr>
              <a:t>2 </a:t>
            </a:r>
            <a:r>
              <a:rPr lang="en-US" i="1" dirty="0">
                <a:solidFill>
                  <a:srgbClr val="000000"/>
                </a:solidFill>
              </a:rPr>
              <a:t>Surely I have calmed and quieted my soul, like a weaned child with his mother; like a weaned child is my soul within me. </a:t>
            </a:r>
            <a:r>
              <a:rPr lang="en-US" b="1" i="1" baseline="30000" dirty="0">
                <a:solidFill>
                  <a:srgbClr val="000000"/>
                </a:solidFill>
              </a:rPr>
              <a:t>3 </a:t>
            </a:r>
            <a:r>
              <a:rPr lang="en-US" i="1" dirty="0">
                <a:solidFill>
                  <a:srgbClr val="000000"/>
                </a:solidFill>
              </a:rPr>
              <a:t>O Israel, hope in the </a:t>
            </a:r>
            <a:r>
              <a:rPr lang="en-US" i="1" cap="small" dirty="0">
                <a:solidFill>
                  <a:srgbClr val="000000"/>
                </a:solidFill>
              </a:rPr>
              <a:t>Lord f</a:t>
            </a:r>
            <a:r>
              <a:rPr lang="en-US" i="1" dirty="0">
                <a:solidFill>
                  <a:srgbClr val="000000"/>
                </a:solidFill>
              </a:rPr>
              <a:t>rom this time forth and forever.”</a:t>
            </a:r>
          </a:p>
          <a:p>
            <a:pPr marL="1106481" lvl="2" indent="-174708">
              <a:buFont typeface="Arial" panose="020B0604020202020204" pitchFamily="34" charset="0"/>
              <a:buChar char="•"/>
            </a:pPr>
            <a:r>
              <a:rPr lang="en-US" dirty="0">
                <a:solidFill>
                  <a:srgbClr val="000000"/>
                </a:solidFill>
              </a:rPr>
              <a:t>Quietness, stillness helps us focus on God, and patiently wait for him. What a blessing!</a:t>
            </a:r>
          </a:p>
          <a:p>
            <a:pPr marL="640594" lvl="1" indent="-174708">
              <a:buFont typeface="Arial" panose="020B0604020202020204" pitchFamily="34" charset="0"/>
              <a:buChar char="•"/>
            </a:pPr>
            <a:r>
              <a:rPr lang="en-US" dirty="0">
                <a:solidFill>
                  <a:srgbClr val="000000"/>
                </a:solidFill>
              </a:rPr>
              <a:t>It can bring us to a life of </a:t>
            </a:r>
            <a:r>
              <a:rPr lang="en-US" b="1" dirty="0">
                <a:solidFill>
                  <a:srgbClr val="000000"/>
                </a:solidFill>
              </a:rPr>
              <a:t>peace</a:t>
            </a:r>
          </a:p>
          <a:p>
            <a:pPr marL="1106481" lvl="2" indent="-174708">
              <a:buFont typeface="Arial" panose="020B0604020202020204" pitchFamily="34" charset="0"/>
              <a:buChar char="•"/>
            </a:pPr>
            <a:r>
              <a:rPr lang="en-US" b="1" dirty="0">
                <a:solidFill>
                  <a:srgbClr val="000000"/>
                </a:solidFill>
              </a:rPr>
              <a:t>Peaceable </a:t>
            </a:r>
            <a:r>
              <a:rPr lang="en-US" dirty="0">
                <a:solidFill>
                  <a:srgbClr val="000000"/>
                </a:solidFill>
              </a:rPr>
              <a:t>– tranquil, undisturbed. Keeping one’s seat.</a:t>
            </a:r>
          </a:p>
          <a:p>
            <a:pPr marL="1106481" lvl="2" indent="-174708">
              <a:buFont typeface="Arial" panose="020B0604020202020204" pitchFamily="34" charset="0"/>
              <a:buChar char="•"/>
            </a:pPr>
            <a:r>
              <a:rPr lang="en-US" dirty="0">
                <a:solidFill>
                  <a:srgbClr val="000000"/>
                </a:solidFill>
              </a:rPr>
              <a:t>Consider the rancor and hatefulness that is present in our country today.  There is constant strife, and constant turmoil. Wouldn’t it be nice if our leaders were to lead by example, so that peace could come by respect for one another, with kindness and respect present?</a:t>
            </a:r>
          </a:p>
          <a:p>
            <a:pPr marL="1106481" lvl="2" indent="-174708">
              <a:buFont typeface="Arial" panose="020B0604020202020204" pitchFamily="34" charset="0"/>
              <a:buChar char="•"/>
            </a:pPr>
            <a:r>
              <a:rPr lang="en-US" dirty="0">
                <a:solidFill>
                  <a:srgbClr val="000000"/>
                </a:solidFill>
              </a:rPr>
              <a:t>An important point – Though there may be little peace because of the leadership of a nation… There is still the responsibility of the Christian to be at peace with others.</a:t>
            </a:r>
          </a:p>
          <a:p>
            <a:r>
              <a:rPr lang="en-US" b="1" dirty="0"/>
              <a:t>(Hebrews 12:14-15), </a:t>
            </a:r>
            <a:r>
              <a:rPr lang="en-US" i="1" dirty="0"/>
              <a:t>“Pursue peace with all people, and holiness, without which no one will see the Lord:</a:t>
            </a:r>
            <a:r>
              <a:rPr lang="en-US" i="1" baseline="30000" dirty="0"/>
              <a:t> 15</a:t>
            </a:r>
            <a:r>
              <a:rPr lang="en-US" i="1" dirty="0"/>
              <a:t> looking carefully lest anyone fall short of the grace of God.”</a:t>
            </a:r>
          </a:p>
          <a:p>
            <a:pPr marL="640594" lvl="1" indent="-174708">
              <a:buFont typeface="Arial" panose="020B0604020202020204" pitchFamily="34" charset="0"/>
              <a:buChar char="•"/>
            </a:pPr>
            <a:r>
              <a:rPr lang="en-US" dirty="0"/>
              <a:t>It can help us to live lives of </a:t>
            </a:r>
            <a:r>
              <a:rPr lang="en-US" b="1" dirty="0"/>
              <a:t>godliness</a:t>
            </a:r>
            <a:r>
              <a:rPr lang="en-US" dirty="0"/>
              <a:t> (because of the peace and quiet that comes we have from our leaders).</a:t>
            </a:r>
          </a:p>
          <a:p>
            <a:pPr marL="1106481" lvl="2" indent="-174708">
              <a:buFont typeface="Arial" panose="020B0604020202020204" pitchFamily="34" charset="0"/>
              <a:buChar char="•"/>
            </a:pPr>
            <a:r>
              <a:rPr lang="en-US" b="1" dirty="0"/>
              <a:t>Godliness</a:t>
            </a:r>
            <a:r>
              <a:rPr lang="en-US" dirty="0"/>
              <a:t> – piety toward God, godliness, holiness</a:t>
            </a:r>
          </a:p>
          <a:p>
            <a:pPr marL="1106481" lvl="2" indent="-174708">
              <a:buFont typeface="Arial" panose="020B0604020202020204" pitchFamily="34" charset="0"/>
              <a:buChar char="•"/>
            </a:pPr>
            <a:r>
              <a:rPr lang="en-US" dirty="0"/>
              <a:t>The call to respect God, and act in a godly or holy way, has always been required by Him!</a:t>
            </a:r>
          </a:p>
          <a:p>
            <a:r>
              <a:rPr lang="en-US" b="1" dirty="0"/>
              <a:t>(1 Peter 1:13-16), </a:t>
            </a:r>
            <a:r>
              <a:rPr lang="en-US" i="1" dirty="0"/>
              <a:t>“Therefore gird up the loins of your mind, be sober, and rest your hope fully upon the grace that is to be brought to you at the revelation of Jesus Christ;</a:t>
            </a:r>
            <a:r>
              <a:rPr lang="en-US" i="1" baseline="30000" dirty="0"/>
              <a:t> 14</a:t>
            </a:r>
            <a:r>
              <a:rPr lang="en-US" i="1" dirty="0"/>
              <a:t> as obedient children, not conforming yourselves to the former lusts, as in your ignorance;</a:t>
            </a:r>
            <a:r>
              <a:rPr lang="en-US" i="1" baseline="30000" dirty="0"/>
              <a:t> 15</a:t>
            </a:r>
            <a:r>
              <a:rPr lang="en-US" i="1" dirty="0"/>
              <a:t> but as He who called you is holy, you also be holy in all your conduct,</a:t>
            </a:r>
            <a:r>
              <a:rPr lang="en-US" i="1" baseline="30000" dirty="0"/>
              <a:t> 16</a:t>
            </a:r>
            <a:r>
              <a:rPr lang="en-US" i="1" dirty="0"/>
              <a:t> because it is written, ‘Be holy, for I am holy.’”</a:t>
            </a:r>
            <a:endParaRPr lang="en-US" i="0" dirty="0"/>
          </a:p>
          <a:p>
            <a:pPr marL="1106481" lvl="2" indent="-174708">
              <a:buFont typeface="Arial" panose="020B0604020202020204" pitchFamily="34" charset="0"/>
              <a:buChar char="•"/>
            </a:pPr>
            <a:r>
              <a:rPr lang="en-US" i="0" dirty="0"/>
              <a:t>Any help given in society that helps us to be grounded and focused in living our sanctified lives is a great help to us!</a:t>
            </a:r>
          </a:p>
          <a:p>
            <a:pPr marL="640594" lvl="1" indent="-174708">
              <a:buFont typeface="Arial" panose="020B0604020202020204" pitchFamily="34" charset="0"/>
              <a:buChar char="•"/>
            </a:pPr>
            <a:r>
              <a:rPr lang="en-US" i="0" dirty="0"/>
              <a:t>It can help us to live </a:t>
            </a:r>
            <a:r>
              <a:rPr lang="en-US" b="1" i="0" dirty="0"/>
              <a:t>reverent</a:t>
            </a:r>
            <a:r>
              <a:rPr lang="en-US" i="0" dirty="0"/>
              <a:t> lives</a:t>
            </a:r>
          </a:p>
          <a:p>
            <a:pPr marL="1106481" lvl="2" indent="-174708">
              <a:buFont typeface="Arial" panose="020B0604020202020204" pitchFamily="34" charset="0"/>
              <a:buChar char="•"/>
            </a:pPr>
            <a:r>
              <a:rPr lang="en-US" b="1" i="0" dirty="0"/>
              <a:t>Reverence</a:t>
            </a:r>
            <a:r>
              <a:rPr lang="en-US" i="0" dirty="0"/>
              <a:t> – (interesting – a number of different concepts that congregation in this one word) dignity, gravity, honor, honest</a:t>
            </a:r>
          </a:p>
          <a:p>
            <a:pPr marL="1106481" lvl="2" indent="-174708">
              <a:buFont typeface="Arial" panose="020B0604020202020204" pitchFamily="34" charset="0"/>
              <a:buChar char="•"/>
            </a:pPr>
            <a:r>
              <a:rPr lang="en-US" i="0" dirty="0"/>
              <a:t>An honest and sober acting person, who behaves with dignity and honor. (Sounds exactly like an elder of God’s people should act)!</a:t>
            </a:r>
          </a:p>
          <a:p>
            <a:r>
              <a:rPr lang="en-US" b="1" dirty="0"/>
              <a:t>(1 Peter 5:2-4) [Consider the proper actions of the elder], </a:t>
            </a:r>
            <a:r>
              <a:rPr lang="en-US" i="1" dirty="0"/>
              <a:t>“Shepherd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r>
              <a:rPr lang="en-US" i="1" baseline="30000" dirty="0"/>
              <a:t> 4</a:t>
            </a:r>
            <a:r>
              <a:rPr lang="en-US" i="1" dirty="0"/>
              <a:t> and when the Chief Shepherd appears, you will receive the crown of glory that does not fade away.”</a:t>
            </a:r>
          </a:p>
          <a:p>
            <a:pPr marL="1106481" lvl="2" indent="-174708">
              <a:buFont typeface="Arial" panose="020B0604020202020204" pitchFamily="34" charset="0"/>
              <a:buChar char="•"/>
            </a:pPr>
            <a:r>
              <a:rPr lang="en-US" i="0" dirty="0"/>
              <a:t>Again, any help that comes from God in our appeals for Kings and those in authority can be beneficial in our attempts to live reverent lives.</a:t>
            </a:r>
          </a:p>
        </p:txBody>
      </p:sp>
      <p:sp>
        <p:nvSpPr>
          <p:cNvPr id="4" name="Slide Number Placeholder 3"/>
          <p:cNvSpPr>
            <a:spLocks noGrp="1"/>
          </p:cNvSpPr>
          <p:nvPr>
            <p:ph type="sldNum" sz="quarter" idx="5"/>
          </p:nvPr>
        </p:nvSpPr>
        <p:spPr/>
        <p:txBody>
          <a:bodyPr/>
          <a:lstStyle/>
          <a:p>
            <a:pPr defTabSz="931774">
              <a:defRPr/>
            </a:pPr>
            <a:fld id="{19B43284-B185-4773-8B37-1858B7B263CE}"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8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4708" indent="-174708">
              <a:buFont typeface="Arial" panose="020B0604020202020204" pitchFamily="34" charset="0"/>
              <a:buChar char="•"/>
            </a:pPr>
            <a:r>
              <a:rPr lang="en-US" b="1" dirty="0"/>
              <a:t>It is God’s desire for all men to be saved.</a:t>
            </a:r>
          </a:p>
          <a:p>
            <a:r>
              <a:rPr lang="en-US" b="1" dirty="0"/>
              <a:t>(1 Timothy 2:3-4), </a:t>
            </a:r>
            <a:r>
              <a:rPr lang="en-US" i="1" dirty="0"/>
              <a:t>“For this is good and acceptable in the sight of God our Savior,</a:t>
            </a:r>
            <a:r>
              <a:rPr lang="en-US" i="1" baseline="30000" dirty="0"/>
              <a:t> 4</a:t>
            </a:r>
            <a:r>
              <a:rPr lang="en-US" i="1" dirty="0"/>
              <a:t> who desires all men to be saved and to come to the knowledge of the truth.”</a:t>
            </a:r>
          </a:p>
          <a:p>
            <a:pPr marL="640594" lvl="1" indent="-174708">
              <a:buFont typeface="Arial" panose="020B0604020202020204" pitchFamily="34" charset="0"/>
              <a:buChar char="•"/>
            </a:pPr>
            <a:r>
              <a:rPr lang="en-US" dirty="0"/>
              <a:t>God desires our salvation, and has established rulers and authority to help in this endeavor</a:t>
            </a:r>
          </a:p>
          <a:p>
            <a:r>
              <a:rPr lang="en-US" b="1" dirty="0"/>
              <a:t>(Romans 13:3-4), </a:t>
            </a:r>
            <a:r>
              <a:rPr lang="en-US" i="1" dirty="0"/>
              <a:t>“For rulers are not a terror to good works, but to evil. Do you want to be unafraid of the authority? Do what is good, and you will have praise from the same.</a:t>
            </a:r>
            <a:r>
              <a:rPr lang="en-US" i="1" baseline="30000" dirty="0"/>
              <a:t> 4</a:t>
            </a:r>
            <a:r>
              <a:rPr lang="en-US" i="1" dirty="0"/>
              <a:t> For he is God's minister to you for good.”</a:t>
            </a:r>
          </a:p>
          <a:p>
            <a:pPr marL="174708" indent="-174708">
              <a:buFont typeface="Arial" panose="020B0604020202020204" pitchFamily="34" charset="0"/>
              <a:buChar char="•"/>
            </a:pPr>
            <a:r>
              <a:rPr lang="en-US" b="1" i="0" dirty="0"/>
              <a:t>We believe that prayers for our leaders can be effective in bringing about conditions to aid us in our salvation</a:t>
            </a:r>
          </a:p>
          <a:p>
            <a:pPr marL="640594" lvl="1" indent="-174708">
              <a:buFont typeface="Arial" panose="020B0604020202020204" pitchFamily="34" charset="0"/>
              <a:buChar char="•"/>
            </a:pPr>
            <a:r>
              <a:rPr lang="en-US" dirty="0"/>
              <a:t>Remember Samuel, David, Josiah, Nehemiah.  The prophets like Elijah, Elisha, Isaiah, Jeremiah, Amos.  Men sent by God to bring change. To lead righteously.</a:t>
            </a:r>
          </a:p>
          <a:p>
            <a:pPr marL="640594" lvl="1" indent="-174708">
              <a:buFont typeface="Arial" panose="020B0604020202020204" pitchFamily="34" charset="0"/>
              <a:buChar char="•"/>
            </a:pPr>
            <a:r>
              <a:rPr lang="en-US" dirty="0"/>
              <a:t>Would you like to have a man (in our country, or in the church, like Nehemiah?  Read chapter 1 of Nehemiah…</a:t>
            </a:r>
          </a:p>
          <a:p>
            <a:pPr marL="1106481" lvl="2" indent="-174708">
              <a:buFont typeface="Arial" panose="020B0604020202020204" pitchFamily="34" charset="0"/>
              <a:buChar char="•"/>
            </a:pPr>
            <a:r>
              <a:rPr lang="en-US" dirty="0"/>
              <a:t>He inquired of the experts about the state of the Jews back in Judah</a:t>
            </a:r>
          </a:p>
          <a:p>
            <a:pPr marL="1106481" lvl="2" indent="-174708">
              <a:buFont typeface="Arial" panose="020B0604020202020204" pitchFamily="34" charset="0"/>
              <a:buChar char="•"/>
            </a:pPr>
            <a:r>
              <a:rPr lang="en-US" dirty="0"/>
              <a:t>He was told of their difficulties (great distress and reproach)</a:t>
            </a:r>
          </a:p>
          <a:p>
            <a:pPr marL="1106481" lvl="2" indent="-174708">
              <a:buFont typeface="Arial" panose="020B0604020202020204" pitchFamily="34" charset="0"/>
              <a:buChar char="•"/>
            </a:pPr>
            <a:r>
              <a:rPr lang="en-US" dirty="0"/>
              <a:t>He wept, mourned, fasted, and prayed before God</a:t>
            </a:r>
          </a:p>
          <a:p>
            <a:pPr marL="1106481" lvl="2" indent="-174708">
              <a:buFont typeface="Arial" panose="020B0604020202020204" pitchFamily="34" charset="0"/>
              <a:buChar char="•"/>
            </a:pPr>
            <a:r>
              <a:rPr lang="en-US" dirty="0"/>
              <a:t>He made petitions for the people, confessed their sin, asked for mercy</a:t>
            </a:r>
          </a:p>
          <a:p>
            <a:pPr marL="1106481" lvl="2" indent="-174708">
              <a:buFont typeface="Arial" panose="020B0604020202020204" pitchFamily="34" charset="0"/>
              <a:buChar char="•"/>
            </a:pPr>
            <a:r>
              <a:rPr lang="en-US" dirty="0"/>
              <a:t>He asked God for mercy and strength as he sought to appeal to King </a:t>
            </a:r>
            <a:r>
              <a:rPr lang="en-US" dirty="0" err="1"/>
              <a:t>Artexerxes</a:t>
            </a:r>
            <a:endParaRPr lang="en-US" dirty="0"/>
          </a:p>
          <a:p>
            <a:pPr marL="1106481" lvl="2" indent="-174708">
              <a:buFont typeface="Arial" panose="020B0604020202020204" pitchFamily="34" charset="0"/>
              <a:buChar char="•"/>
            </a:pPr>
            <a:r>
              <a:rPr lang="en-US" dirty="0"/>
              <a:t>He became the governor of Judea, and wisely exhorted, assisted and protected the people as they rebuilt the walls of the city of Jerusalem</a:t>
            </a:r>
          </a:p>
          <a:p>
            <a:pPr marL="1106481" lvl="2" indent="-174708">
              <a:buFont typeface="Arial" panose="020B0604020202020204" pitchFamily="34" charset="0"/>
              <a:buChar char="•"/>
            </a:pPr>
            <a:r>
              <a:rPr lang="en-US" dirty="0"/>
              <a:t>He contended with the evil rulers who were taxing the people, and disregarding the Sabbath.</a:t>
            </a:r>
          </a:p>
          <a:p>
            <a:pPr marL="1106481" lvl="2" indent="-174708">
              <a:buFont typeface="Arial" panose="020B0604020202020204" pitchFamily="34" charset="0"/>
              <a:buChar char="•"/>
            </a:pPr>
            <a:r>
              <a:rPr lang="en-US" dirty="0"/>
              <a:t>His prayer at the end of the book</a:t>
            </a:r>
          </a:p>
          <a:p>
            <a:r>
              <a:rPr lang="en-US" b="1" dirty="0"/>
              <a:t>(Nehemiah 13:22), </a:t>
            </a:r>
            <a:r>
              <a:rPr lang="en-US" i="1" dirty="0"/>
              <a:t>“Remember me, O my God, concerning this also, and spare me according to the greatness of Your mercy!”</a:t>
            </a:r>
          </a:p>
          <a:p>
            <a:pPr marL="640594" lvl="1" indent="-174708">
              <a:buFont typeface="Arial" panose="020B0604020202020204" pitchFamily="34" charset="0"/>
              <a:buChar char="•"/>
            </a:pPr>
            <a:r>
              <a:rPr lang="en-US" b="1" i="0" dirty="0"/>
              <a:t>If you want leaders like Nehemiah, then pray every day, making supplications, intercession and the giving of thanks to God for them.</a:t>
            </a:r>
          </a:p>
        </p:txBody>
      </p:sp>
      <p:sp>
        <p:nvSpPr>
          <p:cNvPr id="4" name="Slide Number Placeholder 3"/>
          <p:cNvSpPr>
            <a:spLocks noGrp="1"/>
          </p:cNvSpPr>
          <p:nvPr>
            <p:ph type="sldNum" sz="quarter" idx="5"/>
          </p:nvPr>
        </p:nvSpPr>
        <p:spPr/>
        <p:txBody>
          <a:bodyPr/>
          <a:lstStyle/>
          <a:p>
            <a:pPr defTabSz="931774">
              <a:defRPr/>
            </a:pPr>
            <a:fld id="{19B43284-B185-4773-8B37-1858B7B263CE}"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628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0AF7-EE9C-8575-5F54-74DD92293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B21215-6E99-55E0-B9E1-D47A44183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2F985F-BE27-080C-3305-FD59ECF44CC1}"/>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E7BE8B79-DAC0-A878-E5D1-8EEEDD642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25EAA-66B9-8D1A-1F9F-BF7C31A151B3}"/>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177387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E36F-AF4B-F912-C718-56809258B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65B12-F854-D691-CAF4-7386D2662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F90C6-2F11-0B37-41B3-2072495C989C}"/>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BD084EA2-3A7D-5D90-6822-46DB2F63B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FDF6C-B338-4033-0E0E-75FA31004413}"/>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171902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89F65-6AB7-5996-3DD8-092482FC90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0FA5FC-84F8-2291-5D37-39BF8599E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24801-E3B2-4E95-D6B2-7E042655C544}"/>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B9EC0931-726D-E086-E0D8-6A6EB8262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FA9AE-983D-0FED-C258-621B2648F584}"/>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304255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077D-5E87-E3A8-087A-121200778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411EB-7D35-AD49-C7E3-0723DD36E3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958BB-A692-160F-7A0A-7B276AE51796}"/>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E19CF31A-4BA8-E5CB-B4EB-9CDDC7D1B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AD4C5-2415-1930-E343-2822A4B9502B}"/>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362989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B452-A697-B876-CF28-ED743B4C7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C8969-E066-EEC8-0B11-EFCD2EB05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BC23E-4D55-D2DA-D5D7-BD87493305AF}"/>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4C1B70C4-85EC-F389-441F-E6607D8F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D23F6-0A4B-9649-2EF8-BDB8371CF822}"/>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382569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1F1C-4D2B-65EA-97B8-1AF5EDF64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06148-A647-1CA8-9828-439EC4D4B5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4EA0DD-1FB9-EE0A-93C9-D1DCBF42CD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7848C-78B3-8FC4-C185-B9C19CBCF38F}"/>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6" name="Footer Placeholder 5">
            <a:extLst>
              <a:ext uri="{FF2B5EF4-FFF2-40B4-BE49-F238E27FC236}">
                <a16:creationId xmlns:a16="http://schemas.microsoft.com/office/drawing/2014/main" id="{5D9F0B93-6565-F1A3-F0CF-4A5418018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A6B1A-537D-117F-B02F-5CF326636182}"/>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29042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F084-BECD-5DC3-BDD4-D3DBEA73E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6114C8-5A49-00D0-65BE-5BC2EC7E7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85EBBA-6192-BE73-5295-A2A10D70B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7D81C-2F78-A343-C22F-24402B158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D78F-C068-513D-35E3-E4F5E3F5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ABFE5-0F48-9827-05F3-6FBE5B9544BD}"/>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8" name="Footer Placeholder 7">
            <a:extLst>
              <a:ext uri="{FF2B5EF4-FFF2-40B4-BE49-F238E27FC236}">
                <a16:creationId xmlns:a16="http://schemas.microsoft.com/office/drawing/2014/main" id="{A64C5ED5-05A7-551E-1459-A87ABAE508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F7FEB-C4DE-A0E0-9A81-6EAABEF78784}"/>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133717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55F4-9675-FCA7-E06F-688D276CC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F09FD-28FA-51DB-6C37-7E648EA6E45C}"/>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4" name="Footer Placeholder 3">
            <a:extLst>
              <a:ext uri="{FF2B5EF4-FFF2-40B4-BE49-F238E27FC236}">
                <a16:creationId xmlns:a16="http://schemas.microsoft.com/office/drawing/2014/main" id="{EDCB2276-9C19-A2A0-3E60-D48DFC6A11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FAFA10-1E03-B829-5F92-0EFA7CD3847D}"/>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420529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11A4D-2CEE-E3A1-1808-82417FDE0C99}"/>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3" name="Footer Placeholder 2">
            <a:extLst>
              <a:ext uri="{FF2B5EF4-FFF2-40B4-BE49-F238E27FC236}">
                <a16:creationId xmlns:a16="http://schemas.microsoft.com/office/drawing/2014/main" id="{8FADEC88-25AC-F284-0B1A-E62A42883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8ED17C-5114-D306-E49F-FECFBED77812}"/>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11734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E57C-1930-40ED-53FA-D7A64F698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12E25-0A79-A5AF-71E4-83A195376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6B999E-58C8-C30C-43EB-C37409756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C456B-92D4-632D-A11A-44704AA57BFA}"/>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6" name="Footer Placeholder 5">
            <a:extLst>
              <a:ext uri="{FF2B5EF4-FFF2-40B4-BE49-F238E27FC236}">
                <a16:creationId xmlns:a16="http://schemas.microsoft.com/office/drawing/2014/main" id="{29B57E6B-6F7F-4593-A0BA-50EC60E78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50009-4484-821C-A668-258418E5EE5E}"/>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2805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7A1-01D8-6147-C915-57AFFD63B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08CC8-1D12-E37C-3A3E-70587584C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7B6E3-1C9B-DC5B-C853-48F8EFC78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7D37-1660-0A55-4274-BBDE423494E1}"/>
              </a:ext>
            </a:extLst>
          </p:cNvPr>
          <p:cNvSpPr>
            <a:spLocks noGrp="1"/>
          </p:cNvSpPr>
          <p:nvPr>
            <p:ph type="dt" sz="half" idx="10"/>
          </p:nvPr>
        </p:nvSpPr>
        <p:spPr/>
        <p:txBody>
          <a:bodyPr/>
          <a:lstStyle/>
          <a:p>
            <a:fld id="{63D05F4F-FA7A-4ECB-AD19-1A34F10D0ACF}" type="datetimeFigureOut">
              <a:rPr lang="en-US" smtClean="0"/>
              <a:t>10/15/2022</a:t>
            </a:fld>
            <a:endParaRPr lang="en-US"/>
          </a:p>
        </p:txBody>
      </p:sp>
      <p:sp>
        <p:nvSpPr>
          <p:cNvPr id="6" name="Footer Placeholder 5">
            <a:extLst>
              <a:ext uri="{FF2B5EF4-FFF2-40B4-BE49-F238E27FC236}">
                <a16:creationId xmlns:a16="http://schemas.microsoft.com/office/drawing/2014/main" id="{9F79445B-CD24-6CD6-EF7F-46F9D3169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5A0E3-8288-C3DF-0EF4-D52FFF3CBA59}"/>
              </a:ext>
            </a:extLst>
          </p:cNvPr>
          <p:cNvSpPr>
            <a:spLocks noGrp="1"/>
          </p:cNvSpPr>
          <p:nvPr>
            <p:ph type="sldNum" sz="quarter" idx="12"/>
          </p:nvPr>
        </p:nvSpPr>
        <p:spPr/>
        <p:txBody>
          <a:bodyPr/>
          <a:lstStyle/>
          <a:p>
            <a:fld id="{0E980CBD-AE98-4DEE-A6EA-C4590CCE8747}" type="slidenum">
              <a:rPr lang="en-US" smtClean="0"/>
              <a:t>‹#›</a:t>
            </a:fld>
            <a:endParaRPr lang="en-US"/>
          </a:p>
        </p:txBody>
      </p:sp>
    </p:spTree>
    <p:extLst>
      <p:ext uri="{BB962C8B-B14F-4D97-AF65-F5344CB8AC3E}">
        <p14:creationId xmlns:p14="http://schemas.microsoft.com/office/powerpoint/2010/main" val="305876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7E122E-1BCC-AC65-126D-8A293B46B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8188-23D7-B107-AB20-5C690975B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07451-DFCE-C986-3685-AB910A5FA6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05F4F-FA7A-4ECB-AD19-1A34F10D0ACF}" type="datetimeFigureOut">
              <a:rPr lang="en-US" smtClean="0"/>
              <a:t>10/15/2022</a:t>
            </a:fld>
            <a:endParaRPr lang="en-US"/>
          </a:p>
        </p:txBody>
      </p:sp>
      <p:sp>
        <p:nvSpPr>
          <p:cNvPr id="5" name="Footer Placeholder 4">
            <a:extLst>
              <a:ext uri="{FF2B5EF4-FFF2-40B4-BE49-F238E27FC236}">
                <a16:creationId xmlns:a16="http://schemas.microsoft.com/office/drawing/2014/main" id="{632126B7-4169-E91C-2BD6-D9A414B34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32793D-8941-0CAE-C77C-AE1DC7BF6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80CBD-AE98-4DEE-A6EA-C4590CCE8747}" type="slidenum">
              <a:rPr lang="en-US" smtClean="0"/>
              <a:t>‹#›</a:t>
            </a:fld>
            <a:endParaRPr lang="en-US"/>
          </a:p>
        </p:txBody>
      </p:sp>
    </p:spTree>
    <p:extLst>
      <p:ext uri="{BB962C8B-B14F-4D97-AF65-F5344CB8AC3E}">
        <p14:creationId xmlns:p14="http://schemas.microsoft.com/office/powerpoint/2010/main" val="3486302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8C9A-A509-454C-7508-CE6C9A16FDB5}"/>
              </a:ext>
            </a:extLst>
          </p:cNvPr>
          <p:cNvSpPr>
            <a:spLocks noGrp="1"/>
          </p:cNvSpPr>
          <p:nvPr>
            <p:ph type="ctrTitle"/>
          </p:nvPr>
        </p:nvSpPr>
        <p:spPr>
          <a:xfrm>
            <a:off x="4643718" y="225893"/>
            <a:ext cx="7422776" cy="1581926"/>
          </a:xfrm>
        </p:spPr>
        <p:txBody>
          <a:bodyPr>
            <a:normAutofit/>
          </a:bodyPr>
          <a:lstStyle/>
          <a:p>
            <a:r>
              <a:rPr lang="en-US" sz="8000" dirty="0">
                <a:solidFill>
                  <a:srgbClr val="FDFFEB"/>
                </a:solidFill>
                <a:latin typeface="Bebas Neue" panose="020B0606020202050201" pitchFamily="34" charset="0"/>
              </a:rPr>
              <a:t>Prayers for Kings</a:t>
            </a:r>
          </a:p>
        </p:txBody>
      </p:sp>
      <p:sp>
        <p:nvSpPr>
          <p:cNvPr id="3" name="Subtitle 2">
            <a:extLst>
              <a:ext uri="{FF2B5EF4-FFF2-40B4-BE49-F238E27FC236}">
                <a16:creationId xmlns:a16="http://schemas.microsoft.com/office/drawing/2014/main" id="{7B639692-7AE6-EDE4-393F-9E573F32A0B3}"/>
              </a:ext>
            </a:extLst>
          </p:cNvPr>
          <p:cNvSpPr>
            <a:spLocks noGrp="1"/>
          </p:cNvSpPr>
          <p:nvPr>
            <p:ph type="subTitle" idx="1"/>
          </p:nvPr>
        </p:nvSpPr>
        <p:spPr>
          <a:xfrm>
            <a:off x="5853953" y="1807819"/>
            <a:ext cx="5002306" cy="754809"/>
          </a:xfrm>
        </p:spPr>
        <p:txBody>
          <a:bodyPr>
            <a:normAutofit/>
          </a:bodyPr>
          <a:lstStyle/>
          <a:p>
            <a:r>
              <a:rPr lang="en-US" sz="4800" dirty="0">
                <a:solidFill>
                  <a:srgbClr val="FDFFEB"/>
                </a:solidFill>
              </a:rPr>
              <a:t>1 Timothy 2:1-4</a:t>
            </a:r>
          </a:p>
        </p:txBody>
      </p:sp>
    </p:spTree>
    <p:extLst>
      <p:ext uri="{BB962C8B-B14F-4D97-AF65-F5344CB8AC3E}">
        <p14:creationId xmlns:p14="http://schemas.microsoft.com/office/powerpoint/2010/main" val="39714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8C9A-A509-454C-7508-CE6C9A16FDB5}"/>
              </a:ext>
            </a:extLst>
          </p:cNvPr>
          <p:cNvSpPr>
            <a:spLocks noGrp="1"/>
          </p:cNvSpPr>
          <p:nvPr>
            <p:ph type="ctrTitle"/>
          </p:nvPr>
        </p:nvSpPr>
        <p:spPr>
          <a:xfrm>
            <a:off x="3496234" y="143438"/>
            <a:ext cx="6140822" cy="1036854"/>
          </a:xfrm>
        </p:spPr>
        <p:txBody>
          <a:bodyPr>
            <a:normAutofit/>
          </a:bodyPr>
          <a:lstStyle/>
          <a:p>
            <a:pPr algn="l"/>
            <a:r>
              <a:rPr lang="en-US" dirty="0">
                <a:solidFill>
                  <a:srgbClr val="FDFFEB"/>
                </a:solidFill>
                <a:latin typeface="Bebas Neue" panose="020B0606020202050201" pitchFamily="34" charset="0"/>
              </a:rPr>
              <a:t>The Prayers We Offer</a:t>
            </a:r>
          </a:p>
        </p:txBody>
      </p:sp>
      <p:sp>
        <p:nvSpPr>
          <p:cNvPr id="3" name="Subtitle 2">
            <a:extLst>
              <a:ext uri="{FF2B5EF4-FFF2-40B4-BE49-F238E27FC236}">
                <a16:creationId xmlns:a16="http://schemas.microsoft.com/office/drawing/2014/main" id="{7B639692-7AE6-EDE4-393F-9E573F32A0B3}"/>
              </a:ext>
            </a:extLst>
          </p:cNvPr>
          <p:cNvSpPr>
            <a:spLocks noGrp="1"/>
          </p:cNvSpPr>
          <p:nvPr>
            <p:ph type="subTitle" idx="1"/>
          </p:nvPr>
        </p:nvSpPr>
        <p:spPr>
          <a:xfrm>
            <a:off x="3496234" y="1180292"/>
            <a:ext cx="8265459" cy="5363943"/>
          </a:xfrm>
          <a:solidFill>
            <a:schemeClr val="tx1">
              <a:alpha val="54000"/>
            </a:schemeClr>
          </a:solidFill>
          <a:effectLst>
            <a:softEdge rad="63500"/>
          </a:effectLst>
        </p:spPr>
        <p:txBody>
          <a:bodyPr anchor="ctr">
            <a:normAutofit lnSpcReduction="10000"/>
          </a:bodyPr>
          <a:lstStyle/>
          <a:p>
            <a:r>
              <a:rPr lang="en-US" sz="4000" b="1" dirty="0">
                <a:solidFill>
                  <a:schemeClr val="accent4">
                    <a:lumMod val="60000"/>
                    <a:lumOff val="40000"/>
                  </a:schemeClr>
                </a:solidFill>
              </a:rPr>
              <a:t>Supplications</a:t>
            </a:r>
          </a:p>
          <a:p>
            <a:r>
              <a:rPr lang="en-US" sz="4000" dirty="0">
                <a:solidFill>
                  <a:srgbClr val="FDFFEB"/>
                </a:solidFill>
              </a:rPr>
              <a:t>A seeking, asking, entreaty to God</a:t>
            </a:r>
          </a:p>
          <a:p>
            <a:r>
              <a:rPr lang="en-US" sz="4000" b="1" dirty="0">
                <a:solidFill>
                  <a:schemeClr val="accent4">
                    <a:lumMod val="60000"/>
                    <a:lumOff val="40000"/>
                  </a:schemeClr>
                </a:solidFill>
              </a:rPr>
              <a:t>Prayers</a:t>
            </a:r>
          </a:p>
          <a:p>
            <a:r>
              <a:rPr lang="en-US" sz="4000" dirty="0">
                <a:solidFill>
                  <a:srgbClr val="FDFFEB"/>
                </a:solidFill>
              </a:rPr>
              <a:t>General – a prayer addressed to God</a:t>
            </a:r>
          </a:p>
          <a:p>
            <a:r>
              <a:rPr lang="en-US" sz="4000" b="1" dirty="0">
                <a:solidFill>
                  <a:schemeClr val="accent4">
                    <a:lumMod val="60000"/>
                    <a:lumOff val="40000"/>
                  </a:schemeClr>
                </a:solidFill>
              </a:rPr>
              <a:t>Intercessions</a:t>
            </a:r>
          </a:p>
          <a:p>
            <a:r>
              <a:rPr lang="en-US" sz="4000" dirty="0">
                <a:solidFill>
                  <a:srgbClr val="FDFFEB"/>
                </a:solidFill>
              </a:rPr>
              <a:t>A conversation or meeting for another</a:t>
            </a:r>
          </a:p>
          <a:p>
            <a:r>
              <a:rPr lang="en-US" sz="4000" b="1" dirty="0">
                <a:solidFill>
                  <a:schemeClr val="accent4">
                    <a:lumMod val="60000"/>
                    <a:lumOff val="40000"/>
                  </a:schemeClr>
                </a:solidFill>
              </a:rPr>
              <a:t>Giving of Thanks</a:t>
            </a:r>
          </a:p>
          <a:p>
            <a:r>
              <a:rPr lang="en-US" sz="4000" dirty="0">
                <a:solidFill>
                  <a:srgbClr val="FDFFEB"/>
                </a:solidFill>
              </a:rPr>
              <a:t>Giving of thanks for God’s blessings</a:t>
            </a:r>
          </a:p>
        </p:txBody>
      </p:sp>
    </p:spTree>
    <p:extLst>
      <p:ext uri="{BB962C8B-B14F-4D97-AF65-F5344CB8AC3E}">
        <p14:creationId xmlns:p14="http://schemas.microsoft.com/office/powerpoint/2010/main" val="147591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8C9A-A509-454C-7508-CE6C9A16FDB5}"/>
              </a:ext>
            </a:extLst>
          </p:cNvPr>
          <p:cNvSpPr>
            <a:spLocks noGrp="1"/>
          </p:cNvSpPr>
          <p:nvPr>
            <p:ph type="ctrTitle"/>
          </p:nvPr>
        </p:nvSpPr>
        <p:spPr>
          <a:xfrm>
            <a:off x="3496234" y="143438"/>
            <a:ext cx="6140822" cy="1036854"/>
          </a:xfrm>
        </p:spPr>
        <p:txBody>
          <a:bodyPr>
            <a:normAutofit/>
          </a:bodyPr>
          <a:lstStyle/>
          <a:p>
            <a:pPr algn="l"/>
            <a:r>
              <a:rPr lang="en-US" dirty="0">
                <a:solidFill>
                  <a:srgbClr val="FDFFEB"/>
                </a:solidFill>
                <a:latin typeface="Bebas Neue" panose="020B0606020202050201" pitchFamily="34" charset="0"/>
              </a:rPr>
              <a:t>The Blessings Accrued</a:t>
            </a:r>
          </a:p>
        </p:txBody>
      </p:sp>
      <p:sp>
        <p:nvSpPr>
          <p:cNvPr id="3" name="Subtitle 2">
            <a:extLst>
              <a:ext uri="{FF2B5EF4-FFF2-40B4-BE49-F238E27FC236}">
                <a16:creationId xmlns:a16="http://schemas.microsoft.com/office/drawing/2014/main" id="{7B639692-7AE6-EDE4-393F-9E573F32A0B3}"/>
              </a:ext>
            </a:extLst>
          </p:cNvPr>
          <p:cNvSpPr>
            <a:spLocks noGrp="1"/>
          </p:cNvSpPr>
          <p:nvPr>
            <p:ph type="subTitle" idx="1"/>
          </p:nvPr>
        </p:nvSpPr>
        <p:spPr>
          <a:xfrm>
            <a:off x="3496234" y="1180292"/>
            <a:ext cx="8265459" cy="5363943"/>
          </a:xfrm>
          <a:solidFill>
            <a:schemeClr val="tx1">
              <a:alpha val="54000"/>
            </a:schemeClr>
          </a:solidFill>
          <a:effectLst>
            <a:softEdge rad="63500"/>
          </a:effectLst>
        </p:spPr>
        <p:txBody>
          <a:bodyPr anchor="ctr">
            <a:normAutofit lnSpcReduction="10000"/>
          </a:bodyPr>
          <a:lstStyle/>
          <a:p>
            <a:r>
              <a:rPr lang="en-US" sz="4000" b="1" dirty="0">
                <a:solidFill>
                  <a:schemeClr val="accent4">
                    <a:lumMod val="60000"/>
                    <a:lumOff val="40000"/>
                  </a:schemeClr>
                </a:solidFill>
              </a:rPr>
              <a:t>It can bring </a:t>
            </a:r>
            <a:r>
              <a:rPr lang="en-US" sz="4000" b="1" u="sng" dirty="0">
                <a:solidFill>
                  <a:schemeClr val="accent4">
                    <a:lumMod val="60000"/>
                    <a:lumOff val="40000"/>
                  </a:schemeClr>
                </a:solidFill>
              </a:rPr>
              <a:t>Quiet</a:t>
            </a:r>
            <a:r>
              <a:rPr lang="en-US" sz="4000" b="1" dirty="0">
                <a:solidFill>
                  <a:schemeClr val="accent4">
                    <a:lumMod val="60000"/>
                    <a:lumOff val="40000"/>
                  </a:schemeClr>
                </a:solidFill>
              </a:rPr>
              <a:t> to our lives</a:t>
            </a:r>
          </a:p>
          <a:p>
            <a:r>
              <a:rPr lang="en-US" sz="4000" dirty="0">
                <a:solidFill>
                  <a:srgbClr val="FDFFEB"/>
                </a:solidFill>
              </a:rPr>
              <a:t>tranquility, the idea of stillness</a:t>
            </a:r>
          </a:p>
          <a:p>
            <a:r>
              <a:rPr lang="en-US" sz="4000" b="1" dirty="0">
                <a:solidFill>
                  <a:schemeClr val="accent4">
                    <a:lumMod val="60000"/>
                    <a:lumOff val="40000"/>
                  </a:schemeClr>
                </a:solidFill>
              </a:rPr>
              <a:t>It can bring </a:t>
            </a:r>
            <a:r>
              <a:rPr lang="en-US" sz="4000" b="1" u="sng" dirty="0">
                <a:solidFill>
                  <a:schemeClr val="accent4">
                    <a:lumMod val="60000"/>
                    <a:lumOff val="40000"/>
                  </a:schemeClr>
                </a:solidFill>
              </a:rPr>
              <a:t>Peace</a:t>
            </a:r>
            <a:r>
              <a:rPr lang="en-US" sz="4000" b="1" dirty="0">
                <a:solidFill>
                  <a:schemeClr val="accent4">
                    <a:lumMod val="60000"/>
                    <a:lumOff val="40000"/>
                  </a:schemeClr>
                </a:solidFill>
              </a:rPr>
              <a:t> to our lives</a:t>
            </a:r>
          </a:p>
          <a:p>
            <a:r>
              <a:rPr lang="en-US" sz="4000" dirty="0">
                <a:solidFill>
                  <a:srgbClr val="FDFFEB"/>
                </a:solidFill>
              </a:rPr>
              <a:t>undisturbed,  keeping one’s seat</a:t>
            </a:r>
          </a:p>
          <a:p>
            <a:r>
              <a:rPr lang="en-US" sz="4000" b="1" dirty="0">
                <a:solidFill>
                  <a:schemeClr val="accent4">
                    <a:lumMod val="60000"/>
                    <a:lumOff val="40000"/>
                  </a:schemeClr>
                </a:solidFill>
              </a:rPr>
              <a:t>It helps us to live </a:t>
            </a:r>
            <a:r>
              <a:rPr lang="en-US" sz="4000" b="1" u="sng" dirty="0">
                <a:solidFill>
                  <a:schemeClr val="accent4">
                    <a:lumMod val="60000"/>
                    <a:lumOff val="40000"/>
                  </a:schemeClr>
                </a:solidFill>
              </a:rPr>
              <a:t>godly</a:t>
            </a:r>
            <a:r>
              <a:rPr lang="en-US" sz="4000" b="1" dirty="0">
                <a:solidFill>
                  <a:schemeClr val="accent4">
                    <a:lumMod val="60000"/>
                    <a:lumOff val="40000"/>
                  </a:schemeClr>
                </a:solidFill>
              </a:rPr>
              <a:t> lives</a:t>
            </a:r>
          </a:p>
          <a:p>
            <a:r>
              <a:rPr lang="en-US" sz="4000" dirty="0">
                <a:solidFill>
                  <a:srgbClr val="FDFFEB"/>
                </a:solidFill>
              </a:rPr>
              <a:t>piety toward God, godliness, holiness</a:t>
            </a:r>
          </a:p>
          <a:p>
            <a:r>
              <a:rPr lang="en-US" sz="4000" b="1" dirty="0">
                <a:solidFill>
                  <a:schemeClr val="accent4">
                    <a:lumMod val="60000"/>
                    <a:lumOff val="40000"/>
                  </a:schemeClr>
                </a:solidFill>
              </a:rPr>
              <a:t>It helps us to live </a:t>
            </a:r>
            <a:r>
              <a:rPr lang="en-US" sz="4000" b="1" u="sng" dirty="0">
                <a:solidFill>
                  <a:schemeClr val="accent4">
                    <a:lumMod val="60000"/>
                    <a:lumOff val="40000"/>
                  </a:schemeClr>
                </a:solidFill>
              </a:rPr>
              <a:t>reverent</a:t>
            </a:r>
            <a:r>
              <a:rPr lang="en-US" sz="4000" b="1" dirty="0">
                <a:solidFill>
                  <a:schemeClr val="accent4">
                    <a:lumMod val="60000"/>
                    <a:lumOff val="40000"/>
                  </a:schemeClr>
                </a:solidFill>
              </a:rPr>
              <a:t> lives</a:t>
            </a:r>
          </a:p>
          <a:p>
            <a:r>
              <a:rPr lang="en-US" sz="4000" dirty="0">
                <a:solidFill>
                  <a:srgbClr val="FDFFEB"/>
                </a:solidFill>
              </a:rPr>
              <a:t>dignity, gravity, honor, honesty</a:t>
            </a:r>
          </a:p>
        </p:txBody>
      </p:sp>
    </p:spTree>
    <p:extLst>
      <p:ext uri="{BB962C8B-B14F-4D97-AF65-F5344CB8AC3E}">
        <p14:creationId xmlns:p14="http://schemas.microsoft.com/office/powerpoint/2010/main" val="398122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8C9A-A509-454C-7508-CE6C9A16FDB5}"/>
              </a:ext>
            </a:extLst>
          </p:cNvPr>
          <p:cNvSpPr>
            <a:spLocks noGrp="1"/>
          </p:cNvSpPr>
          <p:nvPr>
            <p:ph type="ctrTitle"/>
          </p:nvPr>
        </p:nvSpPr>
        <p:spPr>
          <a:xfrm>
            <a:off x="3783106" y="346669"/>
            <a:ext cx="5853950" cy="1036854"/>
          </a:xfrm>
        </p:spPr>
        <p:txBody>
          <a:bodyPr>
            <a:normAutofit/>
          </a:bodyPr>
          <a:lstStyle/>
          <a:p>
            <a:pPr algn="l"/>
            <a:r>
              <a:rPr lang="en-US" dirty="0">
                <a:solidFill>
                  <a:srgbClr val="FDFFEB"/>
                </a:solidFill>
                <a:latin typeface="Bebas Neue" panose="020B0606020202050201" pitchFamily="34" charset="0"/>
              </a:rPr>
              <a:t>Conclusion</a:t>
            </a:r>
          </a:p>
        </p:txBody>
      </p:sp>
      <p:sp>
        <p:nvSpPr>
          <p:cNvPr id="3" name="Subtitle 2">
            <a:extLst>
              <a:ext uri="{FF2B5EF4-FFF2-40B4-BE49-F238E27FC236}">
                <a16:creationId xmlns:a16="http://schemas.microsoft.com/office/drawing/2014/main" id="{7B639692-7AE6-EDE4-393F-9E573F32A0B3}"/>
              </a:ext>
            </a:extLst>
          </p:cNvPr>
          <p:cNvSpPr>
            <a:spLocks noGrp="1"/>
          </p:cNvSpPr>
          <p:nvPr>
            <p:ph type="subTitle" idx="1"/>
          </p:nvPr>
        </p:nvSpPr>
        <p:spPr>
          <a:xfrm>
            <a:off x="3926540" y="1634534"/>
            <a:ext cx="7333131" cy="4013231"/>
          </a:xfrm>
          <a:solidFill>
            <a:schemeClr val="tx1">
              <a:alpha val="54000"/>
            </a:schemeClr>
          </a:solidFill>
          <a:effectLst>
            <a:softEdge rad="63500"/>
          </a:effectLst>
        </p:spPr>
        <p:txBody>
          <a:bodyPr anchor="ctr">
            <a:normAutofit/>
          </a:bodyPr>
          <a:lstStyle/>
          <a:p>
            <a:r>
              <a:rPr lang="en-US" sz="4000" b="1" dirty="0">
                <a:solidFill>
                  <a:schemeClr val="accent4">
                    <a:lumMod val="60000"/>
                    <a:lumOff val="40000"/>
                  </a:schemeClr>
                </a:solidFill>
              </a:rPr>
              <a:t>It is God’s desire for all men to be saved!</a:t>
            </a:r>
          </a:p>
          <a:p>
            <a:endParaRPr lang="en-US" sz="1000" b="1" dirty="0">
              <a:solidFill>
                <a:schemeClr val="accent4">
                  <a:lumMod val="60000"/>
                  <a:lumOff val="40000"/>
                </a:schemeClr>
              </a:solidFill>
            </a:endParaRPr>
          </a:p>
          <a:p>
            <a:r>
              <a:rPr lang="en-US" sz="4000" b="1" dirty="0">
                <a:solidFill>
                  <a:schemeClr val="accent4">
                    <a:lumMod val="60000"/>
                    <a:lumOff val="40000"/>
                  </a:schemeClr>
                </a:solidFill>
              </a:rPr>
              <a:t>We believe that prayers for our leaders can help bring this about!</a:t>
            </a:r>
          </a:p>
          <a:p>
            <a:endParaRPr lang="en-US" sz="1000" b="1" dirty="0">
              <a:solidFill>
                <a:schemeClr val="accent4">
                  <a:lumMod val="60000"/>
                  <a:lumOff val="40000"/>
                </a:schemeClr>
              </a:solidFill>
            </a:endParaRPr>
          </a:p>
          <a:p>
            <a:r>
              <a:rPr lang="en-US" sz="4000" b="1" dirty="0">
                <a:solidFill>
                  <a:schemeClr val="accent4">
                    <a:lumMod val="60000"/>
                    <a:lumOff val="40000"/>
                  </a:schemeClr>
                </a:solidFill>
              </a:rPr>
              <a:t>Nehemiah 1</a:t>
            </a:r>
            <a:endParaRPr lang="en-US" sz="4000" dirty="0">
              <a:solidFill>
                <a:srgbClr val="FDFFEB"/>
              </a:solidFill>
            </a:endParaRPr>
          </a:p>
        </p:txBody>
      </p:sp>
    </p:spTree>
    <p:extLst>
      <p:ext uri="{BB962C8B-B14F-4D97-AF65-F5344CB8AC3E}">
        <p14:creationId xmlns:p14="http://schemas.microsoft.com/office/powerpoint/2010/main" val="4279212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2612</Words>
  <Application>Microsoft Office PowerPoint</Application>
  <PresentationFormat>Widescreen</PresentationFormat>
  <Paragraphs>108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 Light</vt:lpstr>
      <vt:lpstr>Calibri</vt:lpstr>
      <vt:lpstr>Bebas Neue</vt:lpstr>
      <vt:lpstr>Office Theme</vt:lpstr>
      <vt:lpstr>Prayers for Kings</vt:lpstr>
      <vt:lpstr>The Prayers We Offer</vt:lpstr>
      <vt:lpstr>The Blessings Accrued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Prayers for Kings</dc:title>
  <dc:creator>Stan Cox</dc:creator>
  <cp:lastModifiedBy>Stan Cox</cp:lastModifiedBy>
  <cp:revision>1</cp:revision>
  <cp:lastPrinted>2022-10-15T22:44:41Z</cp:lastPrinted>
  <dcterms:created xsi:type="dcterms:W3CDTF">2022-10-13T21:16:01Z</dcterms:created>
  <dcterms:modified xsi:type="dcterms:W3CDTF">2022-10-15T22:45:37Z</dcterms:modified>
</cp:coreProperties>
</file>