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3"/>
  </p:notesMasterIdLst>
  <p:handoutMasterIdLst>
    <p:handoutMasterId r:id="rId14"/>
  </p:handoutMasterIdLst>
  <p:sldIdLst>
    <p:sldId id="264" r:id="rId3"/>
    <p:sldId id="265" r:id="rId4"/>
    <p:sldId id="263" r:id="rId5"/>
    <p:sldId id="256" r:id="rId6"/>
    <p:sldId id="257" r:id="rId7"/>
    <p:sldId id="258" r:id="rId8"/>
    <p:sldId id="259" r:id="rId9"/>
    <p:sldId id="260" r:id="rId10"/>
    <p:sldId id="261" r:id="rId11"/>
    <p:sldId id="262" r:id="rId12"/>
  </p:sldIdLst>
  <p:sldSz cx="9144000" cy="6858000" type="screen4x3"/>
  <p:notesSz cx="7010400" cy="9296400"/>
  <p:embeddedFontLst>
    <p:embeddedFont>
      <p:font typeface="Calibri" panose="020F0502020204030204" pitchFamily="34" charset="0"/>
      <p:regular r:id="rId15"/>
      <p:bold r:id="rId16"/>
      <p:italic r:id="rId17"/>
      <p:boldItalic r:id="rId18"/>
    </p:embeddedFont>
    <p:embeddedFont>
      <p:font typeface="Gloucester MT Extra Condensed" panose="02030808020601010101" pitchFamily="18" charset="0"/>
      <p:regular r:id="rId19"/>
    </p:embeddedFont>
    <p:embeddedFont>
      <p:font typeface="Blackadder ITC" panose="04020505051007020D02" pitchFamily="82" charset="0"/>
      <p:regular r:id="rId20"/>
    </p:embeddedFont>
    <p:embeddedFont>
      <p:font typeface="Georgia" panose="02040502050405020303" pitchFamily="18" charset="0"/>
      <p:regular r:id="rId21"/>
      <p:bold r:id="rId22"/>
      <p:italic r:id="rId23"/>
      <p:boldItalic r:id="rId24"/>
    </p:embeddedFont>
    <p:embeddedFont>
      <p:font typeface="Calibri Light" panose="020F0302020204030204" pitchFamily="34" charset="0"/>
      <p:regular r:id="rId25"/>
      <p:italic r:id="rId26"/>
    </p:embeddedFont>
    <p:embeddedFont>
      <p:font typeface="Imprint MT Shadow" panose="04020605060303030202" pitchFamily="8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632" autoAdjust="0"/>
  </p:normalViewPr>
  <p:slideViewPr>
    <p:cSldViewPr snapToGrid="0">
      <p:cViewPr varScale="1">
        <p:scale>
          <a:sx n="44" d="100"/>
          <a:sy n="44" d="100"/>
        </p:scale>
        <p:origin x="1206" y="54"/>
      </p:cViewPr>
      <p:guideLst/>
    </p:cSldViewPr>
  </p:slideViewPr>
  <p:notesTextViewPr>
    <p:cViewPr>
      <p:scale>
        <a:sx n="1" d="1"/>
        <a:sy n="1" d="1"/>
      </p:scale>
      <p:origin x="0" y="0"/>
    </p:cViewPr>
  </p:notesTextViewPr>
  <p:notesViewPr>
    <p:cSldViewPr snapToGrid="0">
      <p:cViewPr varScale="1">
        <p:scale>
          <a:sx n="54" d="100"/>
          <a:sy n="54" d="100"/>
        </p:scale>
        <p:origin x="19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70938" cy="466434"/>
          </a:xfrm>
          <a:prstGeom prst="rect">
            <a:avLst/>
          </a:prstGeom>
        </p:spPr>
        <p:txBody>
          <a:bodyPr vert="horz" lIns="93177" tIns="46589" rIns="93177" bIns="46589" rtlCol="0"/>
          <a:lstStyle>
            <a:lvl1pPr algn="l">
              <a:defRPr sz="1200"/>
            </a:lvl1pPr>
          </a:lstStyle>
          <a:p>
            <a:r>
              <a:rPr lang="en-US" sz="2900" dirty="0">
                <a:latin typeface="Gloucester MT Extra Condensed" panose="02030808020601010101" pitchFamily="18" charset="0"/>
              </a:rPr>
              <a:t>Promises to the Lord (Psalm 101)</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smtClean="0"/>
              <a:t>March 20, 2016 am</a:t>
            </a:r>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smtClean="0"/>
              <a:t>soundteaching.org</a:t>
            </a:r>
            <a:endParaRPr lang="en-US" dirty="0"/>
          </a:p>
        </p:txBody>
      </p:sp>
    </p:spTree>
    <p:extLst>
      <p:ext uri="{BB962C8B-B14F-4D97-AF65-F5344CB8AC3E}">
        <p14:creationId xmlns:p14="http://schemas.microsoft.com/office/powerpoint/2010/main" val="3795582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FF0CA3-AD8C-42F7-9B29-21B3B406405C}" type="datetimeFigureOut">
              <a:rPr lang="en-US" smtClean="0"/>
              <a:t>3/20/2016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F424D3-4BDF-4C59-A4C6-4CE43302B047}" type="slidenum">
              <a:rPr lang="en-US" smtClean="0"/>
              <a:t>‹#›</a:t>
            </a:fld>
            <a:endParaRPr lang="en-US"/>
          </a:p>
        </p:txBody>
      </p:sp>
    </p:spTree>
    <p:extLst>
      <p:ext uri="{BB962C8B-B14F-4D97-AF65-F5344CB8AC3E}">
        <p14:creationId xmlns:p14="http://schemas.microsoft.com/office/powerpoint/2010/main" val="20549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Psalm 101 </a:t>
            </a:r>
            <a:r>
              <a:rPr lang="en-US" i="1" dirty="0" smtClean="0"/>
              <a:t>(David’s promise to rule his Kingdom with mercy and justice)</a:t>
            </a:r>
          </a:p>
          <a:p>
            <a:endParaRPr lang="en-US" dirty="0" smtClean="0"/>
          </a:p>
          <a:p>
            <a:r>
              <a:rPr lang="en-US" b="1" dirty="0" smtClean="0"/>
              <a:t>By</a:t>
            </a:r>
            <a:r>
              <a:rPr lang="en-US" b="1" baseline="0" dirty="0" smtClean="0"/>
              <a:t> and large he kept his promises:</a:t>
            </a:r>
          </a:p>
          <a:p>
            <a:pPr lvl="1"/>
            <a:r>
              <a:rPr lang="en-US" b="1" baseline="0" dirty="0" smtClean="0"/>
              <a:t>(2 Samuel 8:15), </a:t>
            </a:r>
            <a:r>
              <a:rPr lang="en-US" i="1" baseline="0" dirty="0" smtClean="0"/>
              <a:t>“So David reigned over all Israel; and David administered judgment and justice to all his people.”</a:t>
            </a:r>
          </a:p>
          <a:p>
            <a:pPr lvl="1"/>
            <a:endParaRPr lang="en-US" i="1" baseline="0" dirty="0" smtClean="0"/>
          </a:p>
          <a:p>
            <a:pPr marL="174708" indent="-174708">
              <a:buFont typeface="Arial" panose="020B0604020202020204" pitchFamily="34" charset="0"/>
              <a:buChar char="•"/>
            </a:pPr>
            <a:r>
              <a:rPr lang="en-US" b="1" dirty="0"/>
              <a:t>The king’s faith is seen in a series of “I will” statements.</a:t>
            </a:r>
          </a:p>
          <a:p>
            <a:pPr marL="174708" indent="-174708">
              <a:buFont typeface="Arial" panose="020B0604020202020204" pitchFamily="34" charset="0"/>
              <a:buChar char="•"/>
            </a:pPr>
            <a:r>
              <a:rPr lang="en-US" b="1" dirty="0"/>
              <a:t>In these declarations we see God’s attitude and actions both toward the faithful and the wicked.</a:t>
            </a:r>
          </a:p>
          <a:p>
            <a:pPr marL="174708" indent="-174708">
              <a:buFont typeface="Arial" panose="020B0604020202020204" pitchFamily="34" charset="0"/>
              <a:buChar char="•"/>
            </a:pPr>
            <a:r>
              <a:rPr lang="en-US" b="1" dirty="0"/>
              <a:t>(Read Psalm 101)…</a:t>
            </a:r>
            <a:endParaRPr lang="en-US" b="1" i="1" dirty="0"/>
          </a:p>
        </p:txBody>
      </p:sp>
      <p:sp>
        <p:nvSpPr>
          <p:cNvPr id="4" name="Slide Number Placeholder 3"/>
          <p:cNvSpPr>
            <a:spLocks noGrp="1"/>
          </p:cNvSpPr>
          <p:nvPr>
            <p:ph type="sldNum" sz="quarter" idx="10"/>
          </p:nvPr>
        </p:nvSpPr>
        <p:spPr/>
        <p:txBody>
          <a:bodyPr/>
          <a:lstStyle/>
          <a:p>
            <a:fld id="{D1F424D3-4BDF-4C59-A4C6-4CE43302B047}" type="slidenum">
              <a:rPr lang="en-US" smtClean="0"/>
              <a:t>4</a:t>
            </a:fld>
            <a:endParaRPr lang="en-US"/>
          </a:p>
        </p:txBody>
      </p:sp>
    </p:spTree>
    <p:extLst>
      <p:ext uri="{BB962C8B-B14F-4D97-AF65-F5344CB8AC3E}">
        <p14:creationId xmlns:p14="http://schemas.microsoft.com/office/powerpoint/2010/main" val="29996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101:1), </a:t>
            </a:r>
            <a:r>
              <a:rPr lang="en-US" i="1" dirty="0"/>
              <a:t>“I will sing of mercy and justice; To You, O Lord, I will sing praises.”</a:t>
            </a:r>
          </a:p>
          <a:p>
            <a:endParaRPr lang="en-US" dirty="0"/>
          </a:p>
          <a:p>
            <a:pPr marL="174708" indent="-174708">
              <a:buFont typeface="Arial" panose="020B0604020202020204" pitchFamily="34" charset="0"/>
              <a:buChar char="•"/>
            </a:pPr>
            <a:r>
              <a:rPr lang="en-US" b="1" dirty="0"/>
              <a:t> Importance of Worship in Our Lives</a:t>
            </a:r>
          </a:p>
          <a:p>
            <a:pPr marL="465887" lvl="1"/>
            <a:r>
              <a:rPr lang="en-US" b="1" dirty="0"/>
              <a:t>(Psalm 84:4), </a:t>
            </a:r>
            <a:r>
              <a:rPr lang="en-US" i="1" dirty="0"/>
              <a:t>“Blessed are those who dwell in Your house; They will still be praising You.”</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The Content and the Character of Our Singing is Crucial</a:t>
            </a:r>
          </a:p>
          <a:p>
            <a:pPr marL="465887" lvl="1"/>
            <a:r>
              <a:rPr lang="en-US" b="1" dirty="0"/>
              <a:t>(Ephesians 5:19-20), </a:t>
            </a:r>
            <a:r>
              <a:rPr lang="en-US" i="1" dirty="0"/>
              <a:t>“speaking to one another in psalms and hymns and spiritual songs, singing and making melody in your heart to the Lord, giving thanks always for all things to God the Father in the name of our Lord Jesus Christ, submitting to one another in the fear of God.”</a:t>
            </a:r>
          </a:p>
        </p:txBody>
      </p:sp>
      <p:sp>
        <p:nvSpPr>
          <p:cNvPr id="4" name="Slide Number Placeholder 3"/>
          <p:cNvSpPr>
            <a:spLocks noGrp="1"/>
          </p:cNvSpPr>
          <p:nvPr>
            <p:ph type="sldNum" sz="quarter" idx="10"/>
          </p:nvPr>
        </p:nvSpPr>
        <p:spPr/>
        <p:txBody>
          <a:bodyPr/>
          <a:lstStyle/>
          <a:p>
            <a:fld id="{D1F424D3-4BDF-4C59-A4C6-4CE43302B047}" type="slidenum">
              <a:rPr lang="en-US" smtClean="0"/>
              <a:t>5</a:t>
            </a:fld>
            <a:endParaRPr lang="en-US"/>
          </a:p>
        </p:txBody>
      </p:sp>
    </p:spTree>
    <p:extLst>
      <p:ext uri="{BB962C8B-B14F-4D97-AF65-F5344CB8AC3E}">
        <p14:creationId xmlns:p14="http://schemas.microsoft.com/office/powerpoint/2010/main" val="236841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101:2), </a:t>
            </a:r>
            <a:r>
              <a:rPr lang="en-US" i="1" dirty="0"/>
              <a:t>“I will behave wisely in a perfect way. Oh, when will You come to me? I will walk within my house with a perfect heart.”</a:t>
            </a:r>
          </a:p>
          <a:p>
            <a:endParaRPr lang="en-US" dirty="0"/>
          </a:p>
          <a:p>
            <a:pPr marL="174708" indent="-174708">
              <a:buFont typeface="Arial" panose="020B0604020202020204" pitchFamily="34" charset="0"/>
              <a:buChar char="•"/>
            </a:pPr>
            <a:r>
              <a:rPr lang="en-US" b="1" dirty="0"/>
              <a:t>Be Wise in what is Good</a:t>
            </a:r>
          </a:p>
          <a:p>
            <a:pPr marL="465887" lvl="1"/>
            <a:r>
              <a:rPr lang="en-US" b="1" dirty="0"/>
              <a:t>(Romans 16:19), </a:t>
            </a:r>
            <a:r>
              <a:rPr lang="en-US" i="1" dirty="0"/>
              <a:t>“For your obedience has become known to all. Therefore I am glad on your behalf; but I want you to be wise in what is good, and simple concerning evil.”</a:t>
            </a:r>
          </a:p>
          <a:p>
            <a:pPr marL="174708" indent="-174708">
              <a:buFont typeface="Arial" panose="020B0604020202020204" pitchFamily="34" charset="0"/>
              <a:buChar char="•"/>
            </a:pPr>
            <a:r>
              <a:rPr lang="en-US" dirty="0"/>
              <a:t>As a parent, a spouse, as elders, before adversaries</a:t>
            </a:r>
          </a:p>
          <a:p>
            <a:endParaRPr lang="en-US" dirty="0"/>
          </a:p>
          <a:p>
            <a:pPr marL="174708" indent="-174708">
              <a:buFont typeface="Arial" panose="020B0604020202020204" pitchFamily="34" charset="0"/>
              <a:buChar char="•"/>
            </a:pPr>
            <a:r>
              <a:rPr lang="en-US" b="1" dirty="0"/>
              <a:t>My influence must be good!</a:t>
            </a:r>
          </a:p>
          <a:p>
            <a:pPr marL="465887" lvl="1"/>
            <a:r>
              <a:rPr lang="en-US" b="1" dirty="0"/>
              <a:t>(Colossians 4:5), </a:t>
            </a:r>
            <a:r>
              <a:rPr lang="en-US" i="1" dirty="0"/>
              <a:t>“Walk in wisdom toward those who are outside, redeeming the time. </a:t>
            </a:r>
            <a:r>
              <a:rPr lang="en-US" i="1" baseline="30000" dirty="0"/>
              <a:t>6</a:t>
            </a:r>
            <a:r>
              <a:rPr lang="en-US" i="1" dirty="0"/>
              <a:t> Let your speech always be with grace, seasoned with salt, that you may know how you ought to answer each one.”</a:t>
            </a:r>
          </a:p>
        </p:txBody>
      </p:sp>
      <p:sp>
        <p:nvSpPr>
          <p:cNvPr id="4" name="Slide Number Placeholder 3"/>
          <p:cNvSpPr>
            <a:spLocks noGrp="1"/>
          </p:cNvSpPr>
          <p:nvPr>
            <p:ph type="sldNum" sz="quarter" idx="10"/>
          </p:nvPr>
        </p:nvSpPr>
        <p:spPr/>
        <p:txBody>
          <a:bodyPr/>
          <a:lstStyle/>
          <a:p>
            <a:fld id="{D1F424D3-4BDF-4C59-A4C6-4CE43302B047}" type="slidenum">
              <a:rPr lang="en-US" smtClean="0"/>
              <a:t>6</a:t>
            </a:fld>
            <a:endParaRPr lang="en-US"/>
          </a:p>
        </p:txBody>
      </p:sp>
    </p:spTree>
    <p:extLst>
      <p:ext uri="{BB962C8B-B14F-4D97-AF65-F5344CB8AC3E}">
        <p14:creationId xmlns:p14="http://schemas.microsoft.com/office/powerpoint/2010/main" val="73240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101:3-4), </a:t>
            </a:r>
            <a:r>
              <a:rPr lang="en-US" i="1" dirty="0"/>
              <a:t>“I will set nothing wicked before my eyes; I hate the work of those who fall away; It shall not cling to me. </a:t>
            </a:r>
            <a:r>
              <a:rPr lang="en-US" i="1" baseline="30000" dirty="0"/>
              <a:t>4</a:t>
            </a:r>
            <a:r>
              <a:rPr lang="en-US" i="1" dirty="0"/>
              <a:t> A perverse heart shall depart from me; I will not know wickedness.”</a:t>
            </a:r>
          </a:p>
          <a:p>
            <a:endParaRPr lang="en-US" dirty="0"/>
          </a:p>
          <a:p>
            <a:pPr marL="174708" indent="-174708">
              <a:buFont typeface="Arial" panose="020B0604020202020204" pitchFamily="34" charset="0"/>
              <a:buChar char="•"/>
            </a:pPr>
            <a:r>
              <a:rPr lang="en-US" b="1" dirty="0"/>
              <a:t>Protect Ourselves Against Lust and its Sins</a:t>
            </a:r>
          </a:p>
          <a:p>
            <a:pPr marL="465887" lvl="1"/>
            <a:r>
              <a:rPr lang="en-US" b="1" dirty="0"/>
              <a:t>(Ephesians 5:3-4), </a:t>
            </a:r>
            <a:r>
              <a:rPr lang="en-US" i="1" dirty="0"/>
              <a:t>“But fornication and all uncleanness or covetousness, let it not even be named among you, as is fitting for saints; </a:t>
            </a:r>
            <a:r>
              <a:rPr lang="en-US" i="1" baseline="30000" dirty="0"/>
              <a:t>4</a:t>
            </a:r>
            <a:r>
              <a:rPr lang="en-US" i="1" dirty="0"/>
              <a:t> neither filthiness, nor foolish talking, nor coarse jesting, which are not fitting, but rather giving of thanks.”</a:t>
            </a:r>
          </a:p>
          <a:p>
            <a:pPr marL="465887" lvl="1"/>
            <a:endParaRPr lang="en-US" dirty="0"/>
          </a:p>
          <a:p>
            <a:pPr marL="465887" lvl="1"/>
            <a:r>
              <a:rPr lang="en-US" b="1" dirty="0"/>
              <a:t>(Psalm 19:14), </a:t>
            </a:r>
            <a:r>
              <a:rPr lang="en-US" i="1" dirty="0"/>
              <a:t>“Let the words of my mouth and the meditation of my heart be acceptable in Your sight, O Lord, my strength and my Redeemer.”</a:t>
            </a:r>
          </a:p>
        </p:txBody>
      </p:sp>
      <p:sp>
        <p:nvSpPr>
          <p:cNvPr id="4" name="Slide Number Placeholder 3"/>
          <p:cNvSpPr>
            <a:spLocks noGrp="1"/>
          </p:cNvSpPr>
          <p:nvPr>
            <p:ph type="sldNum" sz="quarter" idx="10"/>
          </p:nvPr>
        </p:nvSpPr>
        <p:spPr/>
        <p:txBody>
          <a:bodyPr/>
          <a:lstStyle/>
          <a:p>
            <a:fld id="{D1F424D3-4BDF-4C59-A4C6-4CE43302B047}" type="slidenum">
              <a:rPr lang="en-US" smtClean="0"/>
              <a:t>7</a:t>
            </a:fld>
            <a:endParaRPr lang="en-US"/>
          </a:p>
        </p:txBody>
      </p:sp>
    </p:spTree>
    <p:extLst>
      <p:ext uri="{BB962C8B-B14F-4D97-AF65-F5344CB8AC3E}">
        <p14:creationId xmlns:p14="http://schemas.microsoft.com/office/powerpoint/2010/main" val="223907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(Psalm101:5), </a:t>
            </a:r>
            <a:r>
              <a:rPr lang="en-US" i="1" dirty="0"/>
              <a:t>“Whoever secretly slanders his neighbor, Him I will destroy; The one who has a haughty look and a proud heart, Him I will not endure.”</a:t>
            </a:r>
          </a:p>
          <a:p>
            <a:endParaRPr lang="en-US" dirty="0"/>
          </a:p>
          <a:p>
            <a:pPr marL="174708" indent="-174708">
              <a:buFont typeface="Arial" panose="020B0604020202020204" pitchFamily="34" charset="0"/>
              <a:buChar char="•"/>
            </a:pPr>
            <a:r>
              <a:rPr lang="en-US" b="1" dirty="0"/>
              <a:t>Slander Proceeds from Pride &amp; Hatred</a:t>
            </a:r>
          </a:p>
          <a:p>
            <a:pPr marL="465887" lvl="1"/>
            <a:r>
              <a:rPr lang="en-US" b="1" dirty="0"/>
              <a:t>(James 4:11-12), </a:t>
            </a:r>
            <a:r>
              <a:rPr lang="en-US" i="1" dirty="0"/>
              <a:t>“Do not speak evil of one another, brethren. He who speaks evil of a brother and judges his brother, speaks evil of the law and judges the law. But if you judge the law, you are not a doer of the law but a judge. </a:t>
            </a:r>
            <a:r>
              <a:rPr lang="en-US" i="1" baseline="30000" dirty="0"/>
              <a:t>12</a:t>
            </a:r>
            <a:r>
              <a:rPr lang="en-US" i="1" dirty="0"/>
              <a:t> There is one Lawgiver, who is able to save and to destroy. Who are you to judge another?”</a:t>
            </a:r>
          </a:p>
          <a:p>
            <a:pPr marL="465887" lvl="1"/>
            <a:endParaRPr lang="en-US" dirty="0"/>
          </a:p>
          <a:p>
            <a:pPr marL="465887" lvl="1"/>
            <a:r>
              <a:rPr lang="en-US" b="1" dirty="0"/>
              <a:t>(Proverbs 10:18), </a:t>
            </a:r>
            <a:r>
              <a:rPr lang="en-US" i="1" dirty="0"/>
              <a:t>“Whoever hides hatred has lying lips, And whoever spreads slander is a fool.”</a:t>
            </a:r>
          </a:p>
        </p:txBody>
      </p:sp>
      <p:sp>
        <p:nvSpPr>
          <p:cNvPr id="4" name="Slide Number Placeholder 3"/>
          <p:cNvSpPr>
            <a:spLocks noGrp="1"/>
          </p:cNvSpPr>
          <p:nvPr>
            <p:ph type="sldNum" sz="quarter" idx="10"/>
          </p:nvPr>
        </p:nvSpPr>
        <p:spPr/>
        <p:txBody>
          <a:bodyPr/>
          <a:lstStyle/>
          <a:p>
            <a:fld id="{D1F424D3-4BDF-4C59-A4C6-4CE43302B047}" type="slidenum">
              <a:rPr lang="en-US" smtClean="0"/>
              <a:t>8</a:t>
            </a:fld>
            <a:endParaRPr lang="en-US"/>
          </a:p>
        </p:txBody>
      </p:sp>
    </p:spTree>
    <p:extLst>
      <p:ext uri="{BB962C8B-B14F-4D97-AF65-F5344CB8AC3E}">
        <p14:creationId xmlns:p14="http://schemas.microsoft.com/office/powerpoint/2010/main" val="393692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101:6), </a:t>
            </a:r>
            <a:r>
              <a:rPr lang="en-US" i="1" dirty="0"/>
              <a:t>“My eyes shall be on the faithful of the land, That they may dwell with me; He who walks in a perfect way, He shall serve me.”</a:t>
            </a:r>
          </a:p>
          <a:p>
            <a:endParaRPr lang="en-US" dirty="0"/>
          </a:p>
          <a:p>
            <a:pPr marL="174708" indent="-174708">
              <a:buFont typeface="Arial" panose="020B0604020202020204" pitchFamily="34" charset="0"/>
              <a:buChar char="•"/>
            </a:pPr>
            <a:r>
              <a:rPr lang="en-US" b="1" dirty="0"/>
              <a:t>We Must Stand with and Encourage those who are Faithful to the Lord. </a:t>
            </a:r>
          </a:p>
          <a:p>
            <a:pPr marL="465887" lvl="1"/>
            <a:r>
              <a:rPr lang="en-US" b="1" dirty="0"/>
              <a:t>(Hebrews 12:12-13), </a:t>
            </a:r>
            <a:r>
              <a:rPr lang="en-US" i="1" dirty="0"/>
              <a:t>“Therefore strengthen the hands which hang down, and the feeble knees, </a:t>
            </a:r>
            <a:r>
              <a:rPr lang="en-US" i="1" baseline="30000" dirty="0"/>
              <a:t>13</a:t>
            </a:r>
            <a:r>
              <a:rPr lang="en-US" i="1" dirty="0"/>
              <a:t> and make straight paths for your feet, so that what is lame may not be dislocated, but rather be healed.”</a:t>
            </a:r>
            <a:r>
              <a:rPr lang="en-US" dirty="0"/>
              <a:t/>
            </a:r>
            <a:br>
              <a:rPr lang="en-US" dirty="0"/>
            </a:br>
            <a:r>
              <a:rPr lang="en-US" dirty="0"/>
              <a:t>  </a:t>
            </a:r>
          </a:p>
          <a:p>
            <a:pPr marL="174708" indent="-174708">
              <a:buFont typeface="Arial" panose="020B0604020202020204" pitchFamily="34" charset="0"/>
              <a:buChar char="•"/>
            </a:pPr>
            <a:r>
              <a:rPr lang="en-US" b="1" dirty="0"/>
              <a:t>Faithful Servants Dwell with the King</a:t>
            </a:r>
          </a:p>
          <a:p>
            <a:pPr marL="465887" lvl="1"/>
            <a:r>
              <a:rPr lang="en-US" b="1" dirty="0"/>
              <a:t>(Matthew 25:34-40), </a:t>
            </a:r>
            <a:r>
              <a:rPr lang="en-US" i="1" dirty="0"/>
              <a:t>“Then the King will say to those on His right hand, 'Come, you blessed of My Father, inherit the kingdom prepared for you from the foundation of the world: </a:t>
            </a:r>
            <a:r>
              <a:rPr lang="en-US" i="1" baseline="30000" dirty="0"/>
              <a:t>35</a:t>
            </a:r>
            <a:r>
              <a:rPr lang="en-US" i="1" dirty="0"/>
              <a:t> for I was hungry and you gave Me food; I was thirsty and you gave Me drink; I was a stranger and you took Me in; </a:t>
            </a:r>
            <a:r>
              <a:rPr lang="en-US" i="1" baseline="30000" dirty="0"/>
              <a:t>36</a:t>
            </a:r>
            <a:r>
              <a:rPr lang="en-US" i="1" dirty="0"/>
              <a:t> I was naked and you clothed Me; I was sick and you visited Me; I was in prison and you came to Me. ‘ </a:t>
            </a:r>
            <a:r>
              <a:rPr lang="en-US" i="1" baseline="30000" dirty="0"/>
              <a:t>37</a:t>
            </a:r>
            <a:r>
              <a:rPr lang="en-US" i="1" dirty="0"/>
              <a:t> " Then the righteous will answer Him, saying, 'Lord, when did we see You hungry and feed You, or thirsty and give You drink? </a:t>
            </a:r>
            <a:r>
              <a:rPr lang="en-US" i="1" baseline="30000" dirty="0"/>
              <a:t>38</a:t>
            </a:r>
            <a:r>
              <a:rPr lang="en-US" i="1" dirty="0"/>
              <a:t> When did we see You a stranger and take You in, or naked and clothe You? </a:t>
            </a:r>
            <a:r>
              <a:rPr lang="en-US" i="1" baseline="30000" dirty="0"/>
              <a:t>39</a:t>
            </a:r>
            <a:r>
              <a:rPr lang="en-US" i="1" dirty="0"/>
              <a:t> Or when did we see You sick, or in prison, and come to You? ' </a:t>
            </a:r>
            <a:r>
              <a:rPr lang="en-US" i="1" baseline="30000" dirty="0"/>
              <a:t>40</a:t>
            </a:r>
            <a:r>
              <a:rPr lang="en-US" i="1" dirty="0"/>
              <a:t> And the King will answer and say to them, 'Assuredly, I say to you, inasmuch as you did it to one of the least of these My brethren, you did it to Me.” </a:t>
            </a:r>
          </a:p>
          <a:p>
            <a:endParaRPr lang="en-US" dirty="0"/>
          </a:p>
        </p:txBody>
      </p:sp>
      <p:sp>
        <p:nvSpPr>
          <p:cNvPr id="4" name="Slide Number Placeholder 3"/>
          <p:cNvSpPr>
            <a:spLocks noGrp="1"/>
          </p:cNvSpPr>
          <p:nvPr>
            <p:ph type="sldNum" sz="quarter" idx="10"/>
          </p:nvPr>
        </p:nvSpPr>
        <p:spPr/>
        <p:txBody>
          <a:bodyPr/>
          <a:lstStyle/>
          <a:p>
            <a:fld id="{D1F424D3-4BDF-4C59-A4C6-4CE43302B047}" type="slidenum">
              <a:rPr lang="en-US" smtClean="0"/>
              <a:t>9</a:t>
            </a:fld>
            <a:endParaRPr lang="en-US"/>
          </a:p>
        </p:txBody>
      </p:sp>
    </p:spTree>
    <p:extLst>
      <p:ext uri="{BB962C8B-B14F-4D97-AF65-F5344CB8AC3E}">
        <p14:creationId xmlns:p14="http://schemas.microsoft.com/office/powerpoint/2010/main" val="28683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(James 2:18), </a:t>
            </a:r>
            <a:r>
              <a:rPr lang="en-US" b="0" i="1" dirty="0" smtClean="0"/>
              <a:t>“But someone will say, ‘You have faith, and I have works.’ Show me your faith without your works, and </a:t>
            </a:r>
            <a:r>
              <a:rPr lang="en-US" b="1" i="1" u="sng" dirty="0" smtClean="0"/>
              <a:t>I will</a:t>
            </a:r>
            <a:r>
              <a:rPr lang="en-US" b="1" i="1" u="none" dirty="0" smtClean="0"/>
              <a:t> </a:t>
            </a:r>
            <a:r>
              <a:rPr lang="en-US" b="0" i="1" dirty="0" smtClean="0"/>
              <a:t>show you my faith by my works.”</a:t>
            </a:r>
            <a:endParaRPr lang="en-US" b="0" i="1" dirty="0"/>
          </a:p>
        </p:txBody>
      </p:sp>
      <p:sp>
        <p:nvSpPr>
          <p:cNvPr id="4" name="Slide Number Placeholder 3"/>
          <p:cNvSpPr>
            <a:spLocks noGrp="1"/>
          </p:cNvSpPr>
          <p:nvPr>
            <p:ph type="sldNum" sz="quarter" idx="10"/>
          </p:nvPr>
        </p:nvSpPr>
        <p:spPr/>
        <p:txBody>
          <a:bodyPr/>
          <a:lstStyle/>
          <a:p>
            <a:fld id="{D1F424D3-4BDF-4C59-A4C6-4CE43302B047}" type="slidenum">
              <a:rPr lang="en-US" smtClean="0"/>
              <a:t>10</a:t>
            </a:fld>
            <a:endParaRPr lang="en-US"/>
          </a:p>
        </p:txBody>
      </p:sp>
    </p:spTree>
    <p:extLst>
      <p:ext uri="{BB962C8B-B14F-4D97-AF65-F5344CB8AC3E}">
        <p14:creationId xmlns:p14="http://schemas.microsoft.com/office/powerpoint/2010/main" val="106753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CB0ED0-A643-4A5A-A0D7-F3600F56766F}"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122229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B0ED0-A643-4A5A-A0D7-F3600F56766F}"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324248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B0ED0-A643-4A5A-A0D7-F3600F56766F}"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185149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8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71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8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5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71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321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80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26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B0ED0-A643-4A5A-A0D7-F3600F56766F}"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284567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15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566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85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B0ED0-A643-4A5A-A0D7-F3600F56766F}"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260040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CB0ED0-A643-4A5A-A0D7-F3600F56766F}"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379527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CB0ED0-A643-4A5A-A0D7-F3600F56766F}" type="datetimeFigureOut">
              <a:rPr lang="en-US" smtClean="0"/>
              <a:t>3/20/2016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424941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CB0ED0-A643-4A5A-A0D7-F3600F56766F}" type="datetimeFigureOut">
              <a:rPr lang="en-US" smtClean="0"/>
              <a:t>3/20/2016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22830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B0ED0-A643-4A5A-A0D7-F3600F56766F}" type="datetimeFigureOut">
              <a:rPr lang="en-US" smtClean="0"/>
              <a:t>3/20/2016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378642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B0ED0-A643-4A5A-A0D7-F3600F56766F}"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60882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B0ED0-A643-4A5A-A0D7-F3600F56766F}"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69143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B0ED0-A643-4A5A-A0D7-F3600F56766F}" type="datetimeFigureOut">
              <a:rPr lang="en-US" smtClean="0"/>
              <a:t>3/20/2016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AE33A-01C3-4E6A-8268-610319C7EBB3}" type="slidenum">
              <a:rPr lang="en-US" smtClean="0"/>
              <a:t>‹#›</a:t>
            </a:fld>
            <a:endParaRPr lang="en-US"/>
          </a:p>
        </p:txBody>
      </p:sp>
    </p:spTree>
    <p:extLst>
      <p:ext uri="{BB962C8B-B14F-4D97-AF65-F5344CB8AC3E}">
        <p14:creationId xmlns:p14="http://schemas.microsoft.com/office/powerpoint/2010/main" val="172125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6EE78-DCAB-4D3C-BCF5-20479355DC87}" type="datetimeFigureOut">
              <a:rPr lang="en-US" smtClean="0">
                <a:solidFill>
                  <a:prstClr val="black">
                    <a:tint val="75000"/>
                  </a:prstClr>
                </a:solidFill>
              </a:rPr>
              <a:pPr/>
              <a:t>3/20/2016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96B26-1066-468E-BE98-BED6097544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695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a:xfrm>
            <a:off x="457200" y="1069974"/>
            <a:ext cx="8229600" cy="3535362"/>
          </a:xfrm>
        </p:spPr>
        <p:txBody>
          <a:bodyPr>
            <a:normAutofit/>
          </a:bodyPr>
          <a:lstStyle/>
          <a:p>
            <a:r>
              <a:rPr lang="en-US" sz="4000" b="1" dirty="0" smtClean="0">
                <a:solidFill>
                  <a:schemeClr val="bg1"/>
                </a:solidFill>
                <a:latin typeface="Georgia" pitchFamily="18" charset="0"/>
              </a:rPr>
              <a:t>This Morning’s Reading</a:t>
            </a:r>
            <a:br>
              <a:rPr lang="en-US" sz="4000" b="1" dirty="0" smtClean="0">
                <a:solidFill>
                  <a:schemeClr val="bg1"/>
                </a:solidFill>
                <a:latin typeface="Georgia" pitchFamily="18" charset="0"/>
              </a:rPr>
            </a:br>
            <a:r>
              <a:rPr lang="en-US" sz="4000" b="1" dirty="0">
                <a:solidFill>
                  <a:schemeClr val="bg1"/>
                </a:solidFill>
                <a:latin typeface="Georgia" pitchFamily="18" charset="0"/>
              </a:rPr>
              <a:t/>
            </a:r>
            <a:br>
              <a:rPr lang="en-US" sz="4000" b="1" dirty="0">
                <a:solidFill>
                  <a:schemeClr val="bg1"/>
                </a:solidFill>
                <a:latin typeface="Georgia" pitchFamily="18" charset="0"/>
              </a:rPr>
            </a:br>
            <a:r>
              <a:rPr lang="en-US" sz="4800" b="1" dirty="0" smtClean="0">
                <a:solidFill>
                  <a:schemeClr val="bg1"/>
                </a:solidFill>
                <a:latin typeface="Georgia" pitchFamily="18" charset="0"/>
              </a:rPr>
              <a:t>Matthew 7:1-6</a:t>
            </a:r>
            <a:endParaRPr lang="en-US" sz="4800" b="1" dirty="0">
              <a:solidFill>
                <a:schemeClr val="bg1"/>
              </a:solidFill>
              <a:latin typeface="Georgia" pitchFamily="18" charset="0"/>
            </a:endParaRPr>
          </a:p>
        </p:txBody>
      </p:sp>
      <p:sp>
        <p:nvSpPr>
          <p:cNvPr id="8" name="Rectangle 7"/>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solidFill>
                <a:prstClr val="black"/>
              </a:solidFill>
            </a:endParaRPr>
          </a:p>
        </p:txBody>
      </p:sp>
      <p:sp>
        <p:nvSpPr>
          <p:cNvPr id="10" name="Rectangle 9"/>
          <p:cNvSpPr/>
          <p:nvPr/>
        </p:nvSpPr>
        <p:spPr>
          <a:xfrm>
            <a:off x="3200400" y="5562600"/>
            <a:ext cx="2667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50685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525" y="301798"/>
            <a:ext cx="7760367" cy="1378790"/>
          </a:xfrm>
        </p:spPr>
        <p:txBody>
          <a:bodyPr>
            <a:normAutofit/>
          </a:bodyPr>
          <a:lstStyle/>
          <a:p>
            <a:pPr algn="r"/>
            <a:r>
              <a:rPr lang="en-US" sz="8800" cap="small" dirty="0" smtClean="0">
                <a:effectLst>
                  <a:outerShdw blurRad="38100" dist="38100" dir="2700000" algn="tl">
                    <a:srgbClr val="000000">
                      <a:alpha val="43137"/>
                    </a:srgbClr>
                  </a:outerShdw>
                </a:effectLst>
                <a:latin typeface="Gloucester MT Extra Condensed" panose="02030808020601010101" pitchFamily="18" charset="0"/>
              </a:rPr>
              <a:t>Conclusion</a:t>
            </a:r>
            <a:endParaRPr lang="en-US" sz="8800" cap="small" dirty="0">
              <a:effectLst>
                <a:outerShdw blurRad="38100" dist="38100" dir="2700000" algn="tl">
                  <a:srgbClr val="000000">
                    <a:alpha val="43137"/>
                  </a:srgbClr>
                </a:outerShdw>
              </a:effectLst>
              <a:latin typeface="Gloucester MT Extra Condensed" panose="02030808020601010101" pitchFamily="18" charset="0"/>
            </a:endParaRPr>
          </a:p>
        </p:txBody>
      </p:sp>
      <p:sp>
        <p:nvSpPr>
          <p:cNvPr id="3" name="Subtitle 2"/>
          <p:cNvSpPr>
            <a:spLocks noGrp="1"/>
          </p:cNvSpPr>
          <p:nvPr>
            <p:ph type="subTitle" idx="1"/>
          </p:nvPr>
        </p:nvSpPr>
        <p:spPr>
          <a:xfrm>
            <a:off x="486216" y="1877855"/>
            <a:ext cx="8182184" cy="2020597"/>
          </a:xfrm>
        </p:spPr>
        <p:txBody>
          <a:bodyPr>
            <a:noAutofit/>
          </a:bodyPr>
          <a:lstStyle/>
          <a:p>
            <a:pPr algn="l"/>
            <a:r>
              <a:rPr lang="en-US" sz="7200" dirty="0" smtClean="0">
                <a:latin typeface="Blackadder ITC" panose="04020505051007020D02" pitchFamily="82" charset="0"/>
              </a:rPr>
              <a:t>Will you say like      David ? …</a:t>
            </a:r>
            <a:endParaRPr lang="en-US" sz="7200" dirty="0">
              <a:latin typeface="Blackadder ITC" panose="04020505051007020D02" pitchFamily="82" charset="0"/>
            </a:endParaRPr>
          </a:p>
        </p:txBody>
      </p:sp>
      <p:sp>
        <p:nvSpPr>
          <p:cNvPr id="4" name="Oval Callout 3"/>
          <p:cNvSpPr/>
          <p:nvPr/>
        </p:nvSpPr>
        <p:spPr>
          <a:xfrm>
            <a:off x="4150187" y="3365598"/>
            <a:ext cx="4518213" cy="2702859"/>
          </a:xfrm>
          <a:prstGeom prst="wedgeEllipseCallout">
            <a:avLst/>
          </a:prstGeom>
          <a:solidFill>
            <a:schemeClr val="tx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83905" y="3562865"/>
            <a:ext cx="2850776" cy="2308324"/>
          </a:xfrm>
          <a:prstGeom prst="rect">
            <a:avLst/>
          </a:prstGeom>
          <a:noFill/>
        </p:spPr>
        <p:txBody>
          <a:bodyPr wrap="square" rtlCol="0">
            <a:spAutoFit/>
          </a:bodyPr>
          <a:lstStyle/>
          <a:p>
            <a:pPr algn="ctr"/>
            <a:r>
              <a:rPr lang="en-US" sz="7200" cap="small" dirty="0" smtClean="0">
                <a:solidFill>
                  <a:schemeClr val="bg1"/>
                </a:solidFill>
                <a:latin typeface="Imprint MT Shadow" panose="04020605060303030202" pitchFamily="82" charset="0"/>
              </a:rPr>
              <a:t>I</a:t>
            </a:r>
          </a:p>
          <a:p>
            <a:pPr algn="ctr"/>
            <a:r>
              <a:rPr lang="en-US" sz="7200" cap="small" dirty="0" smtClean="0">
                <a:solidFill>
                  <a:schemeClr val="bg1"/>
                </a:solidFill>
                <a:latin typeface="Imprint MT Shadow" panose="04020605060303030202" pitchFamily="82" charset="0"/>
              </a:rPr>
              <a:t>Will</a:t>
            </a:r>
            <a:endParaRPr lang="en-US" sz="7200" cap="small" dirty="0">
              <a:solidFill>
                <a:schemeClr val="bg1"/>
              </a:solidFill>
              <a:latin typeface="Imprint MT Shadow" panose="04020605060303030202" pitchFamily="82" charset="0"/>
            </a:endParaRPr>
          </a:p>
        </p:txBody>
      </p:sp>
    </p:spTree>
    <p:extLst>
      <p:ext uri="{BB962C8B-B14F-4D97-AF65-F5344CB8AC3E}">
        <p14:creationId xmlns:p14="http://schemas.microsoft.com/office/powerpoint/2010/main" val="1556894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a:xfrm>
            <a:off x="457200" y="1066800"/>
            <a:ext cx="8229600" cy="3535362"/>
          </a:xfrm>
        </p:spPr>
        <p:txBody>
          <a:bodyPr>
            <a:normAutofit/>
          </a:bodyPr>
          <a:lstStyle/>
          <a:p>
            <a:r>
              <a:rPr lang="en-US" sz="4000" b="1" dirty="0">
                <a:solidFill>
                  <a:schemeClr val="bg1"/>
                </a:solidFill>
                <a:latin typeface="Georgia" pitchFamily="18" charset="0"/>
              </a:rPr>
              <a:t>This </a:t>
            </a:r>
            <a:r>
              <a:rPr lang="en-US" sz="4000" b="1" dirty="0" smtClean="0">
                <a:solidFill>
                  <a:schemeClr val="bg1"/>
                </a:solidFill>
                <a:latin typeface="Georgia" pitchFamily="18" charset="0"/>
              </a:rPr>
              <a:t>Morning’s Reading</a:t>
            </a:r>
            <a:br>
              <a:rPr lang="en-US" sz="4000" b="1" dirty="0" smtClean="0">
                <a:solidFill>
                  <a:schemeClr val="bg1"/>
                </a:solidFill>
                <a:latin typeface="Georgia" pitchFamily="18" charset="0"/>
              </a:rPr>
            </a:br>
            <a:r>
              <a:rPr lang="en-US" sz="4000" b="1" dirty="0">
                <a:solidFill>
                  <a:schemeClr val="bg1"/>
                </a:solidFill>
                <a:latin typeface="Georgia" pitchFamily="18" charset="0"/>
              </a:rPr>
              <a:t/>
            </a:r>
            <a:br>
              <a:rPr lang="en-US" sz="4000" b="1" dirty="0">
                <a:solidFill>
                  <a:schemeClr val="bg1"/>
                </a:solidFill>
                <a:latin typeface="Georgia" pitchFamily="18" charset="0"/>
              </a:rPr>
            </a:br>
            <a:r>
              <a:rPr lang="en-US" sz="4800" b="1" dirty="0">
                <a:solidFill>
                  <a:schemeClr val="bg1"/>
                </a:solidFill>
                <a:latin typeface="Georgia" pitchFamily="18" charset="0"/>
              </a:rPr>
              <a:t>Matthew </a:t>
            </a:r>
            <a:r>
              <a:rPr lang="en-US" sz="4800" b="1" dirty="0" smtClean="0">
                <a:solidFill>
                  <a:schemeClr val="bg1"/>
                </a:solidFill>
                <a:latin typeface="Georgia" pitchFamily="18" charset="0"/>
              </a:rPr>
              <a:t>7:1-6</a:t>
            </a:r>
            <a:endParaRPr lang="en-US" sz="4800" b="1" dirty="0">
              <a:solidFill>
                <a:schemeClr val="bg1"/>
              </a:solidFill>
              <a:latin typeface="Georgia" pitchFamily="18" charset="0"/>
            </a:endParaRPr>
          </a:p>
        </p:txBody>
      </p:sp>
      <p:sp>
        <p:nvSpPr>
          <p:cNvPr id="7" name="Rectangle 6"/>
          <p:cNvSpPr>
            <a:spLocks noChangeArrowheads="1"/>
          </p:cNvSpPr>
          <p:nvPr/>
        </p:nvSpPr>
        <p:spPr bwMode="auto">
          <a:xfrm>
            <a:off x="1242220" y="5787069"/>
            <a:ext cx="6659562" cy="252413"/>
          </a:xfrm>
          <a:prstGeom prst="rect">
            <a:avLst/>
          </a:prstGeom>
          <a:gradFill flip="none" rotWithShape="1">
            <a:gsLst>
              <a:gs pos="0">
                <a:srgbClr val="FFFF66"/>
              </a:gs>
              <a:gs pos="100000">
                <a:srgbClr val="FF3300"/>
              </a:gs>
            </a:gsLst>
            <a:lin ang="10800000" scaled="1"/>
            <a:tileRect/>
          </a:gradFill>
          <a:ln w="12700">
            <a:noFill/>
            <a:miter lim="800000"/>
            <a:headEnd/>
            <a:tailEnd/>
          </a:ln>
          <a:effectLst/>
        </p:spPr>
        <p:txBody>
          <a:bodyPr wrap="none" anchor="ctr"/>
          <a:lstStyle/>
          <a:p>
            <a:endParaRPr lang="en-GB">
              <a:solidFill>
                <a:prstClr val="black"/>
              </a:solidFill>
            </a:endParaRPr>
          </a:p>
        </p:txBody>
      </p:sp>
      <p:sp>
        <p:nvSpPr>
          <p:cNvPr id="8" name="Rectangle 7"/>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solidFill>
                <a:prstClr val="black"/>
              </a:solidFill>
            </a:endParaRPr>
          </a:p>
        </p:txBody>
      </p:sp>
      <p:sp>
        <p:nvSpPr>
          <p:cNvPr id="9" name="Text Box 5"/>
          <p:cNvSpPr txBox="1">
            <a:spLocks noChangeArrowheads="1"/>
          </p:cNvSpPr>
          <p:nvPr/>
        </p:nvSpPr>
        <p:spPr bwMode="auto">
          <a:xfrm>
            <a:off x="2133601" y="5206958"/>
            <a:ext cx="4876800" cy="523220"/>
          </a:xfrm>
          <a:prstGeom prst="rect">
            <a:avLst/>
          </a:prstGeom>
          <a:noFill/>
          <a:ln w="9525">
            <a:noFill/>
            <a:miter lim="800000"/>
            <a:headEnd/>
            <a:tailEnd/>
          </a:ln>
          <a:effectLst/>
        </p:spPr>
        <p:txBody>
          <a:bodyPr wrap="square">
            <a:spAutoFit/>
          </a:bodyPr>
          <a:lstStyle/>
          <a:p>
            <a:pPr algn="ctr"/>
            <a:r>
              <a:rPr lang="en-GB" sz="2800" dirty="0" smtClean="0">
                <a:solidFill>
                  <a:srgbClr val="FFFF00"/>
                </a:solidFill>
                <a:latin typeface="Georgia" pitchFamily="18" charset="0"/>
              </a:rPr>
              <a:t>Services will begin soon…</a:t>
            </a:r>
            <a:endParaRPr lang="en-GB" sz="2800" dirty="0">
              <a:solidFill>
                <a:srgbClr val="FFFF00"/>
              </a:solidFill>
              <a:latin typeface="Georgia" pitchFamily="18" charset="0"/>
            </a:endParaRPr>
          </a:p>
        </p:txBody>
      </p:sp>
      <p:sp>
        <p:nvSpPr>
          <p:cNvPr id="2" name="Rectangle 1"/>
          <p:cNvSpPr/>
          <p:nvPr/>
        </p:nvSpPr>
        <p:spPr>
          <a:xfrm>
            <a:off x="1214439" y="5787069"/>
            <a:ext cx="6722268" cy="275594"/>
          </a:xfrm>
          <a:prstGeom prst="rect">
            <a:avLst/>
          </a:prstGeom>
          <a:noFill/>
          <a:ln>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184941" y="5037680"/>
            <a:ext cx="7069137" cy="1384995"/>
          </a:xfrm>
          <a:prstGeom prst="rect">
            <a:avLst/>
          </a:prstGeom>
          <a:solidFill>
            <a:schemeClr val="tx1"/>
          </a:solidFill>
        </p:spPr>
        <p:txBody>
          <a:bodyPr wrap="square" rtlCol="0">
            <a:spAutoFit/>
          </a:bodyPr>
          <a:lstStyle/>
          <a:p>
            <a:pPr algn="ctr"/>
            <a:endParaRPr lang="en-US" sz="2800" dirty="0" smtClean="0">
              <a:solidFill>
                <a:srgbClr val="FFFF00"/>
              </a:solidFill>
              <a:latin typeface="Georgia" pitchFamily="18" charset="0"/>
            </a:endParaRPr>
          </a:p>
          <a:p>
            <a:pPr algn="ctr"/>
            <a:endParaRPr lang="en-US" sz="2800" dirty="0">
              <a:solidFill>
                <a:srgbClr val="FFFF00"/>
              </a:solidFill>
              <a:latin typeface="Georgia" pitchFamily="18" charset="0"/>
            </a:endParaRPr>
          </a:p>
          <a:p>
            <a:pPr algn="ctr"/>
            <a:r>
              <a:rPr lang="en-US" sz="2800" dirty="0" smtClean="0">
                <a:solidFill>
                  <a:srgbClr val="FFFF00"/>
                </a:solidFill>
                <a:latin typeface="Georgia" pitchFamily="18" charset="0"/>
              </a:rPr>
              <a:t>Quiet, Please…</a:t>
            </a:r>
          </a:p>
        </p:txBody>
      </p:sp>
      <p:sp>
        <p:nvSpPr>
          <p:cNvPr id="10" name="Rectangle 9"/>
          <p:cNvSpPr/>
          <p:nvPr/>
        </p:nvSpPr>
        <p:spPr>
          <a:xfrm>
            <a:off x="3200400" y="5562600"/>
            <a:ext cx="2667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568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600000"/>
                                        <p:tgtEl>
                                          <p:spTgt spid="7"/>
                                        </p:tgtEl>
                                      </p:cBhvr>
                                    </p:animEffect>
                                  </p:childTnLst>
                                </p:cTn>
                              </p:par>
                            </p:childTnLst>
                          </p:cTn>
                        </p:par>
                        <p:par>
                          <p:cTn id="8" fill="hold">
                            <p:stCondLst>
                              <p:cond delay="600000"/>
                            </p:stCondLst>
                            <p:childTnLst>
                              <p:par>
                                <p:cTn id="9" presetID="10" presetClass="entr" presetSubtype="0"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600800"/>
                            </p:stCondLst>
                            <p:childTnLst>
                              <p:par>
                                <p:cTn id="13" presetID="10" presetClass="entr" presetSubtype="0" fill="hold" grpId="0" nodeType="afterEffect">
                                  <p:stCondLst>
                                    <p:cond delay="15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28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366"/>
            <a:ext cx="7772400" cy="1378790"/>
          </a:xfrm>
        </p:spPr>
        <p:txBody>
          <a:bodyPr>
            <a:normAutofit/>
          </a:bodyPr>
          <a:lstStyle/>
          <a:p>
            <a:r>
              <a:rPr lang="en-US" sz="8800" cap="small" dirty="0" smtClean="0">
                <a:effectLst>
                  <a:outerShdw blurRad="38100" dist="38100" dir="2700000" algn="tl">
                    <a:srgbClr val="000000">
                      <a:alpha val="43137"/>
                    </a:srgbClr>
                  </a:outerShdw>
                </a:effectLst>
                <a:latin typeface="Gloucester MT Extra Condensed" panose="02030808020601010101" pitchFamily="18" charset="0"/>
              </a:rPr>
              <a:t>Promises to the Lord</a:t>
            </a:r>
            <a:endParaRPr lang="en-US" sz="8800" cap="small" dirty="0">
              <a:effectLst>
                <a:outerShdw blurRad="38100" dist="38100" dir="2700000" algn="tl">
                  <a:srgbClr val="000000">
                    <a:alpha val="43137"/>
                  </a:srgbClr>
                </a:outerShdw>
              </a:effectLst>
              <a:latin typeface="Gloucester MT Extra Condensed" panose="02030808020601010101" pitchFamily="18" charset="0"/>
            </a:endParaRPr>
          </a:p>
        </p:txBody>
      </p:sp>
      <p:sp>
        <p:nvSpPr>
          <p:cNvPr id="3" name="Subtitle 2"/>
          <p:cNvSpPr>
            <a:spLocks noGrp="1"/>
          </p:cNvSpPr>
          <p:nvPr>
            <p:ph type="subTitle" idx="1"/>
          </p:nvPr>
        </p:nvSpPr>
        <p:spPr>
          <a:xfrm>
            <a:off x="766482" y="5150224"/>
            <a:ext cx="3938868" cy="1250576"/>
          </a:xfrm>
        </p:spPr>
        <p:txBody>
          <a:bodyPr>
            <a:noAutofit/>
          </a:bodyPr>
          <a:lstStyle/>
          <a:p>
            <a:r>
              <a:rPr lang="en-US" sz="8800" dirty="0" smtClean="0">
                <a:latin typeface="Blackadder ITC" panose="04020505051007020D02" pitchFamily="82" charset="0"/>
              </a:rPr>
              <a:t>Psalm 101</a:t>
            </a:r>
            <a:endParaRPr lang="en-US" sz="8800" dirty="0">
              <a:latin typeface="Blackadder ITC" panose="04020505051007020D02" pitchFamily="82" charset="0"/>
            </a:endParaRPr>
          </a:p>
        </p:txBody>
      </p:sp>
      <p:sp>
        <p:nvSpPr>
          <p:cNvPr id="4" name="Oval Callout 3"/>
          <p:cNvSpPr/>
          <p:nvPr/>
        </p:nvSpPr>
        <p:spPr>
          <a:xfrm>
            <a:off x="4168588" y="2447365"/>
            <a:ext cx="4518213" cy="2702859"/>
          </a:xfrm>
          <a:prstGeom prst="wedgeEllipseCallout">
            <a:avLst/>
          </a:prstGeom>
          <a:solidFill>
            <a:schemeClr val="tx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02306" y="2545177"/>
            <a:ext cx="2850776" cy="2308324"/>
          </a:xfrm>
          <a:prstGeom prst="rect">
            <a:avLst/>
          </a:prstGeom>
          <a:noFill/>
        </p:spPr>
        <p:txBody>
          <a:bodyPr wrap="square" rtlCol="0">
            <a:spAutoFit/>
          </a:bodyPr>
          <a:lstStyle/>
          <a:p>
            <a:pPr algn="ctr"/>
            <a:r>
              <a:rPr lang="en-US" sz="7200" cap="small" dirty="0" smtClean="0">
                <a:solidFill>
                  <a:schemeClr val="bg1"/>
                </a:solidFill>
                <a:latin typeface="Imprint MT Shadow" panose="04020605060303030202" pitchFamily="82" charset="0"/>
              </a:rPr>
              <a:t>I</a:t>
            </a:r>
          </a:p>
          <a:p>
            <a:pPr algn="ctr"/>
            <a:r>
              <a:rPr lang="en-US" sz="7200" cap="small" dirty="0" smtClean="0">
                <a:solidFill>
                  <a:schemeClr val="bg1"/>
                </a:solidFill>
                <a:latin typeface="Imprint MT Shadow" panose="04020605060303030202" pitchFamily="82" charset="0"/>
              </a:rPr>
              <a:t>Will</a:t>
            </a:r>
            <a:endParaRPr lang="en-US" sz="7200" cap="small" dirty="0">
              <a:solidFill>
                <a:schemeClr val="bg1"/>
              </a:solidFill>
              <a:latin typeface="Imprint MT Shadow" panose="04020605060303030202" pitchFamily="82" charset="0"/>
            </a:endParaRPr>
          </a:p>
        </p:txBody>
      </p:sp>
    </p:spTree>
    <p:extLst>
      <p:ext uri="{BB962C8B-B14F-4D97-AF65-F5344CB8AC3E}">
        <p14:creationId xmlns:p14="http://schemas.microsoft.com/office/powerpoint/2010/main" val="632203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smtClean="0">
                <a:latin typeface="Gloucester MT Extra Condensed" panose="02030808020601010101" pitchFamily="18" charset="0"/>
              </a:rPr>
              <a:t>Sing Praises (101:1)</a:t>
            </a:r>
          </a:p>
          <a:p>
            <a:pPr marL="457200" lvl="1" indent="0">
              <a:buNone/>
            </a:pPr>
            <a:r>
              <a:rPr lang="en-US" sz="3000" i="1" dirty="0" smtClean="0"/>
              <a:t>(84:4); Ephesians 5:19-20 </a:t>
            </a:r>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smtClean="0">
                <a:solidFill>
                  <a:schemeClr val="bg1"/>
                </a:solidFill>
                <a:latin typeface="Imprint MT Shadow" panose="04020605060303030202" pitchFamily="82" charset="0"/>
              </a:rPr>
              <a:t>I</a:t>
            </a:r>
          </a:p>
          <a:p>
            <a:pPr algn="ctr"/>
            <a:r>
              <a:rPr lang="en-US" sz="5400" cap="small" dirty="0" smtClean="0">
                <a:solidFill>
                  <a:schemeClr val="bg1"/>
                </a:solidFill>
                <a:latin typeface="Imprint MT Shadow" panose="04020605060303030202" pitchFamily="82" charset="0"/>
              </a:rPr>
              <a:t>Will</a:t>
            </a:r>
            <a:endParaRPr lang="en-US" sz="5400" cap="small" dirty="0">
              <a:solidFill>
                <a:schemeClr val="bg1"/>
              </a:solidFill>
              <a:latin typeface="Imprint MT Shadow" panose="04020605060303030202" pitchFamily="82" charset="0"/>
            </a:endParaRPr>
          </a:p>
        </p:txBody>
      </p:sp>
    </p:spTree>
    <p:extLst>
      <p:ext uri="{BB962C8B-B14F-4D97-AF65-F5344CB8AC3E}">
        <p14:creationId xmlns:p14="http://schemas.microsoft.com/office/powerpoint/2010/main" val="104844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smtClean="0">
                <a:latin typeface="Gloucester MT Extra Condensed" panose="02030808020601010101" pitchFamily="18" charset="0"/>
              </a:rPr>
              <a:t>Sing Praises (101:1)</a:t>
            </a:r>
          </a:p>
          <a:p>
            <a:pPr marL="457200" lvl="1" indent="0">
              <a:buNone/>
            </a:pPr>
            <a:r>
              <a:rPr lang="en-US" sz="3000" i="1" dirty="0" smtClean="0"/>
              <a:t>(84:4); Ephesians 5:19-20 </a:t>
            </a:r>
          </a:p>
          <a:p>
            <a:pPr marL="0" indent="0">
              <a:buNone/>
            </a:pPr>
            <a:r>
              <a:rPr lang="en-US" sz="4400" cap="small" dirty="0" smtClean="0">
                <a:latin typeface="Gloucester MT Extra Condensed" panose="02030808020601010101" pitchFamily="18" charset="0"/>
              </a:rPr>
              <a:t>Behave Wisely (101:2)</a:t>
            </a:r>
          </a:p>
          <a:p>
            <a:pPr marL="457200" lvl="1" indent="0">
              <a:buNone/>
            </a:pPr>
            <a:r>
              <a:rPr lang="en-US" sz="3000" i="1" dirty="0" smtClean="0"/>
              <a:t>Romans 16:19; Colossians 4:5-6</a:t>
            </a:r>
            <a:endParaRPr lang="en-US" sz="3000" cap="small" dirty="0" smtClean="0">
              <a:latin typeface="Gloucester MT Extra Condensed" panose="02030808020601010101" pitchFamily="18" charset="0"/>
            </a:endParaRPr>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smtClean="0">
                <a:solidFill>
                  <a:schemeClr val="bg1"/>
                </a:solidFill>
                <a:latin typeface="Imprint MT Shadow" panose="04020605060303030202" pitchFamily="82" charset="0"/>
              </a:rPr>
              <a:t>I</a:t>
            </a:r>
          </a:p>
          <a:p>
            <a:pPr algn="ctr"/>
            <a:r>
              <a:rPr lang="en-US" sz="5400" cap="small" dirty="0" smtClean="0">
                <a:solidFill>
                  <a:schemeClr val="bg1"/>
                </a:solidFill>
                <a:latin typeface="Imprint MT Shadow" panose="04020605060303030202" pitchFamily="82" charset="0"/>
              </a:rPr>
              <a:t>Will</a:t>
            </a:r>
            <a:endParaRPr lang="en-US" sz="5400" cap="small" dirty="0">
              <a:solidFill>
                <a:schemeClr val="bg1"/>
              </a:solidFill>
              <a:latin typeface="Imprint MT Shadow" panose="04020605060303030202" pitchFamily="82" charset="0"/>
            </a:endParaRPr>
          </a:p>
        </p:txBody>
      </p:sp>
    </p:spTree>
    <p:extLst>
      <p:ext uri="{BB962C8B-B14F-4D97-AF65-F5344CB8AC3E}">
        <p14:creationId xmlns:p14="http://schemas.microsoft.com/office/powerpoint/2010/main" val="3899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smtClean="0">
                <a:latin typeface="Gloucester MT Extra Condensed" panose="02030808020601010101" pitchFamily="18" charset="0"/>
              </a:rPr>
              <a:t>Sing Praises (101:1)</a:t>
            </a:r>
          </a:p>
          <a:p>
            <a:pPr marL="457200" lvl="1" indent="0">
              <a:buNone/>
            </a:pPr>
            <a:r>
              <a:rPr lang="en-US" sz="3000" i="1" dirty="0" smtClean="0"/>
              <a:t>(84:4); Ephesians 5:19-20 </a:t>
            </a:r>
          </a:p>
          <a:p>
            <a:pPr marL="0" indent="0">
              <a:buNone/>
            </a:pPr>
            <a:r>
              <a:rPr lang="en-US" sz="4400" cap="small" dirty="0" smtClean="0">
                <a:latin typeface="Gloucester MT Extra Condensed" panose="02030808020601010101" pitchFamily="18" charset="0"/>
              </a:rPr>
              <a:t>Behave Wisely (101:2)</a:t>
            </a:r>
          </a:p>
          <a:p>
            <a:pPr marL="457200" lvl="1" indent="0">
              <a:buNone/>
            </a:pPr>
            <a:r>
              <a:rPr lang="en-US" sz="3000" i="1" dirty="0" smtClean="0"/>
              <a:t>Romans 16:19; Colossians 4:5-6</a:t>
            </a:r>
            <a:endParaRPr lang="en-US" sz="3000" cap="small" dirty="0" smtClean="0">
              <a:latin typeface="Gloucester MT Extra Condensed" panose="02030808020601010101" pitchFamily="18" charset="0"/>
            </a:endParaRPr>
          </a:p>
          <a:p>
            <a:pPr marL="0" indent="0">
              <a:buNone/>
            </a:pPr>
            <a:r>
              <a:rPr lang="en-US" sz="4400" cap="small" dirty="0" smtClean="0">
                <a:latin typeface="Gloucester MT Extra Condensed" panose="02030808020601010101" pitchFamily="18" charset="0"/>
              </a:rPr>
              <a:t>Set Nothing Wicked before My Eyes (101:3-4)</a:t>
            </a:r>
          </a:p>
          <a:p>
            <a:pPr marL="457200" lvl="1" indent="0">
              <a:buNone/>
            </a:pPr>
            <a:r>
              <a:rPr lang="en-US" sz="3000" i="1" dirty="0" smtClean="0"/>
              <a:t>Ephesians 5:3-4; Psalm 19:14</a:t>
            </a:r>
            <a:endParaRPr lang="en-US" sz="3000" cap="small" dirty="0" smtClean="0">
              <a:latin typeface="Gloucester MT Extra Condensed" panose="02030808020601010101" pitchFamily="18" charset="0"/>
            </a:endParaRPr>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smtClean="0">
                <a:solidFill>
                  <a:schemeClr val="bg1"/>
                </a:solidFill>
                <a:latin typeface="Imprint MT Shadow" panose="04020605060303030202" pitchFamily="82" charset="0"/>
              </a:rPr>
              <a:t>I</a:t>
            </a:r>
          </a:p>
          <a:p>
            <a:pPr algn="ctr"/>
            <a:r>
              <a:rPr lang="en-US" sz="5400" cap="small" dirty="0" smtClean="0">
                <a:solidFill>
                  <a:schemeClr val="bg1"/>
                </a:solidFill>
                <a:latin typeface="Imprint MT Shadow" panose="04020605060303030202" pitchFamily="82" charset="0"/>
              </a:rPr>
              <a:t>Will</a:t>
            </a:r>
            <a:endParaRPr lang="en-US" sz="5400" cap="small" dirty="0">
              <a:solidFill>
                <a:schemeClr val="bg1"/>
              </a:solidFill>
              <a:latin typeface="Imprint MT Shadow" panose="04020605060303030202" pitchFamily="82" charset="0"/>
            </a:endParaRPr>
          </a:p>
        </p:txBody>
      </p:sp>
    </p:spTree>
    <p:extLst>
      <p:ext uri="{BB962C8B-B14F-4D97-AF65-F5344CB8AC3E}">
        <p14:creationId xmlns:p14="http://schemas.microsoft.com/office/powerpoint/2010/main" val="25383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smtClean="0">
                <a:latin typeface="Gloucester MT Extra Condensed" panose="02030808020601010101" pitchFamily="18" charset="0"/>
              </a:rPr>
              <a:t>Sing Praises (101:1)</a:t>
            </a:r>
          </a:p>
          <a:p>
            <a:pPr marL="457200" lvl="1" indent="0">
              <a:buNone/>
            </a:pPr>
            <a:r>
              <a:rPr lang="en-US" sz="3000" i="1" dirty="0" smtClean="0"/>
              <a:t>(84:4); Ephesians 5:19-20 </a:t>
            </a:r>
          </a:p>
          <a:p>
            <a:pPr marL="0" indent="0">
              <a:buNone/>
            </a:pPr>
            <a:r>
              <a:rPr lang="en-US" sz="4400" cap="small" dirty="0" smtClean="0">
                <a:latin typeface="Gloucester MT Extra Condensed" panose="02030808020601010101" pitchFamily="18" charset="0"/>
              </a:rPr>
              <a:t>Behave Wisely (101:2)</a:t>
            </a:r>
          </a:p>
          <a:p>
            <a:pPr marL="457200" lvl="1" indent="0">
              <a:buNone/>
            </a:pPr>
            <a:r>
              <a:rPr lang="en-US" sz="3000" i="1" dirty="0" smtClean="0"/>
              <a:t>Romans 16:19; Colossians 4:5-6</a:t>
            </a:r>
            <a:endParaRPr lang="en-US" sz="3000" cap="small" dirty="0" smtClean="0">
              <a:latin typeface="Gloucester MT Extra Condensed" panose="02030808020601010101" pitchFamily="18" charset="0"/>
            </a:endParaRPr>
          </a:p>
          <a:p>
            <a:pPr marL="0" indent="0">
              <a:buNone/>
            </a:pPr>
            <a:r>
              <a:rPr lang="en-US" sz="4400" cap="small" dirty="0" smtClean="0">
                <a:latin typeface="Gloucester MT Extra Condensed" panose="02030808020601010101" pitchFamily="18" charset="0"/>
              </a:rPr>
              <a:t>Set Nothing Wicked before My Eyes (101:3-4)</a:t>
            </a:r>
          </a:p>
          <a:p>
            <a:pPr marL="457200" lvl="1" indent="0">
              <a:buNone/>
            </a:pPr>
            <a:r>
              <a:rPr lang="en-US" sz="3000" i="1" dirty="0" smtClean="0"/>
              <a:t>Ephesians 5:3-4; Psalm 19:14</a:t>
            </a:r>
            <a:endParaRPr lang="en-US" sz="3000" cap="small" dirty="0" smtClean="0">
              <a:latin typeface="Gloucester MT Extra Condensed" panose="02030808020601010101" pitchFamily="18" charset="0"/>
            </a:endParaRPr>
          </a:p>
          <a:p>
            <a:pPr marL="0" indent="0">
              <a:buNone/>
            </a:pPr>
            <a:r>
              <a:rPr lang="en-US" sz="4400" cap="small" dirty="0" smtClean="0">
                <a:latin typeface="Gloucester MT Extra Condensed" panose="02030808020601010101" pitchFamily="18" charset="0"/>
              </a:rPr>
              <a:t>Not Endure Slander and Pride (101:5)</a:t>
            </a:r>
          </a:p>
          <a:p>
            <a:pPr marL="457200" lvl="1" indent="0">
              <a:buNone/>
            </a:pPr>
            <a:r>
              <a:rPr lang="en-US" sz="3000" i="1" dirty="0" smtClean="0"/>
              <a:t>James 4:11-12; Proverbs 10:18</a:t>
            </a:r>
            <a:endParaRPr lang="en-US" sz="3000" cap="small" dirty="0" smtClean="0">
              <a:latin typeface="Gloucester MT Extra Condensed" panose="02030808020601010101" pitchFamily="18" charset="0"/>
            </a:endParaRPr>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smtClean="0">
                <a:solidFill>
                  <a:schemeClr val="bg1"/>
                </a:solidFill>
                <a:latin typeface="Imprint MT Shadow" panose="04020605060303030202" pitchFamily="82" charset="0"/>
              </a:rPr>
              <a:t>I</a:t>
            </a:r>
          </a:p>
          <a:p>
            <a:pPr algn="ctr"/>
            <a:r>
              <a:rPr lang="en-US" sz="5400" cap="small" dirty="0" smtClean="0">
                <a:solidFill>
                  <a:schemeClr val="bg1"/>
                </a:solidFill>
                <a:latin typeface="Imprint MT Shadow" panose="04020605060303030202" pitchFamily="82" charset="0"/>
              </a:rPr>
              <a:t>Will</a:t>
            </a:r>
            <a:endParaRPr lang="en-US" sz="5400" cap="small" dirty="0">
              <a:solidFill>
                <a:schemeClr val="bg1"/>
              </a:solidFill>
              <a:latin typeface="Imprint MT Shadow" panose="04020605060303030202" pitchFamily="82" charset="0"/>
            </a:endParaRPr>
          </a:p>
        </p:txBody>
      </p:sp>
    </p:spTree>
    <p:extLst>
      <p:ext uri="{BB962C8B-B14F-4D97-AF65-F5344CB8AC3E}">
        <p14:creationId xmlns:p14="http://schemas.microsoft.com/office/powerpoint/2010/main" val="38676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smtClean="0">
                <a:latin typeface="Gloucester MT Extra Condensed" panose="02030808020601010101" pitchFamily="18" charset="0"/>
              </a:rPr>
              <a:t>Sing Praises (101:1)</a:t>
            </a:r>
          </a:p>
          <a:p>
            <a:pPr marL="457200" lvl="1" indent="0">
              <a:buNone/>
            </a:pPr>
            <a:r>
              <a:rPr lang="en-US" sz="3000" i="1" dirty="0" smtClean="0"/>
              <a:t>(84:4); Ephesians 5:19-20 </a:t>
            </a:r>
          </a:p>
          <a:p>
            <a:pPr marL="0" indent="0">
              <a:buNone/>
            </a:pPr>
            <a:r>
              <a:rPr lang="en-US" sz="4400" cap="small" dirty="0" smtClean="0">
                <a:latin typeface="Gloucester MT Extra Condensed" panose="02030808020601010101" pitchFamily="18" charset="0"/>
              </a:rPr>
              <a:t>Behave Wisely (101:2)</a:t>
            </a:r>
          </a:p>
          <a:p>
            <a:pPr marL="457200" lvl="1" indent="0">
              <a:buNone/>
            </a:pPr>
            <a:r>
              <a:rPr lang="en-US" sz="3000" i="1" dirty="0" smtClean="0"/>
              <a:t>Romans 16:19; Colossians 4:5-6</a:t>
            </a:r>
            <a:endParaRPr lang="en-US" sz="3000" cap="small" dirty="0" smtClean="0">
              <a:latin typeface="Gloucester MT Extra Condensed" panose="02030808020601010101" pitchFamily="18" charset="0"/>
            </a:endParaRPr>
          </a:p>
          <a:p>
            <a:pPr marL="0" indent="0">
              <a:buNone/>
            </a:pPr>
            <a:r>
              <a:rPr lang="en-US" sz="4400" cap="small" dirty="0" smtClean="0">
                <a:latin typeface="Gloucester MT Extra Condensed" panose="02030808020601010101" pitchFamily="18" charset="0"/>
              </a:rPr>
              <a:t>Set Nothing Wicked before My Eyes (101:3-4)</a:t>
            </a:r>
          </a:p>
          <a:p>
            <a:pPr marL="457200" lvl="1" indent="0">
              <a:buNone/>
            </a:pPr>
            <a:r>
              <a:rPr lang="en-US" sz="3000" i="1" dirty="0" smtClean="0"/>
              <a:t>Ephesians 5:3-4; Psalm 19:14</a:t>
            </a:r>
            <a:endParaRPr lang="en-US" sz="3000" cap="small" dirty="0" smtClean="0">
              <a:latin typeface="Gloucester MT Extra Condensed" panose="02030808020601010101" pitchFamily="18" charset="0"/>
            </a:endParaRPr>
          </a:p>
          <a:p>
            <a:pPr marL="0" indent="0">
              <a:buNone/>
            </a:pPr>
            <a:r>
              <a:rPr lang="en-US" sz="4400" cap="small" dirty="0" smtClean="0">
                <a:latin typeface="Gloucester MT Extra Condensed" panose="02030808020601010101" pitchFamily="18" charset="0"/>
              </a:rPr>
              <a:t>Not Endure Slander and Pride (101:5)</a:t>
            </a:r>
          </a:p>
          <a:p>
            <a:pPr marL="457200" lvl="1" indent="0">
              <a:buNone/>
            </a:pPr>
            <a:r>
              <a:rPr lang="en-US" sz="3000" i="1" dirty="0" smtClean="0"/>
              <a:t>James 4:11-12; Proverbs 10:18</a:t>
            </a:r>
            <a:endParaRPr lang="en-US" sz="3000" cap="small" dirty="0" smtClean="0">
              <a:latin typeface="Gloucester MT Extra Condensed" panose="02030808020601010101" pitchFamily="18" charset="0"/>
            </a:endParaRPr>
          </a:p>
          <a:p>
            <a:pPr marL="0" indent="0">
              <a:buNone/>
            </a:pPr>
            <a:r>
              <a:rPr lang="en-US" sz="4400" cap="small" dirty="0" smtClean="0">
                <a:latin typeface="Gloucester MT Extra Condensed" panose="02030808020601010101" pitchFamily="18" charset="0"/>
              </a:rPr>
              <a:t>Bless the Faithful (101:6)</a:t>
            </a:r>
          </a:p>
          <a:p>
            <a:pPr marL="457200" lvl="1" indent="0">
              <a:buNone/>
            </a:pPr>
            <a:r>
              <a:rPr lang="en-US" sz="3000" i="1" dirty="0" smtClean="0"/>
              <a:t>Hebrews 12:12-13; Matthew 25:34-40</a:t>
            </a:r>
            <a:endParaRPr lang="en-US" sz="3000" cap="small" dirty="0" smtClean="0">
              <a:latin typeface="Gloucester MT Extra Condensed" panose="02030808020601010101" pitchFamily="18" charset="0"/>
            </a:endParaRPr>
          </a:p>
          <a:p>
            <a:pPr marL="0" indent="0">
              <a:buNone/>
            </a:pPr>
            <a:endParaRPr lang="en-US" dirty="0"/>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smtClean="0">
                <a:solidFill>
                  <a:schemeClr val="bg1"/>
                </a:solidFill>
                <a:latin typeface="Imprint MT Shadow" panose="04020605060303030202" pitchFamily="82" charset="0"/>
              </a:rPr>
              <a:t>I</a:t>
            </a:r>
          </a:p>
          <a:p>
            <a:pPr algn="ctr"/>
            <a:r>
              <a:rPr lang="en-US" sz="5400" cap="small" dirty="0" smtClean="0">
                <a:solidFill>
                  <a:schemeClr val="bg1"/>
                </a:solidFill>
                <a:latin typeface="Imprint MT Shadow" panose="04020605060303030202" pitchFamily="82" charset="0"/>
              </a:rPr>
              <a:t>Will</a:t>
            </a:r>
            <a:endParaRPr lang="en-US" sz="5400" cap="small" dirty="0">
              <a:solidFill>
                <a:schemeClr val="bg1"/>
              </a:solidFill>
              <a:latin typeface="Imprint MT Shadow" panose="04020605060303030202" pitchFamily="82" charset="0"/>
            </a:endParaRPr>
          </a:p>
        </p:txBody>
      </p:sp>
    </p:spTree>
    <p:extLst>
      <p:ext uri="{BB962C8B-B14F-4D97-AF65-F5344CB8AC3E}">
        <p14:creationId xmlns:p14="http://schemas.microsoft.com/office/powerpoint/2010/main" val="16189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anim calcmode="lin" valueType="num">
                                      <p:cBhvr>
                                        <p:cTn id="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anim calcmode="lin" valueType="num">
                                      <p:cBhvr>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870</Words>
  <Application>Microsoft Office PowerPoint</Application>
  <PresentationFormat>On-screen Show (4:3)</PresentationFormat>
  <Paragraphs>103</Paragraphs>
  <Slides>10</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Calibri</vt:lpstr>
      <vt:lpstr>Gloucester MT Extra Condensed</vt:lpstr>
      <vt:lpstr>Blackadder ITC</vt:lpstr>
      <vt:lpstr>Georgia</vt:lpstr>
      <vt:lpstr>Calibri Light</vt:lpstr>
      <vt:lpstr>Imprint MT Shadow</vt:lpstr>
      <vt:lpstr>Arial</vt:lpstr>
      <vt:lpstr>Office Theme</vt:lpstr>
      <vt:lpstr>1_Office Theme</vt:lpstr>
      <vt:lpstr>This Morning’s Reading  Matthew 7:1-6</vt:lpstr>
      <vt:lpstr>This Morning’s Reading  Matthew 7:1-6</vt:lpstr>
      <vt:lpstr>PowerPoint Presentation</vt:lpstr>
      <vt:lpstr>Promises to the Lord</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Promises to the Lord</dc:title>
  <dc:creator>Stan Cox</dc:creator>
  <cp:lastModifiedBy>Stan Cox</cp:lastModifiedBy>
  <cp:revision>12</cp:revision>
  <cp:lastPrinted>2016-03-20T12:52:49Z</cp:lastPrinted>
  <dcterms:created xsi:type="dcterms:W3CDTF">2016-03-20T02:50:30Z</dcterms:created>
  <dcterms:modified xsi:type="dcterms:W3CDTF">2016-03-20T14:28:02Z</dcterms:modified>
</cp:coreProperties>
</file>