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313" r:id="rId2"/>
    <p:sldId id="256" r:id="rId3"/>
    <p:sldId id="314" r:id="rId4"/>
    <p:sldId id="315" r:id="rId5"/>
    <p:sldId id="297" r:id="rId6"/>
    <p:sldId id="317" r:id="rId7"/>
    <p:sldId id="345" r:id="rId8"/>
    <p:sldId id="318" r:id="rId9"/>
    <p:sldId id="346" r:id="rId10"/>
    <p:sldId id="319" r:id="rId11"/>
    <p:sldId id="352" r:id="rId12"/>
    <p:sldId id="328" r:id="rId13"/>
    <p:sldId id="320" r:id="rId14"/>
    <p:sldId id="347" r:id="rId15"/>
    <p:sldId id="321" r:id="rId16"/>
    <p:sldId id="329" r:id="rId17"/>
    <p:sldId id="326" r:id="rId18"/>
    <p:sldId id="348" r:id="rId19"/>
    <p:sldId id="327" r:id="rId20"/>
    <p:sldId id="331" r:id="rId21"/>
    <p:sldId id="333" r:id="rId22"/>
    <p:sldId id="334" r:id="rId23"/>
    <p:sldId id="353" r:id="rId24"/>
    <p:sldId id="354" r:id="rId25"/>
    <p:sldId id="335" r:id="rId26"/>
    <p:sldId id="341" r:id="rId27"/>
    <p:sldId id="332" r:id="rId28"/>
    <p:sldId id="356" r:id="rId29"/>
    <p:sldId id="355" r:id="rId30"/>
    <p:sldId id="342" r:id="rId31"/>
    <p:sldId id="343" r:id="rId32"/>
    <p:sldId id="344" r:id="rId33"/>
    <p:sldId id="337" r:id="rId34"/>
    <p:sldId id="357" r:id="rId35"/>
    <p:sldId id="316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8BB7F-E676-4A50-A869-E7255C14D3D0}" v="174" dt="2021-07-10T20:14:41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1"/>
  </p:normalViewPr>
  <p:slideViewPr>
    <p:cSldViewPr snapToGrid="0" snapToObjects="1">
      <p:cViewPr varScale="1">
        <p:scale>
          <a:sx n="77" d="100"/>
          <a:sy n="77" d="100"/>
        </p:scale>
        <p:origin x="1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B778BB7F-E676-4A50-A869-E7255C14D3D0}"/>
    <pc:docChg chg="modSld modMainMaster">
      <pc:chgData name="Stan Cox" userId="9376f276357bfffd" providerId="LiveId" clId="{B778BB7F-E676-4A50-A869-E7255C14D3D0}" dt="2021-07-10T20:14:41.742" v="173"/>
      <pc:docMkLst>
        <pc:docMk/>
      </pc:docMkLst>
      <pc:sldChg chg="setBg">
        <pc:chgData name="Stan Cox" userId="9376f276357bfffd" providerId="LiveId" clId="{B778BB7F-E676-4A50-A869-E7255C14D3D0}" dt="2021-07-10T20:13:41.557" v="52"/>
        <pc:sldMkLst>
          <pc:docMk/>
          <pc:sldMk cId="1882553991" sldId="256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090622144" sldId="297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438953610" sldId="313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2039446232" sldId="314"/>
        </pc:sldMkLst>
      </pc:sldChg>
      <pc:sldChg chg="setBg">
        <pc:chgData name="Stan Cox" userId="9376f276357bfffd" providerId="LiveId" clId="{B778BB7F-E676-4A50-A869-E7255C14D3D0}" dt="2021-07-10T20:13:54.722" v="69"/>
        <pc:sldMkLst>
          <pc:docMk/>
          <pc:sldMk cId="110465976" sldId="315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391397254" sldId="316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369105530" sldId="317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589202335" sldId="318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290216010" sldId="319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52045541" sldId="320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210865257" sldId="321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057599345" sldId="326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90884316" sldId="327"/>
        </pc:sldMkLst>
      </pc:sldChg>
      <pc:sldChg chg="setBg">
        <pc:chgData name="Stan Cox" userId="9376f276357bfffd" providerId="LiveId" clId="{B778BB7F-E676-4A50-A869-E7255C14D3D0}" dt="2021-07-10T20:14:17.805" v="120"/>
        <pc:sldMkLst>
          <pc:docMk/>
          <pc:sldMk cId="1058996673" sldId="328"/>
        </pc:sldMkLst>
      </pc:sldChg>
      <pc:sldChg chg="setBg">
        <pc:chgData name="Stan Cox" userId="9376f276357bfffd" providerId="LiveId" clId="{B778BB7F-E676-4A50-A869-E7255C14D3D0}" dt="2021-07-10T20:14:34.198" v="156"/>
        <pc:sldMkLst>
          <pc:docMk/>
          <pc:sldMk cId="1945849148" sldId="329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987202642" sldId="331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879140159" sldId="332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896202237" sldId="333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602190368" sldId="334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2072549982" sldId="335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558792964" sldId="337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080522705" sldId="341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615713547" sldId="342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775079461" sldId="343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877921986" sldId="344"/>
        </pc:sldMkLst>
      </pc:sldChg>
      <pc:sldChg chg="setBg">
        <pc:chgData name="Stan Cox" userId="9376f276357bfffd" providerId="LiveId" clId="{B778BB7F-E676-4A50-A869-E7255C14D3D0}" dt="2021-07-10T20:14:02.412" v="86"/>
        <pc:sldMkLst>
          <pc:docMk/>
          <pc:sldMk cId="431230202" sldId="345"/>
        </pc:sldMkLst>
      </pc:sldChg>
      <pc:sldChg chg="setBg">
        <pc:chgData name="Stan Cox" userId="9376f276357bfffd" providerId="LiveId" clId="{B778BB7F-E676-4A50-A869-E7255C14D3D0}" dt="2021-07-10T20:14:10.862" v="103"/>
        <pc:sldMkLst>
          <pc:docMk/>
          <pc:sldMk cId="2059270177" sldId="346"/>
        </pc:sldMkLst>
      </pc:sldChg>
      <pc:sldChg chg="setBg">
        <pc:chgData name="Stan Cox" userId="9376f276357bfffd" providerId="LiveId" clId="{B778BB7F-E676-4A50-A869-E7255C14D3D0}" dt="2021-07-10T20:14:25.329" v="137"/>
        <pc:sldMkLst>
          <pc:docMk/>
          <pc:sldMk cId="368181616" sldId="347"/>
        </pc:sldMkLst>
      </pc:sldChg>
      <pc:sldChg chg="setBg">
        <pc:chgData name="Stan Cox" userId="9376f276357bfffd" providerId="LiveId" clId="{B778BB7F-E676-4A50-A869-E7255C14D3D0}" dt="2021-07-10T20:14:41.742" v="173"/>
        <pc:sldMkLst>
          <pc:docMk/>
          <pc:sldMk cId="707856221" sldId="348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2001928482" sldId="352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4068592380" sldId="353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1485032600" sldId="354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2193890885" sldId="355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2635268826" sldId="356"/>
        </pc:sldMkLst>
      </pc:sldChg>
      <pc:sldChg chg="setBg">
        <pc:chgData name="Stan Cox" userId="9376f276357bfffd" providerId="LiveId" clId="{B778BB7F-E676-4A50-A869-E7255C14D3D0}" dt="2021-07-10T20:13:41.557" v="52"/>
        <pc:sldMkLst>
          <pc:docMk/>
          <pc:sldMk cId="959032377" sldId="357"/>
        </pc:sldMkLst>
      </pc:sldChg>
      <pc:sldMasterChg chg="setBg modSldLayout">
        <pc:chgData name="Stan Cox" userId="9376f276357bfffd" providerId="LiveId" clId="{B778BB7F-E676-4A50-A869-E7255C14D3D0}" dt="2021-07-10T20:13:41.557" v="52"/>
        <pc:sldMasterMkLst>
          <pc:docMk/>
          <pc:sldMasterMk cId="238713255" sldId="2147483648"/>
        </pc:sldMasterMkLst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554224189" sldId="2147483649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1209367484" sldId="2147483650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2054068380" sldId="2147483651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1927637135" sldId="2147483652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859029303" sldId="2147483653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172936740" sldId="2147483654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1002414789" sldId="2147483655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576148008" sldId="2147483656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315806133" sldId="2147483657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1321585594" sldId="2147483658"/>
          </pc:sldLayoutMkLst>
        </pc:sldLayoutChg>
        <pc:sldLayoutChg chg="setBg">
          <pc:chgData name="Stan Cox" userId="9376f276357bfffd" providerId="LiveId" clId="{B778BB7F-E676-4A50-A869-E7255C14D3D0}" dt="2021-07-10T20:13:41.557" v="52"/>
          <pc:sldLayoutMkLst>
            <pc:docMk/>
            <pc:sldMasterMk cId="238713255" sldId="2147483648"/>
            <pc:sldLayoutMk cId="46571743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CE102-4B82-C047-BF39-B6787D91776C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09316-DB51-6A46-AA3E-43AAD1516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09316-DB51-6A46-AA3E-43AAD1516E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4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09316-DB51-6A46-AA3E-43AAD1516E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3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09316-DB51-6A46-AA3E-43AAD1516E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53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09316-DB51-6A46-AA3E-43AAD1516E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8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6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3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2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1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4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1E01-43C5-A642-98AB-5964BC4E8DD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0C52-21E9-C649-B81C-98535329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95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How are my sins atoned?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Lev 17:11</a:t>
            </a:r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5400" dirty="0"/>
              <a:t>Blood is required!</a:t>
            </a:r>
          </a:p>
        </p:txBody>
      </p:sp>
    </p:spTree>
    <p:extLst>
      <p:ext uri="{BB962C8B-B14F-4D97-AF65-F5344CB8AC3E}">
        <p14:creationId xmlns:p14="http://schemas.microsoft.com/office/powerpoint/2010/main" val="129021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“Reparation”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</a:t>
            </a:r>
            <a:r>
              <a:rPr lang="en-US" sz="4400" b="1" dirty="0"/>
              <a:t>1: </a:t>
            </a:r>
            <a:r>
              <a:rPr lang="en-US" sz="4400" dirty="0"/>
              <a:t>a repairing or keeping in repair</a:t>
            </a: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b="1" dirty="0"/>
              <a:t>2a: </a:t>
            </a:r>
            <a:r>
              <a:rPr lang="en-US" sz="4400" dirty="0"/>
              <a:t>the act of making amends, offering expiation, or giving satisfaction for a wrong or injury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4400" b="1" dirty="0"/>
              <a:t>b: </a:t>
            </a:r>
            <a:r>
              <a:rPr lang="en-US" sz="4400" dirty="0"/>
              <a:t>something done or given as amends or satisfaction</a:t>
            </a:r>
          </a:p>
        </p:txBody>
      </p:sp>
    </p:spTree>
    <p:extLst>
      <p:ext uri="{BB962C8B-B14F-4D97-AF65-F5344CB8AC3E}">
        <p14:creationId xmlns:p14="http://schemas.microsoft.com/office/powerpoint/2010/main" val="200192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4803915" y="57773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124663" y="553183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flipH="1">
            <a:off x="6606209" y="987299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9216888" y="1000061"/>
            <a:ext cx="715617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9413" y="435812"/>
            <a:ext cx="3558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The Goal: Reconciliation</a:t>
            </a:r>
          </a:p>
        </p:txBody>
      </p:sp>
      <p:sp>
        <p:nvSpPr>
          <p:cNvPr id="24" name="Parallelogram 23"/>
          <p:cNvSpPr/>
          <p:nvPr/>
        </p:nvSpPr>
        <p:spPr>
          <a:xfrm>
            <a:off x="7427843" y="577736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99514" y="1059777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01479" y="895380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277062" y="883589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GOD</a:t>
            </a:r>
          </a:p>
        </p:txBody>
      </p:sp>
      <p:sp>
        <p:nvSpPr>
          <p:cNvPr id="31" name="Oval 30"/>
          <p:cNvSpPr/>
          <p:nvPr/>
        </p:nvSpPr>
        <p:spPr>
          <a:xfrm>
            <a:off x="7096545" y="435812"/>
            <a:ext cx="2120346" cy="1967980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5418" y="390887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447686" y="3902991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/>
        </p:nvSpPr>
        <p:spPr>
          <a:xfrm>
            <a:off x="7272698" y="3846950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585057" y="4373998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12982" y="4268285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26383" y="4267335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8539" y="3849680"/>
            <a:ext cx="3959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Two Sides of This Reparation: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0687" y="2570558"/>
            <a:ext cx="6284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Reparation Must be Made</a:t>
            </a:r>
          </a:p>
        </p:txBody>
      </p:sp>
      <p:sp>
        <p:nvSpPr>
          <p:cNvPr id="3" name="Up Arrow 2"/>
          <p:cNvSpPr/>
          <p:nvPr/>
        </p:nvSpPr>
        <p:spPr>
          <a:xfrm rot="2690442">
            <a:off x="6930896" y="2343537"/>
            <a:ext cx="331298" cy="400892"/>
          </a:xfrm>
          <a:prstGeom prst="upArrow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149964" y="5781023"/>
            <a:ext cx="2435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Expiation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55327" y="5844016"/>
            <a:ext cx="3072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Propitiation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82434" y="4365448"/>
            <a:ext cx="1767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719930" y="4078465"/>
            <a:ext cx="2036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 Against</a:t>
            </a:r>
          </a:p>
        </p:txBody>
      </p:sp>
    </p:spTree>
    <p:extLst>
      <p:ext uri="{BB962C8B-B14F-4D97-AF65-F5344CB8AC3E}">
        <p14:creationId xmlns:p14="http://schemas.microsoft.com/office/powerpoint/2010/main" val="10589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5" grpId="0" animBg="1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“Expiation”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</a:t>
            </a:r>
            <a:r>
              <a:rPr lang="en-US" sz="4400" b="1" dirty="0"/>
              <a:t>a: </a:t>
            </a:r>
            <a:r>
              <a:rPr lang="en-US" sz="4400" dirty="0"/>
              <a:t>to make amends for</a:t>
            </a:r>
            <a:br>
              <a:rPr lang="en-US" sz="4400" dirty="0"/>
            </a:br>
            <a:r>
              <a:rPr lang="en-US" sz="4400" dirty="0"/>
              <a:t>  </a:t>
            </a:r>
            <a:r>
              <a:rPr lang="en-US" sz="4400" b="1" dirty="0"/>
              <a:t>b: </a:t>
            </a:r>
            <a:r>
              <a:rPr lang="en-US" sz="4400" dirty="0"/>
              <a:t>to extinguish the guilt incurred by”</a:t>
            </a:r>
          </a:p>
        </p:txBody>
      </p:sp>
    </p:spTree>
    <p:extLst>
      <p:ext uri="{BB962C8B-B14F-4D97-AF65-F5344CB8AC3E}">
        <p14:creationId xmlns:p14="http://schemas.microsoft.com/office/powerpoint/2010/main" val="5204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4803915" y="57773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124663" y="553183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flipH="1">
            <a:off x="6606209" y="987299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9216888" y="1000061"/>
            <a:ext cx="715617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9413" y="435812"/>
            <a:ext cx="3558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The Goal: Reconciliation</a:t>
            </a:r>
          </a:p>
        </p:txBody>
      </p:sp>
      <p:sp>
        <p:nvSpPr>
          <p:cNvPr id="24" name="Parallelogram 23"/>
          <p:cNvSpPr/>
          <p:nvPr/>
        </p:nvSpPr>
        <p:spPr>
          <a:xfrm>
            <a:off x="7427843" y="577736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99514" y="1059777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01479" y="895380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277062" y="883589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GOD</a:t>
            </a:r>
          </a:p>
        </p:txBody>
      </p:sp>
      <p:sp>
        <p:nvSpPr>
          <p:cNvPr id="31" name="Oval 30"/>
          <p:cNvSpPr/>
          <p:nvPr/>
        </p:nvSpPr>
        <p:spPr>
          <a:xfrm>
            <a:off x="7096545" y="435812"/>
            <a:ext cx="2120346" cy="1967980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5418" y="390887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447686" y="3902991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/>
        </p:nvSpPr>
        <p:spPr>
          <a:xfrm>
            <a:off x="7272698" y="3846950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585057" y="4373998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12982" y="4268285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26383" y="4267335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8539" y="3849680"/>
            <a:ext cx="3959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Two Sides of This Reparation: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0687" y="2570558"/>
            <a:ext cx="6284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Reparation Must be Made</a:t>
            </a:r>
          </a:p>
        </p:txBody>
      </p:sp>
      <p:sp>
        <p:nvSpPr>
          <p:cNvPr id="3" name="Up Arrow 2"/>
          <p:cNvSpPr/>
          <p:nvPr/>
        </p:nvSpPr>
        <p:spPr>
          <a:xfrm rot="2690442">
            <a:off x="6930896" y="2343537"/>
            <a:ext cx="331298" cy="400892"/>
          </a:xfrm>
          <a:prstGeom prst="upArrow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149964" y="5781023"/>
            <a:ext cx="2435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Expiation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82434" y="4365448"/>
            <a:ext cx="1767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719930" y="4078465"/>
            <a:ext cx="2036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 Against</a:t>
            </a:r>
          </a:p>
        </p:txBody>
      </p:sp>
      <p:sp>
        <p:nvSpPr>
          <p:cNvPr id="45" name="Left Arrow 44"/>
          <p:cNvSpPr/>
          <p:nvPr/>
        </p:nvSpPr>
        <p:spPr>
          <a:xfrm rot="16200000" flipH="1">
            <a:off x="6106665" y="5201147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“Propitiation”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“the act of gaining or regaining the favor or goodwill of someone or something </a:t>
            </a:r>
            <a:r>
              <a:rPr lang="en-US" sz="4400" b="1" dirty="0"/>
              <a:t>: </a:t>
            </a:r>
            <a:r>
              <a:rPr lang="en-US" sz="4400" dirty="0"/>
              <a:t> appeasement </a:t>
            </a:r>
            <a:r>
              <a:rPr lang="en-US" sz="4400" b="1" dirty="0"/>
              <a:t>:</a:t>
            </a:r>
            <a:r>
              <a:rPr lang="en-US" sz="4400" dirty="0"/>
              <a:t> the act of propitiating”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- “to make reconciliation”</a:t>
            </a:r>
          </a:p>
        </p:txBody>
      </p:sp>
    </p:spTree>
    <p:extLst>
      <p:ext uri="{BB962C8B-B14F-4D97-AF65-F5344CB8AC3E}">
        <p14:creationId xmlns:p14="http://schemas.microsoft.com/office/powerpoint/2010/main" val="210865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4009401" y="56932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341669" y="563443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/>
        </p:nvSpPr>
        <p:spPr>
          <a:xfrm>
            <a:off x="7166681" y="507402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479040" y="1034450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6965" y="928737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520366" y="927787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64" y="542533"/>
            <a:ext cx="3959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Two Sides of </a:t>
            </a:r>
            <a:r>
              <a:rPr lang="en-US" sz="4400" u="sng"/>
              <a:t>This Reparation:</a:t>
            </a:r>
            <a:endParaRPr lang="en-US" sz="4400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5043947" y="2441475"/>
            <a:ext cx="2435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Expiation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49310" y="2504468"/>
            <a:ext cx="3072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Propitiation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76417" y="1025900"/>
            <a:ext cx="1767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613913" y="738917"/>
            <a:ext cx="2036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 Against</a:t>
            </a:r>
          </a:p>
        </p:txBody>
      </p:sp>
      <p:sp>
        <p:nvSpPr>
          <p:cNvPr id="45" name="Left Arrow 44"/>
          <p:cNvSpPr/>
          <p:nvPr/>
        </p:nvSpPr>
        <p:spPr>
          <a:xfrm rot="16200000" flipH="1">
            <a:off x="6000648" y="1861599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Arrow 45"/>
          <p:cNvSpPr/>
          <p:nvPr/>
        </p:nvSpPr>
        <p:spPr>
          <a:xfrm rot="16200000" flipH="1">
            <a:off x="9286148" y="2203222"/>
            <a:ext cx="418945" cy="383439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0315" y="3737000"/>
            <a:ext cx="3959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Reconciliation:</a:t>
            </a:r>
          </a:p>
        </p:txBody>
      </p:sp>
      <p:sp>
        <p:nvSpPr>
          <p:cNvPr id="33" name="Oval 32"/>
          <p:cNvSpPr/>
          <p:nvPr/>
        </p:nvSpPr>
        <p:spPr>
          <a:xfrm>
            <a:off x="6043825" y="346692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411924" y="3784568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41" name="Oval 40"/>
          <p:cNvSpPr/>
          <p:nvPr/>
        </p:nvSpPr>
        <p:spPr>
          <a:xfrm>
            <a:off x="7697699" y="346692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944678" y="3810204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48" name="Left Arrow 47"/>
          <p:cNvSpPr/>
          <p:nvPr/>
        </p:nvSpPr>
        <p:spPr>
          <a:xfrm flipH="1">
            <a:off x="4903921" y="3960258"/>
            <a:ext cx="622853" cy="536498"/>
          </a:xfrm>
          <a:prstGeom prst="leftArrow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Left Arrow 49"/>
          <p:cNvSpPr/>
          <p:nvPr/>
        </p:nvSpPr>
        <p:spPr>
          <a:xfrm rot="10800000" flipH="1">
            <a:off x="9975577" y="3926675"/>
            <a:ext cx="622853" cy="536498"/>
          </a:xfrm>
          <a:prstGeom prst="leftArrow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564" y="5254374"/>
            <a:ext cx="3959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Atonement: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187687" y="5030680"/>
            <a:ext cx="0" cy="86653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1602281" y="5030680"/>
            <a:ext cx="0" cy="86653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67809" y="5897217"/>
            <a:ext cx="7434472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84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5" grpId="0" animBg="1"/>
      <p:bldP spid="46" grpId="0" animBg="1"/>
      <p:bldP spid="28" grpId="0"/>
      <p:bldP spid="33" grpId="0" animBg="1"/>
      <p:bldP spid="34" grpId="0"/>
      <p:bldP spid="41" grpId="0" animBg="1"/>
      <p:bldP spid="47" grpId="0"/>
      <p:bldP spid="48" grpId="0" animBg="1"/>
      <p:bldP spid="50" grpId="0" animBg="1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“Atonement”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</a:t>
            </a:r>
            <a:r>
              <a:rPr lang="en-US" sz="4400" b="1" dirty="0"/>
              <a:t>1: </a:t>
            </a:r>
            <a:r>
              <a:rPr lang="en-US" sz="4400" dirty="0"/>
              <a:t>reparation for an offense or injury </a:t>
            </a:r>
            <a:r>
              <a:rPr lang="en-US" sz="4400" b="1" dirty="0"/>
              <a:t>: </a:t>
            </a:r>
            <a:r>
              <a:rPr lang="en-US" sz="4400" dirty="0"/>
              <a:t>Satisfaction</a:t>
            </a:r>
            <a:br>
              <a:rPr lang="en-US" sz="4400" dirty="0"/>
            </a:br>
            <a:br>
              <a:rPr lang="en-US" sz="4400" dirty="0"/>
            </a:br>
            <a:r>
              <a:rPr lang="en-US" sz="4400" b="1" dirty="0"/>
              <a:t>2: </a:t>
            </a:r>
            <a:r>
              <a:rPr lang="en-US" sz="4400" dirty="0"/>
              <a:t>the reconciliation of God and humankind through the sacrificial death of Jesus Christ”</a:t>
            </a:r>
          </a:p>
        </p:txBody>
      </p:sp>
    </p:spTree>
    <p:extLst>
      <p:ext uri="{BB962C8B-B14F-4D97-AF65-F5344CB8AC3E}">
        <p14:creationId xmlns:p14="http://schemas.microsoft.com/office/powerpoint/2010/main" val="1057599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4009401" y="56932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341669" y="563443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/>
        </p:nvSpPr>
        <p:spPr>
          <a:xfrm>
            <a:off x="7166681" y="507402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479040" y="1034450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6965" y="928737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520366" y="927787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64" y="542533"/>
            <a:ext cx="3959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Two Sides of </a:t>
            </a:r>
            <a:r>
              <a:rPr lang="en-US" sz="4400" u="sng"/>
              <a:t>This Reparation:</a:t>
            </a:r>
            <a:endParaRPr lang="en-US" sz="4400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5043947" y="2441475"/>
            <a:ext cx="2435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Expiation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49310" y="2504468"/>
            <a:ext cx="3072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Propitiation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76417" y="1025900"/>
            <a:ext cx="1767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613913" y="738917"/>
            <a:ext cx="2036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Sinned Against</a:t>
            </a:r>
          </a:p>
        </p:txBody>
      </p:sp>
      <p:sp>
        <p:nvSpPr>
          <p:cNvPr id="45" name="Left Arrow 44"/>
          <p:cNvSpPr/>
          <p:nvPr/>
        </p:nvSpPr>
        <p:spPr>
          <a:xfrm rot="16200000" flipH="1">
            <a:off x="6000648" y="1861599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Arrow 45"/>
          <p:cNvSpPr/>
          <p:nvPr/>
        </p:nvSpPr>
        <p:spPr>
          <a:xfrm rot="16200000" flipH="1">
            <a:off x="9286148" y="2203222"/>
            <a:ext cx="418945" cy="383439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0315" y="3737000"/>
            <a:ext cx="3959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Reconciliation:</a:t>
            </a:r>
          </a:p>
        </p:txBody>
      </p:sp>
      <p:sp>
        <p:nvSpPr>
          <p:cNvPr id="33" name="Oval 32"/>
          <p:cNvSpPr/>
          <p:nvPr/>
        </p:nvSpPr>
        <p:spPr>
          <a:xfrm>
            <a:off x="6043825" y="346692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411924" y="3784568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41" name="Oval 40"/>
          <p:cNvSpPr/>
          <p:nvPr/>
        </p:nvSpPr>
        <p:spPr>
          <a:xfrm>
            <a:off x="7697699" y="346692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944678" y="3810204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48" name="Left Arrow 47"/>
          <p:cNvSpPr/>
          <p:nvPr/>
        </p:nvSpPr>
        <p:spPr>
          <a:xfrm flipH="1">
            <a:off x="4903921" y="3960258"/>
            <a:ext cx="622853" cy="536498"/>
          </a:xfrm>
          <a:prstGeom prst="leftArrow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Left Arrow 49"/>
          <p:cNvSpPr/>
          <p:nvPr/>
        </p:nvSpPr>
        <p:spPr>
          <a:xfrm rot="10800000" flipH="1">
            <a:off x="9975577" y="3926675"/>
            <a:ext cx="622853" cy="536498"/>
          </a:xfrm>
          <a:prstGeom prst="leftArrow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564" y="5254374"/>
            <a:ext cx="3959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Atonement: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187687" y="5030680"/>
            <a:ext cx="0" cy="86653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1602281" y="5030680"/>
            <a:ext cx="0" cy="86653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67809" y="5897217"/>
            <a:ext cx="7434472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856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>
            <a:normAutofit/>
          </a:bodyPr>
          <a:lstStyle/>
          <a:p>
            <a:r>
              <a:rPr lang="en-US" sz="4800" u="sng" dirty="0"/>
              <a:t>Atonement</a:t>
            </a:r>
            <a:r>
              <a:rPr lang="en-US" sz="4800" dirty="0"/>
              <a:t> is the entire process of being reunited with God; </a:t>
            </a:r>
            <a:r>
              <a:rPr lang="en-US" sz="4800" u="sng" dirty="0"/>
              <a:t>expiation</a:t>
            </a:r>
            <a:r>
              <a:rPr lang="en-US" sz="4800" dirty="0"/>
              <a:t> is the guilt being dealt with; </a:t>
            </a:r>
            <a:r>
              <a:rPr lang="en-US" sz="4800" u="sng" dirty="0"/>
              <a:t>propitiation</a:t>
            </a:r>
            <a:r>
              <a:rPr lang="en-US" sz="4800" dirty="0"/>
              <a:t> is the satisfying of the one who was wronged; and </a:t>
            </a:r>
            <a:r>
              <a:rPr lang="en-US" sz="4800" u="sng" dirty="0"/>
              <a:t>reconciliation</a:t>
            </a:r>
            <a:r>
              <a:rPr lang="en-US" sz="4800" dirty="0"/>
              <a:t> is when we are finally restored to that relationship with God.</a:t>
            </a:r>
          </a:p>
        </p:txBody>
      </p:sp>
    </p:spTree>
    <p:extLst>
      <p:ext uri="{BB962C8B-B14F-4D97-AF65-F5344CB8AC3E}">
        <p14:creationId xmlns:p14="http://schemas.microsoft.com/office/powerpoint/2010/main" val="9088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/>
              <a:t>Propitiation And Atonement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Understanding The Vocabulary and Process of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188255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791200"/>
          </a:xfrm>
        </p:spPr>
        <p:txBody>
          <a:bodyPr>
            <a:normAutofit/>
          </a:bodyPr>
          <a:lstStyle/>
          <a:p>
            <a:r>
              <a:rPr lang="en-US" sz="4400" dirty="0"/>
              <a:t>The </a:t>
            </a:r>
            <a:r>
              <a:rPr lang="en-US" sz="4400" u="sng" dirty="0"/>
              <a:t>noun</a:t>
            </a:r>
            <a:r>
              <a:rPr lang="en-US" sz="4400" dirty="0"/>
              <a:t> form of </a:t>
            </a:r>
            <a:r>
              <a:rPr lang="en-US" sz="4400" u="sng" dirty="0"/>
              <a:t>propitiation</a:t>
            </a:r>
            <a:r>
              <a:rPr lang="en-US" sz="4400" dirty="0"/>
              <a:t> is used twice in the NT - </a:t>
            </a:r>
            <a:r>
              <a:rPr lang="en-US" sz="4400" b="1" dirty="0"/>
              <a:t>1 John 2:2; 4:10</a:t>
            </a:r>
            <a:r>
              <a:rPr lang="en-US" sz="4400" dirty="0"/>
              <a:t> - </a:t>
            </a:r>
            <a:r>
              <a:rPr lang="en-US" sz="4400" dirty="0" err="1"/>
              <a:t>ἱλ</a:t>
            </a:r>
            <a:r>
              <a:rPr lang="en-US" sz="4400" dirty="0"/>
              <a:t>α</a:t>
            </a:r>
            <a:r>
              <a:rPr lang="en-US" sz="4400" dirty="0" err="1"/>
              <a:t>σμός</a:t>
            </a:r>
            <a:r>
              <a:rPr lang="en-US" sz="4400" dirty="0"/>
              <a:t> (</a:t>
            </a:r>
            <a:r>
              <a:rPr lang="en-US" sz="4400" dirty="0" err="1"/>
              <a:t>hilasmos</a:t>
            </a:r>
            <a:r>
              <a:rPr lang="en-US" sz="4400" dirty="0"/>
              <a:t>)</a:t>
            </a:r>
            <a:br>
              <a:rPr lang="en-US" sz="4400" dirty="0"/>
            </a:br>
            <a:endParaRPr lang="en-US" sz="4400" dirty="0"/>
          </a:p>
          <a:p>
            <a:pPr marL="0" indent="0">
              <a:buNone/>
            </a:pP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720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1 John 2:1-2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“My little children, I am writing these things to you so that you may not sin. And if anyone sins, we have an Advocate with the Father, Jesus Christ the righteous; </a:t>
            </a:r>
            <a:r>
              <a:rPr lang="en-US" sz="4400" b="1" baseline="30000" dirty="0"/>
              <a:t>2 </a:t>
            </a:r>
            <a:r>
              <a:rPr lang="en-US" sz="4400" dirty="0"/>
              <a:t>and </a:t>
            </a:r>
            <a:r>
              <a:rPr lang="en-US" sz="4400" u="sng" dirty="0"/>
              <a:t>He Himself is the propitiation for our sins</a:t>
            </a:r>
            <a:r>
              <a:rPr lang="en-US" sz="4400" dirty="0"/>
              <a:t>; and not for ours only, but also for </a:t>
            </a:r>
            <a:r>
              <a:rPr lang="en-US" sz="4400" i="1" dirty="0"/>
              <a:t>those of</a:t>
            </a:r>
            <a:r>
              <a:rPr lang="en-US" sz="4400" dirty="0"/>
              <a:t> the whole world.”</a:t>
            </a:r>
          </a:p>
        </p:txBody>
      </p:sp>
    </p:spTree>
    <p:extLst>
      <p:ext uri="{BB962C8B-B14F-4D97-AF65-F5344CB8AC3E}">
        <p14:creationId xmlns:p14="http://schemas.microsoft.com/office/powerpoint/2010/main" val="1896202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1 John 4:10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baseline="30000" dirty="0"/>
              <a:t>“10 </a:t>
            </a:r>
            <a:r>
              <a:rPr lang="en-US" sz="4400" dirty="0"/>
              <a:t>In this is love, not that we loved God, but that He loved us and </a:t>
            </a:r>
            <a:r>
              <a:rPr lang="en-US" sz="4400" u="sng" dirty="0"/>
              <a:t>sent His Son </a:t>
            </a:r>
            <a:r>
              <a:rPr lang="en-US" sz="4400" i="1" u="sng" dirty="0"/>
              <a:t>to be</a:t>
            </a:r>
            <a:r>
              <a:rPr lang="en-US" sz="4400" u="sng" dirty="0"/>
              <a:t> the propitiation for our sins</a:t>
            </a:r>
            <a:r>
              <a:rPr lang="en-US" sz="4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02190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791200"/>
          </a:xfrm>
        </p:spPr>
        <p:txBody>
          <a:bodyPr>
            <a:normAutofit/>
          </a:bodyPr>
          <a:lstStyle/>
          <a:p>
            <a:r>
              <a:rPr lang="en-US" sz="4400" dirty="0"/>
              <a:t>The </a:t>
            </a:r>
            <a:r>
              <a:rPr lang="en-US" sz="4400" u="sng" dirty="0"/>
              <a:t>verb</a:t>
            </a:r>
            <a:r>
              <a:rPr lang="en-US" sz="4400" dirty="0"/>
              <a:t> form of </a:t>
            </a:r>
            <a:r>
              <a:rPr lang="en-US" sz="4400" u="sng" dirty="0"/>
              <a:t>propitiation</a:t>
            </a:r>
            <a:r>
              <a:rPr lang="en-US" sz="4400" dirty="0"/>
              <a:t> is also used twice - </a:t>
            </a:r>
            <a:r>
              <a:rPr lang="en-US" sz="4400" b="1" dirty="0"/>
              <a:t>Luke 18:13; Hebrews 2:17</a:t>
            </a:r>
            <a:r>
              <a:rPr lang="en-US" sz="4400" dirty="0"/>
              <a:t> - </a:t>
            </a:r>
            <a:r>
              <a:rPr lang="en-US" sz="4400" dirty="0" err="1"/>
              <a:t>ἱλάσκεσθ</a:t>
            </a:r>
            <a:r>
              <a:rPr lang="en-US" sz="4400" dirty="0"/>
              <a:t>αι (hilaskesthai)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859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Luke 18:13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baseline="30000" dirty="0"/>
              <a:t>“13 </a:t>
            </a:r>
            <a:r>
              <a:rPr lang="en-US" sz="4400" dirty="0"/>
              <a:t>And the tax collector, standing afar off, would not so much as raise his eyes to heaven, but beat his breast, saying, ‘</a:t>
            </a:r>
            <a:r>
              <a:rPr lang="en-US" sz="4400" u="sng" dirty="0"/>
              <a:t>God be merciful</a:t>
            </a:r>
            <a:r>
              <a:rPr lang="en-US" sz="4400" dirty="0"/>
              <a:t> to me, a sinner!’…”</a:t>
            </a:r>
          </a:p>
        </p:txBody>
      </p:sp>
    </p:spTree>
    <p:extLst>
      <p:ext uri="{BB962C8B-B14F-4D97-AF65-F5344CB8AC3E}">
        <p14:creationId xmlns:p14="http://schemas.microsoft.com/office/powerpoint/2010/main" val="1485032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Hebrews 2:17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baseline="30000" dirty="0"/>
              <a:t>“17 </a:t>
            </a:r>
            <a:r>
              <a:rPr lang="en-US" sz="4400" dirty="0"/>
              <a:t>Therefore, He had to be made like His brethren in all things, so that He might become a merciful and faithful high priest in things pertaining to God, </a:t>
            </a:r>
            <a:r>
              <a:rPr lang="en-US" sz="4400" u="sng" dirty="0"/>
              <a:t>to make propitiation for the sins of the people</a:t>
            </a:r>
            <a:r>
              <a:rPr lang="en-US" sz="4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72549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49357"/>
            <a:ext cx="10823713" cy="5791200"/>
          </a:xfrm>
        </p:spPr>
        <p:txBody>
          <a:bodyPr>
            <a:normAutofit/>
          </a:bodyPr>
          <a:lstStyle/>
          <a:p>
            <a:r>
              <a:rPr lang="en-US" sz="4400" dirty="0" err="1"/>
              <a:t>ἱλ</a:t>
            </a:r>
            <a:r>
              <a:rPr lang="en-US" sz="4400" dirty="0"/>
              <a:t>α</a:t>
            </a:r>
            <a:r>
              <a:rPr lang="en-US" sz="4400" dirty="0" err="1"/>
              <a:t>στήριον</a:t>
            </a:r>
            <a:r>
              <a:rPr lang="en-US" sz="4400" dirty="0"/>
              <a:t> (</a:t>
            </a:r>
            <a:r>
              <a:rPr lang="en-US" sz="4400" dirty="0" err="1"/>
              <a:t>hilastaerion</a:t>
            </a:r>
            <a:r>
              <a:rPr lang="en-US" sz="4400" dirty="0"/>
              <a:t>), which is translated in </a:t>
            </a:r>
            <a:r>
              <a:rPr lang="en-US" sz="4400" b="1" dirty="0"/>
              <a:t>Hebrews 9:5</a:t>
            </a:r>
            <a:r>
              <a:rPr lang="en-US" sz="4400" dirty="0"/>
              <a:t> as “mercy seat”</a:t>
            </a:r>
            <a:br>
              <a:rPr lang="en-US" sz="4400" dirty="0"/>
            </a:br>
            <a:endParaRPr lang="en-US" sz="4400" dirty="0"/>
          </a:p>
          <a:p>
            <a:r>
              <a:rPr lang="en-US" sz="4400" dirty="0"/>
              <a:t>The Hebrew word for this simply means: “A covering”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052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Hebrews 9:5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r>
              <a:rPr lang="en-US" sz="4400" b="1" baseline="30000" dirty="0"/>
              <a:t>5 </a:t>
            </a:r>
            <a:r>
              <a:rPr lang="en-US" sz="4400" b="1" dirty="0"/>
              <a:t> “</a:t>
            </a:r>
            <a:r>
              <a:rPr lang="en-US" sz="4400" dirty="0"/>
              <a:t>and above it were the cherubim of glory overshadowing the </a:t>
            </a:r>
            <a:r>
              <a:rPr lang="en-US" sz="4400" u="sng" dirty="0"/>
              <a:t>mercy seat</a:t>
            </a:r>
            <a:r>
              <a:rPr lang="en-US" sz="4400" dirty="0"/>
              <a:t>. Of these things we cannot now speak in detail.”</a:t>
            </a:r>
          </a:p>
        </p:txBody>
      </p:sp>
    </p:spTree>
    <p:extLst>
      <p:ext uri="{BB962C8B-B14F-4D97-AF65-F5344CB8AC3E}">
        <p14:creationId xmlns:p14="http://schemas.microsoft.com/office/powerpoint/2010/main" val="879140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Let’s put it all together…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5268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Hebrews 9:11-14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 fontScale="92500"/>
          </a:bodyPr>
          <a:lstStyle/>
          <a:p>
            <a:r>
              <a:rPr lang="en-US" sz="4400" b="1" baseline="30000" dirty="0"/>
              <a:t>11 </a:t>
            </a:r>
            <a:r>
              <a:rPr lang="en-US" sz="4400" dirty="0"/>
              <a:t>But when Christ appeared </a:t>
            </a:r>
            <a:r>
              <a:rPr lang="en-US" sz="4400" i="1" dirty="0"/>
              <a:t>as</a:t>
            </a:r>
            <a:r>
              <a:rPr lang="en-US" sz="4400" dirty="0"/>
              <a:t> a high priest of the good things to come, </a:t>
            </a:r>
            <a:r>
              <a:rPr lang="en-US" sz="4400" i="1" dirty="0"/>
              <a:t>He entered</a:t>
            </a:r>
            <a:r>
              <a:rPr lang="en-US" sz="4400" dirty="0"/>
              <a:t> through the greater and more perfect tabernacle, not made with hands, that is to say, not of this creation; </a:t>
            </a:r>
            <a:r>
              <a:rPr lang="en-US" sz="4400" b="1" baseline="30000" dirty="0"/>
              <a:t>12 </a:t>
            </a:r>
            <a:r>
              <a:rPr lang="en-US" sz="4400" dirty="0"/>
              <a:t>and not through the blood of goats and calves, but through His own blood, He entered the holy place once for all, having obtained eternal redemption. </a:t>
            </a:r>
          </a:p>
        </p:txBody>
      </p:sp>
    </p:spTree>
    <p:extLst>
      <p:ext uri="{BB962C8B-B14F-4D97-AF65-F5344CB8AC3E}">
        <p14:creationId xmlns:p14="http://schemas.microsoft.com/office/powerpoint/2010/main" val="219389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6834"/>
            <a:ext cx="10515600" cy="5910469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Propitiation</a:t>
            </a:r>
          </a:p>
          <a:p>
            <a:pPr algn="ctr"/>
            <a:r>
              <a:rPr lang="en-US" sz="4400" dirty="0"/>
              <a:t>Expiation</a:t>
            </a:r>
          </a:p>
          <a:p>
            <a:pPr algn="ctr"/>
            <a:r>
              <a:rPr lang="en-US" sz="4400" dirty="0"/>
              <a:t>Appeasement</a:t>
            </a:r>
          </a:p>
          <a:p>
            <a:pPr algn="ctr"/>
            <a:r>
              <a:rPr lang="en-US" sz="4400" dirty="0"/>
              <a:t>Atonement</a:t>
            </a:r>
          </a:p>
          <a:p>
            <a:pPr algn="ctr"/>
            <a:r>
              <a:rPr lang="en-US" sz="4400" dirty="0"/>
              <a:t>Reconciliation</a:t>
            </a:r>
          </a:p>
          <a:p>
            <a:pPr algn="ctr"/>
            <a:r>
              <a:rPr lang="en-US" sz="4400" dirty="0"/>
              <a:t>Redemption</a:t>
            </a:r>
          </a:p>
          <a:p>
            <a:pPr algn="ctr"/>
            <a:r>
              <a:rPr lang="en-US" sz="4400" dirty="0"/>
              <a:t>Reparation</a:t>
            </a:r>
          </a:p>
          <a:p>
            <a:pPr marL="0" indent="0" algn="ctr">
              <a:buNone/>
            </a:pP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9446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Hebrews 9:11-14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 lnSpcReduction="10000"/>
          </a:bodyPr>
          <a:lstStyle/>
          <a:p>
            <a:r>
              <a:rPr lang="en-US" sz="4400" b="1" baseline="30000" dirty="0"/>
              <a:t>13 </a:t>
            </a:r>
            <a:r>
              <a:rPr lang="en-US" sz="4400" dirty="0"/>
              <a:t>For if the blood of goats and bulls and the ashes of a heifer sprinkling those who have been defiled sanctify for the cleansing of the flesh, </a:t>
            </a:r>
            <a:r>
              <a:rPr lang="en-US" sz="4400" b="1" baseline="30000" dirty="0"/>
              <a:t>14 </a:t>
            </a:r>
            <a:r>
              <a:rPr lang="en-US" sz="4400" dirty="0"/>
              <a:t>how much more will the blood of Christ, who through the eternal Spirit offered Himself without blemish to God, cleanse your conscience from dead works to serve the living God?”</a:t>
            </a:r>
          </a:p>
        </p:txBody>
      </p:sp>
    </p:spTree>
    <p:extLst>
      <p:ext uri="{BB962C8B-B14F-4D97-AF65-F5344CB8AC3E}">
        <p14:creationId xmlns:p14="http://schemas.microsoft.com/office/powerpoint/2010/main" val="615713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Romans 3:23-26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baseline="30000" dirty="0"/>
              <a:t>“23 </a:t>
            </a:r>
            <a:r>
              <a:rPr lang="en-US" sz="4400" dirty="0"/>
              <a:t>for all have sinned and fall short of the glory of God, </a:t>
            </a:r>
            <a:br>
              <a:rPr lang="en-US" sz="4400" dirty="0"/>
            </a:br>
            <a:endParaRPr lang="en-US" sz="4400" dirty="0"/>
          </a:p>
          <a:p>
            <a:r>
              <a:rPr lang="en-US" sz="4400" b="1" baseline="30000" dirty="0"/>
              <a:t>24 </a:t>
            </a:r>
            <a:r>
              <a:rPr lang="en-US" sz="4400" dirty="0"/>
              <a:t>being justified as a gift by His grace through the redemption which is in Christ Jesus; </a:t>
            </a:r>
          </a:p>
        </p:txBody>
      </p:sp>
    </p:spTree>
    <p:extLst>
      <p:ext uri="{BB962C8B-B14F-4D97-AF65-F5344CB8AC3E}">
        <p14:creationId xmlns:p14="http://schemas.microsoft.com/office/powerpoint/2010/main" val="17750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Romans 3:23-26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1825625"/>
            <a:ext cx="11396869" cy="4351338"/>
          </a:xfrm>
        </p:spPr>
        <p:txBody>
          <a:bodyPr>
            <a:normAutofit fontScale="92500"/>
          </a:bodyPr>
          <a:lstStyle/>
          <a:p>
            <a:r>
              <a:rPr lang="en-US" sz="4400" b="1" baseline="30000" dirty="0"/>
              <a:t>“25 </a:t>
            </a:r>
            <a:r>
              <a:rPr lang="en-US" sz="4400" dirty="0"/>
              <a:t>whom God displayed publicly </a:t>
            </a:r>
            <a:r>
              <a:rPr lang="en-US" sz="4400" u="sng" dirty="0"/>
              <a:t>as a propitiation in His blood through faith</a:t>
            </a:r>
            <a:r>
              <a:rPr lang="en-US" sz="4400" dirty="0"/>
              <a:t>. </a:t>
            </a:r>
            <a:r>
              <a:rPr lang="en-US" sz="4400" i="1" dirty="0"/>
              <a:t>This was</a:t>
            </a:r>
            <a:r>
              <a:rPr lang="en-US" sz="4400" dirty="0"/>
              <a:t> to demonstrate His righteousness, because in the forbearance of God He passed over the sins previously committed; </a:t>
            </a:r>
            <a:r>
              <a:rPr lang="en-US" sz="4400" b="1" baseline="30000" dirty="0"/>
              <a:t>26 </a:t>
            </a:r>
            <a:r>
              <a:rPr lang="en-US" sz="4400" dirty="0"/>
              <a:t>for the demonstration, </a:t>
            </a:r>
            <a:r>
              <a:rPr lang="en-US" sz="4400" i="1" dirty="0"/>
              <a:t>I say</a:t>
            </a:r>
            <a:r>
              <a:rPr lang="en-US" sz="4400" dirty="0"/>
              <a:t>, of His righteousness at the present time, so that </a:t>
            </a:r>
            <a:r>
              <a:rPr lang="en-US" sz="4400" u="sng" dirty="0"/>
              <a:t>He would be just and the justifier of the one who has faith in Jesus</a:t>
            </a:r>
            <a:r>
              <a:rPr lang="en-US" sz="4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779219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8958"/>
            <a:ext cx="10515600" cy="5115338"/>
          </a:xfrm>
        </p:spPr>
        <p:txBody>
          <a:bodyPr>
            <a:normAutofit/>
          </a:bodyPr>
          <a:lstStyle/>
          <a:p>
            <a:r>
              <a:rPr lang="en-US" sz="4400"/>
              <a:t>God is just AND the justifier of the one who has faith in Jesus, because Jesus has been offered as a sacrifice for us, and it is through His blood that the guilt is removed (</a:t>
            </a:r>
            <a:r>
              <a:rPr lang="en-US" sz="4400" u="sng"/>
              <a:t>expiation</a:t>
            </a:r>
            <a:r>
              <a:rPr lang="en-US" sz="4400"/>
              <a:t>), and the wrath is satisfied (</a:t>
            </a:r>
            <a:r>
              <a:rPr lang="en-US" sz="4400" u="sng"/>
              <a:t>propitiation</a:t>
            </a:r>
            <a:r>
              <a:rPr lang="en-US" sz="4400"/>
              <a:t>), and our relationship with God has been restored (</a:t>
            </a:r>
            <a:r>
              <a:rPr lang="en-US" sz="4400" u="sng"/>
              <a:t>reconciliation</a:t>
            </a:r>
            <a:r>
              <a:rPr lang="en-US" sz="44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587929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1"/>
            <a:ext cx="10515600" cy="17366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Have your sins been atoned?</a:t>
            </a:r>
            <a:br>
              <a:rPr lang="en-US" sz="7200" b="1" dirty="0"/>
            </a:br>
            <a:r>
              <a:rPr lang="en-US" sz="7200" b="1" dirty="0"/>
              <a:t>If not…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9894"/>
            <a:ext cx="10515600" cy="394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Obedient belief </a:t>
            </a:r>
            <a:r>
              <a:rPr lang="en-US" sz="4400" dirty="0"/>
              <a:t>– </a:t>
            </a:r>
            <a:r>
              <a:rPr lang="en-US" sz="4400" dirty="0" err="1"/>
              <a:t>Heb</a:t>
            </a:r>
            <a:r>
              <a:rPr lang="en-US" sz="4400" dirty="0"/>
              <a:t> 11:6 &amp; James 2:19 </a:t>
            </a:r>
          </a:p>
          <a:p>
            <a:pPr marL="0" indent="0">
              <a:buNone/>
            </a:pPr>
            <a:r>
              <a:rPr lang="en-US" sz="4400" b="1" dirty="0"/>
              <a:t>Repent</a:t>
            </a:r>
            <a:r>
              <a:rPr lang="en-US" sz="4400" dirty="0"/>
              <a:t> - Luke 13:3</a:t>
            </a:r>
          </a:p>
          <a:p>
            <a:pPr marL="0" indent="0">
              <a:buNone/>
            </a:pPr>
            <a:r>
              <a:rPr lang="en-US" sz="4400" b="1" dirty="0"/>
              <a:t>Confess</a:t>
            </a:r>
            <a:r>
              <a:rPr lang="en-US" sz="4400" dirty="0"/>
              <a:t> – Luke 12:8</a:t>
            </a:r>
          </a:p>
          <a:p>
            <a:pPr marL="0" indent="0">
              <a:buNone/>
            </a:pPr>
            <a:r>
              <a:rPr lang="en-US" sz="4400" b="1" dirty="0"/>
              <a:t>Be</a:t>
            </a:r>
            <a:r>
              <a:rPr lang="en-US" sz="4400" dirty="0"/>
              <a:t> </a:t>
            </a:r>
            <a:r>
              <a:rPr lang="en-US" sz="4400" b="1" dirty="0"/>
              <a:t>Baptized</a:t>
            </a:r>
            <a:r>
              <a:rPr lang="en-US" sz="4400" dirty="0"/>
              <a:t> - Acts 2:38</a:t>
            </a:r>
          </a:p>
          <a:p>
            <a:pPr marL="0" indent="0">
              <a:buNone/>
            </a:pPr>
            <a:r>
              <a:rPr lang="en-US" sz="4400" b="1" dirty="0"/>
              <a:t>Live faithful </a:t>
            </a:r>
            <a:r>
              <a:rPr lang="en-US" sz="4400" b="1" dirty="0" err="1"/>
              <a:t>til</a:t>
            </a:r>
            <a:r>
              <a:rPr lang="en-US" sz="4400" b="1" dirty="0"/>
              <a:t> death </a:t>
            </a:r>
            <a:r>
              <a:rPr lang="en-US" sz="4400" dirty="0"/>
              <a:t>- Rev 2:10</a:t>
            </a:r>
          </a:p>
        </p:txBody>
      </p:sp>
    </p:spTree>
    <p:extLst>
      <p:ext uri="{BB962C8B-B14F-4D97-AF65-F5344CB8AC3E}">
        <p14:creationId xmlns:p14="http://schemas.microsoft.com/office/powerpoint/2010/main" val="95903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9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51983" y="74213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48261" y="74214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9547" y="1059778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80782" y="1059778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47" y="1059777"/>
            <a:ext cx="4545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Close Relationship: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519" y="2722924"/>
            <a:ext cx="33395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u="sng" dirty="0"/>
          </a:p>
          <a:p>
            <a:pPr algn="ctr"/>
            <a:r>
              <a:rPr lang="en-US" sz="4400" u="sng" dirty="0"/>
              <a:t>Broken Relationship: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198" y="4525718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22835" y="4525718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GOD</a:t>
            </a:r>
          </a:p>
        </p:txBody>
      </p:sp>
      <p:sp>
        <p:nvSpPr>
          <p:cNvPr id="17" name="Parallelogram 16"/>
          <p:cNvSpPr/>
          <p:nvPr/>
        </p:nvSpPr>
        <p:spPr>
          <a:xfrm>
            <a:off x="7851913" y="3891277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23584" y="4373318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5632175" y="3306926"/>
            <a:ext cx="715617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flipH="1">
            <a:off x="10542102" y="3306926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93634" y="420807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204174" y="420807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/>
      <p:bldP spid="10" grpId="0"/>
      <p:bldP spid="11" grpId="0"/>
      <p:bldP spid="14" grpId="0"/>
      <p:bldP spid="15" grpId="0"/>
      <p:bldP spid="17" grpId="0" animBg="1"/>
      <p:bldP spid="18" grpId="0"/>
      <p:bldP spid="19" grpId="0" animBg="1"/>
      <p:bldP spid="20" grpId="0" animBg="1"/>
      <p:bldP spid="26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0087"/>
            <a:ext cx="10515600" cy="5646876"/>
          </a:xfrm>
        </p:spPr>
        <p:txBody>
          <a:bodyPr>
            <a:normAutofit/>
          </a:bodyPr>
          <a:lstStyle/>
          <a:p>
            <a:r>
              <a:rPr lang="en-US" sz="4400" dirty="0"/>
              <a:t>Isaiah 59:2 – “But </a:t>
            </a:r>
            <a:r>
              <a:rPr lang="en-US" sz="4400" u="sng" dirty="0"/>
              <a:t>your iniquities</a:t>
            </a:r>
            <a:r>
              <a:rPr lang="en-US" sz="4400" dirty="0"/>
              <a:t> have made a </a:t>
            </a:r>
            <a:r>
              <a:rPr lang="en-US" sz="4400" u="sng" dirty="0"/>
              <a:t>separation</a:t>
            </a:r>
            <a:r>
              <a:rPr lang="en-US" sz="4400" dirty="0"/>
              <a:t> between you and your God,</a:t>
            </a:r>
            <a:br>
              <a:rPr lang="en-US" sz="4400" dirty="0"/>
            </a:br>
            <a:r>
              <a:rPr lang="en-US" sz="4400" dirty="0"/>
              <a:t>And your sins have hidden </a:t>
            </a:r>
            <a:r>
              <a:rPr lang="en-US" sz="4400" i="1" dirty="0"/>
              <a:t>His</a:t>
            </a:r>
            <a:r>
              <a:rPr lang="en-US" sz="4400" dirty="0"/>
              <a:t> face from you so that He does not hear.”</a:t>
            </a:r>
            <a:br>
              <a:rPr lang="en-US" sz="4400" dirty="0"/>
            </a:br>
            <a:endParaRPr lang="en-US" sz="4400" dirty="0"/>
          </a:p>
          <a:p>
            <a:r>
              <a:rPr lang="en-US" sz="4400" dirty="0"/>
              <a:t>Romans 3:23 – “</a:t>
            </a:r>
            <a:r>
              <a:rPr lang="en-US" sz="4400" b="1" baseline="30000" dirty="0"/>
              <a:t>23 </a:t>
            </a:r>
            <a:r>
              <a:rPr lang="en-US" sz="4400" dirty="0"/>
              <a:t>for all have sinned and fall short of the glory of God,”</a:t>
            </a:r>
          </a:p>
        </p:txBody>
      </p:sp>
    </p:spTree>
    <p:extLst>
      <p:ext uri="{BB962C8B-B14F-4D97-AF65-F5344CB8AC3E}">
        <p14:creationId xmlns:p14="http://schemas.microsoft.com/office/powerpoint/2010/main" val="109062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Romans 6:23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baseline="30000" dirty="0"/>
              <a:t>“23 </a:t>
            </a:r>
            <a:r>
              <a:rPr lang="en-US" sz="4400" dirty="0"/>
              <a:t>For the wages of sin is death, but the free gift of God is eternal life in Christ Jesus our Lord.”</a:t>
            </a:r>
          </a:p>
        </p:txBody>
      </p:sp>
    </p:spTree>
    <p:extLst>
      <p:ext uri="{BB962C8B-B14F-4D97-AF65-F5344CB8AC3E}">
        <p14:creationId xmlns:p14="http://schemas.microsoft.com/office/powerpoint/2010/main" val="136910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51983" y="74213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48261" y="74214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9547" y="1059778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80782" y="1059778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47" y="1059777"/>
            <a:ext cx="4545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Close Relationship: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519" y="2722924"/>
            <a:ext cx="33395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Broken Relationship:</a:t>
            </a:r>
          </a:p>
        </p:txBody>
      </p:sp>
      <p:sp>
        <p:nvSpPr>
          <p:cNvPr id="12" name="Oval 11"/>
          <p:cNvSpPr/>
          <p:nvPr/>
        </p:nvSpPr>
        <p:spPr>
          <a:xfrm>
            <a:off x="5973275" y="4738919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724522" y="471436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91198" y="3365656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22835" y="3365656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GOD</a:t>
            </a:r>
          </a:p>
        </p:txBody>
      </p:sp>
      <p:sp>
        <p:nvSpPr>
          <p:cNvPr id="17" name="Parallelogram 16"/>
          <p:cNvSpPr/>
          <p:nvPr/>
        </p:nvSpPr>
        <p:spPr>
          <a:xfrm>
            <a:off x="7851913" y="2731215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23584" y="3213256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5632175" y="2146864"/>
            <a:ext cx="715617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flipH="1">
            <a:off x="10542102" y="2146864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flipH="1">
            <a:off x="7775569" y="5148482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8816747" y="5161244"/>
            <a:ext cx="715617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5187" y="4596995"/>
            <a:ext cx="3558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The Goal: Reconciliation</a:t>
            </a:r>
          </a:p>
        </p:txBody>
      </p:sp>
      <p:sp>
        <p:nvSpPr>
          <p:cNvPr id="26" name="Oval 25"/>
          <p:cNvSpPr/>
          <p:nvPr/>
        </p:nvSpPr>
        <p:spPr>
          <a:xfrm>
            <a:off x="5393634" y="3048012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370839" y="5056563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28" name="Oval 27"/>
          <p:cNvSpPr/>
          <p:nvPr/>
        </p:nvSpPr>
        <p:spPr>
          <a:xfrm>
            <a:off x="10204174" y="3048012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876921" y="5044772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43123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 animBg="1"/>
      <p:bldP spid="22" grpId="0" animBg="1"/>
      <p:bldP spid="23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“Reconcile”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</a:t>
            </a:r>
            <a:r>
              <a:rPr lang="en-US" sz="4400" b="1" dirty="0"/>
              <a:t>1: </a:t>
            </a:r>
            <a:r>
              <a:rPr lang="en-US" sz="4400" dirty="0"/>
              <a:t>to restore to friendship or harmony;  </a:t>
            </a:r>
            <a:br>
              <a:rPr lang="en-US" sz="4400" dirty="0"/>
            </a:br>
            <a:r>
              <a:rPr lang="en-US" sz="4400" dirty="0"/>
              <a:t>  </a:t>
            </a:r>
            <a:r>
              <a:rPr lang="en-US" sz="4400" b="1" dirty="0"/>
              <a:t>2:</a:t>
            </a:r>
            <a:r>
              <a:rPr lang="en-US" sz="4400" dirty="0"/>
              <a:t> to make consistent or congruous”</a:t>
            </a:r>
          </a:p>
        </p:txBody>
      </p:sp>
    </p:spTree>
    <p:extLst>
      <p:ext uri="{BB962C8B-B14F-4D97-AF65-F5344CB8AC3E}">
        <p14:creationId xmlns:p14="http://schemas.microsoft.com/office/powerpoint/2010/main" val="158920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51983" y="742134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48261" y="74214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9547" y="1059778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80782" y="1059778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47" y="1059777"/>
            <a:ext cx="4545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Close Relationship: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519" y="2722924"/>
            <a:ext cx="33395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Broken Relationship:</a:t>
            </a:r>
          </a:p>
        </p:txBody>
      </p:sp>
      <p:sp>
        <p:nvSpPr>
          <p:cNvPr id="12" name="Oval 11"/>
          <p:cNvSpPr/>
          <p:nvPr/>
        </p:nvSpPr>
        <p:spPr>
          <a:xfrm>
            <a:off x="4949689" y="4738919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270437" y="4714366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91198" y="3365656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22835" y="3365656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GOD</a:t>
            </a:r>
          </a:p>
        </p:txBody>
      </p:sp>
      <p:sp>
        <p:nvSpPr>
          <p:cNvPr id="17" name="Parallelogram 16"/>
          <p:cNvSpPr/>
          <p:nvPr/>
        </p:nvSpPr>
        <p:spPr>
          <a:xfrm>
            <a:off x="7851913" y="2731215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23584" y="3213256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5632175" y="2146864"/>
            <a:ext cx="715617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flipH="1">
            <a:off x="10542102" y="2146864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flipH="1">
            <a:off x="6751983" y="5148482"/>
            <a:ext cx="622853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9362662" y="5161244"/>
            <a:ext cx="715617" cy="536498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5187" y="4596995"/>
            <a:ext cx="3558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The Goal: Reconciliation</a:t>
            </a:r>
          </a:p>
        </p:txBody>
      </p:sp>
      <p:sp>
        <p:nvSpPr>
          <p:cNvPr id="24" name="Parallelogram 23"/>
          <p:cNvSpPr/>
          <p:nvPr/>
        </p:nvSpPr>
        <p:spPr>
          <a:xfrm>
            <a:off x="7573617" y="4738919"/>
            <a:ext cx="1563758" cy="1678065"/>
          </a:xfrm>
          <a:prstGeom prst="parallelogram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845288" y="5220960"/>
            <a:ext cx="1020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SIN</a:t>
            </a:r>
          </a:p>
        </p:txBody>
      </p:sp>
      <p:sp>
        <p:nvSpPr>
          <p:cNvPr id="26" name="Oval 25"/>
          <p:cNvSpPr/>
          <p:nvPr/>
        </p:nvSpPr>
        <p:spPr>
          <a:xfrm>
            <a:off x="5393634" y="3048012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347253" y="5056563"/>
            <a:ext cx="8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</a:t>
            </a:r>
          </a:p>
        </p:txBody>
      </p:sp>
      <p:sp>
        <p:nvSpPr>
          <p:cNvPr id="28" name="Oval 27"/>
          <p:cNvSpPr/>
          <p:nvPr/>
        </p:nvSpPr>
        <p:spPr>
          <a:xfrm>
            <a:off x="10204174" y="3048012"/>
            <a:ext cx="1603513" cy="140473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422836" y="5044772"/>
            <a:ext cx="133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GOD</a:t>
            </a:r>
          </a:p>
        </p:txBody>
      </p:sp>
      <p:sp>
        <p:nvSpPr>
          <p:cNvPr id="31" name="Oval 30"/>
          <p:cNvSpPr/>
          <p:nvPr/>
        </p:nvSpPr>
        <p:spPr>
          <a:xfrm>
            <a:off x="7242319" y="4596995"/>
            <a:ext cx="2120346" cy="1967980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6183</TotalTime>
  <Words>1084</Words>
  <Application>Microsoft Office PowerPoint</Application>
  <PresentationFormat>Widescreen</PresentationFormat>
  <Paragraphs>142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PowerPoint Presentation</vt:lpstr>
      <vt:lpstr>Propitiation And Atonement</vt:lpstr>
      <vt:lpstr>PowerPoint Presentation</vt:lpstr>
      <vt:lpstr>PowerPoint Presentation</vt:lpstr>
      <vt:lpstr>PowerPoint Presentation</vt:lpstr>
      <vt:lpstr>Romans 6:23</vt:lpstr>
      <vt:lpstr>PowerPoint Presentation</vt:lpstr>
      <vt:lpstr>“Reconcile”</vt:lpstr>
      <vt:lpstr>PowerPoint Presentation</vt:lpstr>
      <vt:lpstr>How are my sins atoned?</vt:lpstr>
      <vt:lpstr>“Reparation”</vt:lpstr>
      <vt:lpstr>PowerPoint Presentation</vt:lpstr>
      <vt:lpstr>“Expiation”</vt:lpstr>
      <vt:lpstr>PowerPoint Presentation</vt:lpstr>
      <vt:lpstr>“Propitiation”</vt:lpstr>
      <vt:lpstr>PowerPoint Presentation</vt:lpstr>
      <vt:lpstr>“Atonement”</vt:lpstr>
      <vt:lpstr>PowerPoint Presentation</vt:lpstr>
      <vt:lpstr>PowerPoint Presentation</vt:lpstr>
      <vt:lpstr>PowerPoint Presentation</vt:lpstr>
      <vt:lpstr>1 John 2:1-2</vt:lpstr>
      <vt:lpstr>1 John 4:10</vt:lpstr>
      <vt:lpstr>PowerPoint Presentation</vt:lpstr>
      <vt:lpstr>Luke 18:13</vt:lpstr>
      <vt:lpstr>Hebrews 2:17</vt:lpstr>
      <vt:lpstr>PowerPoint Presentation</vt:lpstr>
      <vt:lpstr>Hebrews 9:5</vt:lpstr>
      <vt:lpstr>Let’s put it all together…</vt:lpstr>
      <vt:lpstr>Hebrews 9:11-14</vt:lpstr>
      <vt:lpstr>Hebrews 9:11-14</vt:lpstr>
      <vt:lpstr>Romans 3:23-26</vt:lpstr>
      <vt:lpstr>Romans 3:23-26</vt:lpstr>
      <vt:lpstr>PowerPoint Presentation</vt:lpstr>
      <vt:lpstr>Have your sins been atoned? If not…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Beatitudes Theme</dc:title>
  <dc:creator>Microsoft Office User</dc:creator>
  <cp:lastModifiedBy>Stan Cox</cp:lastModifiedBy>
  <cp:revision>84</cp:revision>
  <dcterms:created xsi:type="dcterms:W3CDTF">2021-01-16T19:49:48Z</dcterms:created>
  <dcterms:modified xsi:type="dcterms:W3CDTF">2021-07-10T20:15:08Z</dcterms:modified>
</cp:coreProperties>
</file>