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Viner Hand ITC" panose="03070502030502020203" pitchFamily="66"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A168"/>
    <a:srgbClr val="2E2114"/>
    <a:srgbClr val="C49B5E"/>
    <a:srgbClr val="0E0E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3" autoAdjust="0"/>
    <p:restoredTop sz="51759" autoAdjust="0"/>
  </p:normalViewPr>
  <p:slideViewPr>
    <p:cSldViewPr snapToGrid="0">
      <p:cViewPr varScale="1">
        <p:scale>
          <a:sx n="41" d="100"/>
          <a:sy n="41" d="100"/>
        </p:scale>
        <p:origin x="2122" y="34"/>
      </p:cViewPr>
      <p:guideLst/>
    </p:cSldViewPr>
  </p:slideViewPr>
  <p:notesTextViewPr>
    <p:cViewPr>
      <p:scale>
        <a:sx n="1" d="1"/>
        <a:sy n="1" d="1"/>
      </p:scale>
      <p:origin x="0" y="0"/>
    </p:cViewPr>
  </p:notesTextViewPr>
  <p:notesViewPr>
    <p:cSldViewPr snapToGrid="0">
      <p:cViewPr varScale="1">
        <p:scale>
          <a:sx n="63" d="100"/>
          <a:sy n="63"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19865-D8D4-4495-B26A-4D88727B16E4}"/>
              </a:ext>
            </a:extLst>
          </p:cNvPr>
          <p:cNvSpPr>
            <a:spLocks noGrp="1"/>
          </p:cNvSpPr>
          <p:nvPr>
            <p:ph type="hdr" sz="quarter"/>
          </p:nvPr>
        </p:nvSpPr>
        <p:spPr>
          <a:xfrm>
            <a:off x="0" y="0"/>
            <a:ext cx="3767328" cy="768096"/>
          </a:xfrm>
          <a:prstGeom prst="rect">
            <a:avLst/>
          </a:prstGeom>
        </p:spPr>
        <p:txBody>
          <a:bodyPr vert="horz" lIns="91440" tIns="45720" rIns="91440" bIns="45720" rtlCol="0"/>
          <a:lstStyle>
            <a:lvl1pPr algn="l">
              <a:defRPr sz="1200"/>
            </a:lvl1pPr>
          </a:lstStyle>
          <a:p>
            <a:r>
              <a:rPr lang="en-US" sz="2400" dirty="0">
                <a:latin typeface="Viner Hand ITC" panose="03070502030502020203" pitchFamily="66" charset="0"/>
              </a:rPr>
              <a:t>Propitiation</a:t>
            </a:r>
          </a:p>
          <a:p>
            <a:r>
              <a:rPr lang="en-US" dirty="0"/>
              <a:t>Romans 3:21-26</a:t>
            </a:r>
          </a:p>
        </p:txBody>
      </p:sp>
      <p:sp>
        <p:nvSpPr>
          <p:cNvPr id="3" name="Date Placeholder 2">
            <a:extLst>
              <a:ext uri="{FF2B5EF4-FFF2-40B4-BE49-F238E27FC236}">
                <a16:creationId xmlns:a16="http://schemas.microsoft.com/office/drawing/2014/main" id="{8DB7D371-75E0-42DA-9CD7-1EE1189241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October 28, 2018 pm</a:t>
            </a:r>
          </a:p>
        </p:txBody>
      </p:sp>
      <p:sp>
        <p:nvSpPr>
          <p:cNvPr id="4" name="Footer Placeholder 3">
            <a:extLst>
              <a:ext uri="{FF2B5EF4-FFF2-40B4-BE49-F238E27FC236}">
                <a16:creationId xmlns:a16="http://schemas.microsoft.com/office/drawing/2014/main" id="{7519B248-E4D6-47A9-AC4E-235531466C4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5DE7F6E-17A5-4335-9962-0687861055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658FED0-D82D-4DDE-8AE9-DCE16D983126}" type="slidenum">
              <a:rPr lang="en-US" smtClean="0"/>
              <a:t>‹#›</a:t>
            </a:fld>
            <a:endParaRPr lang="en-US" dirty="0"/>
          </a:p>
        </p:txBody>
      </p:sp>
    </p:spTree>
    <p:extLst>
      <p:ext uri="{BB962C8B-B14F-4D97-AF65-F5344CB8AC3E}">
        <p14:creationId xmlns:p14="http://schemas.microsoft.com/office/powerpoint/2010/main" val="3029167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4D28EB-C5B8-4EFA-9F22-289271D49DBC}"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F8CA6F-4250-4662-A6D8-FBE59BCFECB0}" type="slidenum">
              <a:rPr lang="en-US" smtClean="0"/>
              <a:t>‹#›</a:t>
            </a:fld>
            <a:endParaRPr lang="en-US"/>
          </a:p>
        </p:txBody>
      </p:sp>
    </p:spTree>
    <p:extLst>
      <p:ext uri="{BB962C8B-B14F-4D97-AF65-F5344CB8AC3E}">
        <p14:creationId xmlns:p14="http://schemas.microsoft.com/office/powerpoint/2010/main" val="52979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(Romans 3:21-26), </a:t>
            </a:r>
            <a:r>
              <a:rPr lang="en-US" sz="1200" b="0" i="1" kern="1200" dirty="0">
                <a:solidFill>
                  <a:schemeClr val="tx1"/>
                </a:solidFill>
                <a:effectLst/>
                <a:latin typeface="+mn-lt"/>
                <a:ea typeface="+mn-ea"/>
                <a:cs typeface="+mn-cs"/>
              </a:rPr>
              <a:t>“</a:t>
            </a:r>
            <a:r>
              <a:rPr lang="en-US" b="0" i="1" dirty="0"/>
              <a:t>But now the righteousness of God apart from the law is revealed, being witnessed by the Law and the Prophets,</a:t>
            </a:r>
            <a:r>
              <a:rPr lang="en-US" b="0" i="1" baseline="30000" dirty="0"/>
              <a:t> 22</a:t>
            </a:r>
            <a:r>
              <a:rPr lang="en-US" b="0" i="1" dirty="0"/>
              <a:t> even the righteousness of God, through faith in Jesus Christ, to all and on all who believe. For there is no difference;</a:t>
            </a:r>
            <a:r>
              <a:rPr lang="en-US" b="0" i="1" baseline="30000" dirty="0"/>
              <a:t> 23</a:t>
            </a:r>
            <a:r>
              <a:rPr lang="en-US" b="0" i="1" dirty="0"/>
              <a:t> for all have sinned and fall short of the glory of God,</a:t>
            </a:r>
            <a:r>
              <a:rPr lang="en-US" b="0" i="1" baseline="30000" dirty="0"/>
              <a:t> 24</a:t>
            </a:r>
            <a:r>
              <a:rPr lang="en-US" b="0" i="1" dirty="0"/>
              <a:t> being </a:t>
            </a:r>
            <a:r>
              <a:rPr lang="en-US" b="0" i="1" u="sng" dirty="0"/>
              <a:t>justified</a:t>
            </a:r>
            <a:r>
              <a:rPr lang="en-US" b="0" i="1" dirty="0"/>
              <a:t> freely by His grace through the </a:t>
            </a:r>
            <a:r>
              <a:rPr lang="en-US" b="0" i="1" u="sng" dirty="0"/>
              <a:t>redemption</a:t>
            </a:r>
            <a:r>
              <a:rPr lang="en-US" b="0" i="1" dirty="0"/>
              <a:t> that is in Christ Jesus,</a:t>
            </a:r>
            <a:r>
              <a:rPr lang="en-US" b="0" i="1" baseline="30000" dirty="0"/>
              <a:t> 25</a:t>
            </a:r>
            <a:r>
              <a:rPr lang="en-US" b="0" i="1" dirty="0"/>
              <a:t> </a:t>
            </a:r>
            <a:r>
              <a:rPr lang="en-US" b="0" i="1" u="sng" dirty="0"/>
              <a:t>whom God set forth as a propitiation by His blood</a:t>
            </a:r>
            <a:r>
              <a:rPr lang="en-US" b="0" i="1" dirty="0"/>
              <a:t>, through faith, to demonstrate His righteousness, because in His </a:t>
            </a:r>
            <a:r>
              <a:rPr lang="en-US" b="0" i="1" u="sng" dirty="0"/>
              <a:t>forbearance</a:t>
            </a:r>
            <a:r>
              <a:rPr lang="en-US" b="0" i="1" dirty="0"/>
              <a:t> God had passed over the sins that were previously committed,</a:t>
            </a:r>
            <a:r>
              <a:rPr lang="en-US" b="0" i="1" baseline="30000" dirty="0"/>
              <a:t> 26</a:t>
            </a:r>
            <a:r>
              <a:rPr lang="en-US" b="0" i="1" dirty="0"/>
              <a:t> to demonstrate at the present time His righteousness, </a:t>
            </a:r>
            <a:r>
              <a:rPr lang="en-US" b="0" i="1" u="sng" dirty="0"/>
              <a:t>that He might be just and the justifier</a:t>
            </a:r>
            <a:r>
              <a:rPr lang="en-US" b="0" i="1" u="none" dirty="0"/>
              <a:t> </a:t>
            </a:r>
            <a:r>
              <a:rPr lang="en-US" b="0" i="1" dirty="0"/>
              <a:t>of the one who has faith in Jesus.”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God’s scheme of redemption as revealed in scripture is sublime.  At its basic, we reference God’s love in sending His son to earth.  Jesus died, and as a result of His sacrifice, we can have our sins forgiven and go to heaven.  Simple.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However, the terms that accompany that salvation, and the reason why it is so, and what is accomplished in Christ’s death… - well, that is a deeper and more complex study.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Terms like </a:t>
            </a:r>
            <a:r>
              <a:rPr lang="en-US" sz="1200" b="0" i="1" kern="1200" dirty="0">
                <a:solidFill>
                  <a:schemeClr val="tx1"/>
                </a:solidFill>
                <a:effectLst/>
                <a:latin typeface="+mn-lt"/>
                <a:ea typeface="+mn-ea"/>
                <a:cs typeface="+mn-cs"/>
              </a:rPr>
              <a:t>atonement, redemption, sanctification, justification </a:t>
            </a:r>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propitiation</a:t>
            </a:r>
            <a:r>
              <a:rPr lang="en-US" sz="1200" b="0" i="0" kern="1200" dirty="0">
                <a:solidFill>
                  <a:schemeClr val="tx1"/>
                </a:solidFill>
                <a:effectLst/>
                <a:latin typeface="+mn-lt"/>
                <a:ea typeface="+mn-ea"/>
                <a:cs typeface="+mn-cs"/>
              </a:rPr>
              <a:t> can be a bit mysterious even to those who have become obedient to the gospel.  They are also terms that have been misused, leading to false doctrines through the centuries.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Let’s begin by examining our text, identifying and defining some of the terms used there…</a:t>
            </a:r>
          </a:p>
        </p:txBody>
      </p:sp>
      <p:sp>
        <p:nvSpPr>
          <p:cNvPr id="4" name="Slide Number Placeholder 3"/>
          <p:cNvSpPr>
            <a:spLocks noGrp="1"/>
          </p:cNvSpPr>
          <p:nvPr>
            <p:ph type="sldNum" sz="quarter" idx="5"/>
          </p:nvPr>
        </p:nvSpPr>
        <p:spPr/>
        <p:txBody>
          <a:bodyPr/>
          <a:lstStyle/>
          <a:p>
            <a:fld id="{AFF8CA6F-4250-4662-A6D8-FBE59BCFECB0}" type="slidenum">
              <a:rPr lang="en-US" smtClean="0"/>
              <a:t>1</a:t>
            </a:fld>
            <a:endParaRPr lang="en-US"/>
          </a:p>
        </p:txBody>
      </p:sp>
    </p:spTree>
    <p:extLst>
      <p:ext uri="{BB962C8B-B14F-4D97-AF65-F5344CB8AC3E}">
        <p14:creationId xmlns:p14="http://schemas.microsoft.com/office/powerpoint/2010/main" val="312354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(Romans 3:21-26), </a:t>
            </a:r>
            <a:r>
              <a:rPr lang="en-US" sz="1200" b="0" i="1" u="none" kern="1200" dirty="0">
                <a:solidFill>
                  <a:schemeClr val="tx1"/>
                </a:solidFill>
                <a:effectLst/>
                <a:latin typeface="+mn-lt"/>
                <a:ea typeface="+mn-ea"/>
                <a:cs typeface="+mn-cs"/>
              </a:rPr>
              <a:t>“</a:t>
            </a:r>
            <a:r>
              <a:rPr lang="en-US" b="0" i="1" u="none" dirty="0"/>
              <a:t>But now the righteousness of God apart from the law is revealed, being witnessed by the Law and the Prophets,</a:t>
            </a:r>
            <a:r>
              <a:rPr lang="en-US" b="0" i="1" u="none" baseline="30000" dirty="0"/>
              <a:t> 22</a:t>
            </a:r>
            <a:r>
              <a:rPr lang="en-US" b="0" i="1" u="none" dirty="0"/>
              <a:t> even the righteousness of God, through faith in Jesus Christ, to all and on all who believe. For there is no difference;</a:t>
            </a:r>
            <a:r>
              <a:rPr lang="en-US" b="0" i="1" u="none" baseline="30000" dirty="0"/>
              <a:t> 23</a:t>
            </a:r>
            <a:r>
              <a:rPr lang="en-US" b="0" i="1" u="none" dirty="0"/>
              <a:t> for all have sinned and fall short of the glory of God,</a:t>
            </a:r>
            <a:r>
              <a:rPr lang="en-US" b="0" i="1" u="none" baseline="30000" dirty="0"/>
              <a:t> 24</a:t>
            </a:r>
            <a:r>
              <a:rPr lang="en-US" b="0" i="1" u="none" dirty="0"/>
              <a:t> being justified freely by His grace through the redemption that is in Christ Jesus,</a:t>
            </a:r>
            <a:r>
              <a:rPr lang="en-US" b="0" i="1" u="none" baseline="30000" dirty="0"/>
              <a:t> 25</a:t>
            </a:r>
            <a:r>
              <a:rPr lang="en-US" b="0" i="1" u="none" dirty="0"/>
              <a:t> whom God set forth as a propitiation by His blood, through faith, to demonstrate His righteousness, because in His forbearance God had passed over the sins that were previously committed,</a:t>
            </a:r>
            <a:r>
              <a:rPr lang="en-US" b="0" i="1" u="none" baseline="30000" dirty="0"/>
              <a:t> 26</a:t>
            </a:r>
            <a:r>
              <a:rPr lang="en-US" b="0" i="1" u="none" dirty="0"/>
              <a:t> to demonstrate at the present time His righteousness, that He might be just and the justifier of the one who has faith in Jesus.”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(21-22), God’s righteousness is ultimately revealed apart from the Old Law.  Instead, His righteousness is revealed through faith in Christ.  All who believe become witnesses to that righteousness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need for redemption is universal, because (vs 23) </a:t>
            </a:r>
            <a:r>
              <a:rPr lang="en-US" sz="1200" b="0" i="1" kern="1200" dirty="0">
                <a:solidFill>
                  <a:schemeClr val="tx1"/>
                </a:solidFill>
                <a:effectLst/>
                <a:latin typeface="+mn-lt"/>
                <a:ea typeface="+mn-ea"/>
                <a:cs typeface="+mn-cs"/>
              </a:rPr>
              <a:t>“all have sinned and fall short of the glory of God.”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 significant aspect of God’s redemption of man is seen in the idea of “propitiation”, our subject today, which I will define and explain as the lesson continues.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reason why the act of propitiation is necessary is because God is just.  Because of who He is, He is not able to simply disregard the sinfulness of men.  He desires our salvation, but can’t grant it by fiat.  That would be against His righteous character.  So, His requirement for justice must be met.  This is where the sacrifice of Christ (and the concept of propitiation) come 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8CA6F-4250-4662-A6D8-FBE59BCFE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17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(Romans 3:21-22), </a:t>
            </a:r>
            <a:r>
              <a:rPr lang="en-US" sz="1200" b="0" i="1" u="none" kern="1200" dirty="0">
                <a:solidFill>
                  <a:schemeClr val="tx1"/>
                </a:solidFill>
                <a:effectLst/>
                <a:latin typeface="+mn-lt"/>
                <a:ea typeface="+mn-ea"/>
                <a:cs typeface="+mn-cs"/>
              </a:rPr>
              <a:t>“</a:t>
            </a:r>
            <a:r>
              <a:rPr lang="en-US" b="0" i="1" u="none" dirty="0"/>
              <a:t>But now </a:t>
            </a:r>
            <a:r>
              <a:rPr lang="en-US" b="0" i="1" u="sng" dirty="0"/>
              <a:t>the righteousness of God </a:t>
            </a:r>
            <a:r>
              <a:rPr lang="en-US" b="0" i="1" u="none" dirty="0"/>
              <a:t>apart from the law is revealed, being witnessed by the Law and the Prophets,</a:t>
            </a:r>
            <a:r>
              <a:rPr lang="en-US" b="0" i="1" u="none" baseline="30000" dirty="0"/>
              <a:t> 22</a:t>
            </a:r>
            <a:r>
              <a:rPr lang="en-US" b="0" i="1" u="none" dirty="0"/>
              <a:t> even the righteousness of God, through faith in Jesus Christ, to all and on all who believe.”</a:t>
            </a:r>
          </a:p>
          <a:p>
            <a:endParaRPr lang="en-US" sz="1200" b="0" i="1" u="none" kern="1200" dirty="0">
              <a:solidFill>
                <a:schemeClr val="tx1"/>
              </a:solidFill>
              <a:effectLst/>
              <a:latin typeface="+mn-lt"/>
              <a:ea typeface="+mn-ea"/>
              <a:cs typeface="+mn-cs"/>
            </a:endParaRPr>
          </a:p>
          <a:p>
            <a:r>
              <a:rPr lang="en-US" sz="1200" b="1" i="0" u="none" kern="1200" dirty="0">
                <a:solidFill>
                  <a:schemeClr val="tx1"/>
                </a:solidFill>
                <a:effectLst/>
                <a:latin typeface="+mn-lt"/>
                <a:ea typeface="+mn-ea"/>
                <a:cs typeface="+mn-cs"/>
              </a:rPr>
              <a:t>(Romans 1:16-18), </a:t>
            </a:r>
            <a:r>
              <a:rPr lang="en-US" sz="1200" b="0" i="1" u="none" kern="1200" dirty="0">
                <a:solidFill>
                  <a:schemeClr val="tx1"/>
                </a:solidFill>
                <a:effectLst/>
                <a:latin typeface="+mn-lt"/>
                <a:ea typeface="+mn-ea"/>
                <a:cs typeface="+mn-cs"/>
              </a:rPr>
              <a:t>“</a:t>
            </a:r>
            <a:r>
              <a:rPr lang="en-US" i="1" dirty="0"/>
              <a:t>For I am not ashamed of the gospel of Christ, for it is the power of God to salvation for everyone who believes, for the Jew first and also for the Greek.</a:t>
            </a:r>
            <a:r>
              <a:rPr lang="en-US" i="1" baseline="30000" dirty="0"/>
              <a:t> 17</a:t>
            </a:r>
            <a:r>
              <a:rPr lang="en-US" i="1" dirty="0"/>
              <a:t> </a:t>
            </a:r>
            <a:r>
              <a:rPr lang="en-US" i="1" u="sng" dirty="0"/>
              <a:t>For in it the righteousness of God is revealed from faith to faith</a:t>
            </a:r>
            <a:r>
              <a:rPr lang="en-US" i="1" dirty="0"/>
              <a:t>; as it is written, “The just shall live by faith.” </a:t>
            </a:r>
            <a:r>
              <a:rPr lang="en-US" i="1" baseline="30000" dirty="0"/>
              <a:t>18</a:t>
            </a:r>
            <a:r>
              <a:rPr lang="en-US" i="1" dirty="0"/>
              <a:t> For the wrath of God is revealed from heaven against all ungodliness and unrighteousness of men, who suppress the truth in unrighteousness,</a:t>
            </a:r>
            <a:r>
              <a:rPr lang="en-US" i="1" baseline="30000" dirty="0"/>
              <a:t> 19</a:t>
            </a:r>
            <a:r>
              <a:rPr lang="en-US" i="1" dirty="0"/>
              <a:t> </a:t>
            </a:r>
            <a:r>
              <a:rPr lang="en-US" i="1" u="sng" dirty="0"/>
              <a:t>because what may be known of God is manifest in them</a:t>
            </a:r>
            <a:r>
              <a:rPr lang="en-US" i="1" dirty="0"/>
              <a:t>, for God has shown it to them.”</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A full understanding of God’s righteousness can only be found in the gospel of Christ.  It is in this gospel that God reveals His plan for redeeming man.  We know what others who went before could not fully understand.</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We now know that God desires all men to be saved.  But, because of His righteousness, He is unable to save those who suppress the truth, those who are unrighteous.  Rather, they will taste His wrath, not His love.</a:t>
            </a:r>
          </a:p>
          <a:p>
            <a:pPr marL="0" indent="0">
              <a:buFont typeface="Arial" panose="020B0604020202020204" pitchFamily="34" charset="0"/>
              <a:buNone/>
            </a:pPr>
            <a:r>
              <a:rPr lang="en-US" sz="1200" b="1" i="0" u="none" kern="1200" dirty="0">
                <a:solidFill>
                  <a:schemeClr val="tx1"/>
                </a:solidFill>
                <a:effectLst/>
                <a:latin typeface="+mn-lt"/>
                <a:ea typeface="+mn-ea"/>
                <a:cs typeface="+mn-cs"/>
              </a:rPr>
              <a:t>(James 1:13), </a:t>
            </a:r>
            <a:r>
              <a:rPr lang="en-US" sz="1200" b="0" i="1" u="none" kern="1200" dirty="0">
                <a:solidFill>
                  <a:schemeClr val="tx1"/>
                </a:solidFill>
                <a:effectLst/>
                <a:latin typeface="+mn-lt"/>
                <a:ea typeface="+mn-ea"/>
                <a:cs typeface="+mn-cs"/>
              </a:rPr>
              <a:t>“</a:t>
            </a:r>
            <a:r>
              <a:rPr lang="en-US" i="1" dirty="0"/>
              <a:t>Let no one say when he is tempted, “I am tempted by God”; for God cannot be tempted by evil, nor does He Himself tempt anyone.”</a:t>
            </a:r>
          </a:p>
          <a:p>
            <a:pPr marL="171450" indent="-171450">
              <a:buFont typeface="Arial" panose="020B0604020202020204" pitchFamily="34" charset="0"/>
              <a:buChar char="•"/>
            </a:pPr>
            <a:r>
              <a:rPr lang="en-US" sz="1200" b="1" i="0" u="none" kern="1200" dirty="0">
                <a:solidFill>
                  <a:schemeClr val="tx1"/>
                </a:solidFill>
                <a:effectLst/>
                <a:latin typeface="+mn-lt"/>
                <a:ea typeface="+mn-ea"/>
                <a:cs typeface="+mn-cs"/>
              </a:rPr>
              <a:t>God does not, and can not have any relationship with sin at all.  His righteousness is full and complete.  Because of our sin, our own righteousness does not compare to His.</a:t>
            </a:r>
          </a:p>
          <a:p>
            <a:pPr marL="0" indent="0">
              <a:buFont typeface="Arial" panose="020B0604020202020204" pitchFamily="34" charset="0"/>
              <a:buNone/>
            </a:pPr>
            <a:r>
              <a:rPr lang="en-US" sz="1200" b="1" i="0" u="none" kern="1200" dirty="0">
                <a:solidFill>
                  <a:schemeClr val="tx1"/>
                </a:solidFill>
                <a:effectLst/>
                <a:latin typeface="+mn-lt"/>
                <a:ea typeface="+mn-ea"/>
                <a:cs typeface="+mn-cs"/>
              </a:rPr>
              <a:t>(Mark 10:17-18), [Jesus’ conversation with the rich young ruler], </a:t>
            </a:r>
            <a:r>
              <a:rPr lang="en-US" sz="1200" b="0" i="1" u="none" kern="1200" dirty="0">
                <a:solidFill>
                  <a:schemeClr val="tx1"/>
                </a:solidFill>
                <a:effectLst/>
                <a:latin typeface="+mn-lt"/>
                <a:ea typeface="+mn-ea"/>
                <a:cs typeface="+mn-cs"/>
              </a:rPr>
              <a:t>“</a:t>
            </a:r>
            <a:r>
              <a:rPr lang="en-US" i="1" dirty="0"/>
              <a:t>Now as He was going out on the road, one came running, knelt before Him, and asked Him, “Good Teacher, what shall I do that I may inherit eternal life?” </a:t>
            </a:r>
            <a:r>
              <a:rPr lang="en-US" i="1" baseline="30000" dirty="0"/>
              <a:t>18</a:t>
            </a:r>
            <a:r>
              <a:rPr lang="en-US" i="1" dirty="0"/>
              <a:t> So Jesus said to him, “Why do you call Me good? </a:t>
            </a:r>
            <a:r>
              <a:rPr lang="en-US" i="1" u="sng" dirty="0"/>
              <a:t>No one is good but One, that is, God</a:t>
            </a:r>
            <a:r>
              <a:rPr lang="en-US" i="1" dirty="0"/>
              <a:t>.”</a:t>
            </a:r>
            <a:endParaRPr lang="en-US"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8CA6F-4250-4662-A6D8-FBE59BCFE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5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(Romans 3:23-24), </a:t>
            </a:r>
            <a:r>
              <a:rPr lang="en-US" sz="1200" b="0" i="1" u="none" kern="1200" dirty="0">
                <a:solidFill>
                  <a:schemeClr val="tx1"/>
                </a:solidFill>
                <a:effectLst/>
                <a:latin typeface="+mn-lt"/>
                <a:ea typeface="+mn-ea"/>
                <a:cs typeface="+mn-cs"/>
              </a:rPr>
              <a:t>“</a:t>
            </a:r>
            <a:r>
              <a:rPr lang="en-US" b="0" i="1" u="none" dirty="0"/>
              <a:t>for all have sinned and fall short of the glory of God,</a:t>
            </a:r>
            <a:r>
              <a:rPr lang="en-US" b="0" i="1" u="none" baseline="30000" dirty="0"/>
              <a:t> 24</a:t>
            </a:r>
            <a:r>
              <a:rPr lang="en-US" b="0" i="1" u="none" dirty="0"/>
              <a:t> being </a:t>
            </a:r>
            <a:r>
              <a:rPr lang="en-US" b="0" i="1" u="sng" dirty="0"/>
              <a:t>justified</a:t>
            </a:r>
            <a:r>
              <a:rPr lang="en-US" b="0" i="1" u="none" dirty="0"/>
              <a:t> freely by His grace through the redemption that is in Christ Jesus.”</a:t>
            </a:r>
          </a:p>
          <a:p>
            <a:pPr marL="171450" indent="-171450">
              <a:buFont typeface="Arial" panose="020B0604020202020204" pitchFamily="34" charset="0"/>
              <a:buChar char="•"/>
            </a:pPr>
            <a:r>
              <a:rPr lang="en-US" b="0" i="0" u="none" dirty="0"/>
              <a:t>A legal term.  Does not mean that a person is made righteous, but that he is acquitted, he is declared righteous.</a:t>
            </a:r>
          </a:p>
          <a:p>
            <a:pPr marL="171450" indent="-171450">
              <a:buFont typeface="Arial" panose="020B0604020202020204" pitchFamily="34" charset="0"/>
              <a:buChar char="•"/>
            </a:pPr>
            <a:r>
              <a:rPr lang="en-US" b="0" i="0" u="none" dirty="0"/>
              <a:t>In other words, he is </a:t>
            </a:r>
            <a:r>
              <a:rPr lang="en-US" b="1" i="0" u="none" dirty="0"/>
              <a:t>forgiven</a:t>
            </a:r>
            <a:r>
              <a:rPr lang="en-US" b="0" i="0" u="none" dirty="0"/>
              <a:t> of his iniquities by God.</a:t>
            </a:r>
          </a:p>
          <a:p>
            <a:pPr marL="171450" indent="-171450">
              <a:buFont typeface="Arial" panose="020B0604020202020204" pitchFamily="34" charset="0"/>
              <a:buChar char="•"/>
            </a:pPr>
            <a:r>
              <a:rPr lang="en-US" b="0" i="0" u="none" dirty="0"/>
              <a:t>God, in His position and power, makes the decision to formally grant forgiveness of sins.</a:t>
            </a:r>
          </a:p>
          <a:p>
            <a:pPr marL="0" indent="0">
              <a:buFont typeface="Arial" panose="020B0604020202020204" pitchFamily="34" charset="0"/>
              <a:buNone/>
            </a:pPr>
            <a:r>
              <a:rPr lang="en-US" b="1" i="0" u="none" dirty="0"/>
              <a:t>(Hebrews 8:11-12), [God’s declaration under the new covenant], </a:t>
            </a:r>
            <a:r>
              <a:rPr lang="en-US" b="0" i="1" u="none" dirty="0"/>
              <a:t>“</a:t>
            </a:r>
            <a:r>
              <a:rPr lang="en-US" i="1" dirty="0"/>
              <a:t>None of them shall teach his neighbor, and none his brother, saying, ‘Know the Lord,’ for all shall know Me, from the least of them to the greatest of them.</a:t>
            </a:r>
            <a:r>
              <a:rPr lang="en-US" i="1" baseline="30000" dirty="0"/>
              <a:t> 12</a:t>
            </a:r>
            <a:r>
              <a:rPr lang="en-US" i="1" dirty="0"/>
              <a:t> For I will be merciful to their unrighteousness, and their sins and their lawless deeds I will remember no more.”</a:t>
            </a:r>
            <a:endParaRPr lang="en-US" b="0" i="1" u="none" dirty="0"/>
          </a:p>
          <a:p>
            <a:pPr marL="628650" lvl="1" indent="-171450">
              <a:buFont typeface="Arial" panose="020B0604020202020204" pitchFamily="34" charset="0"/>
              <a:buChar char="•"/>
            </a:pPr>
            <a:r>
              <a:rPr lang="en-US" b="0" i="0" u="none" dirty="0"/>
              <a:t>Notice from the text that this justification is without cost to the guilty (</a:t>
            </a:r>
            <a:r>
              <a:rPr lang="en-US" b="0" i="1" u="none" dirty="0"/>
              <a:t>“justified freely by His grace”</a:t>
            </a:r>
            <a:r>
              <a:rPr lang="en-US" b="0" i="0" u="none" dirty="0"/>
              <a:t>)</a:t>
            </a:r>
          </a:p>
          <a:p>
            <a:pPr marL="628650" lvl="1" indent="-171450">
              <a:buFont typeface="Arial" panose="020B0604020202020204" pitchFamily="34" charset="0"/>
              <a:buChar char="•"/>
            </a:pPr>
            <a:r>
              <a:rPr lang="en-US" b="0" i="0" u="none" dirty="0"/>
              <a:t>It is granted by God in His grace.  (This is where the concept of propitiation comes in, which we will address momentarily).</a:t>
            </a:r>
          </a:p>
          <a:p>
            <a:pPr marL="628650" lvl="1" indent="-171450">
              <a:buFont typeface="Arial" panose="020B0604020202020204" pitchFamily="34" charset="0"/>
              <a:buChar char="•"/>
            </a:pPr>
            <a:r>
              <a:rPr lang="en-US" b="0" i="0" u="none" dirty="0"/>
              <a:t>God, in His righteousness, requires payment for sin.  God, in His mercy and love, did not require that payment from us.</a:t>
            </a:r>
          </a:p>
          <a:p>
            <a:r>
              <a:rPr lang="en-US" b="1" i="0" u="none" dirty="0"/>
              <a:t>(1 John 4:8-10), </a:t>
            </a:r>
            <a:r>
              <a:rPr lang="en-US" b="0" i="1" u="none" dirty="0"/>
              <a:t>“</a:t>
            </a:r>
            <a:r>
              <a:rPr lang="en-US" i="1" dirty="0"/>
              <a:t>He who does not love does not know God, for God is love.</a:t>
            </a:r>
            <a:r>
              <a:rPr lang="en-US" i="1" baseline="30000" dirty="0"/>
              <a:t> 9</a:t>
            </a:r>
            <a:r>
              <a:rPr lang="en-US" i="1" dirty="0"/>
              <a:t> In this the love of God was manifested toward us, that God has sent His only begotten Son into the world, that we might live through Him.</a:t>
            </a:r>
            <a:r>
              <a:rPr lang="en-US" i="1" baseline="30000" dirty="0"/>
              <a:t> 10</a:t>
            </a:r>
            <a:r>
              <a:rPr lang="en-US" i="1" dirty="0"/>
              <a:t> </a:t>
            </a:r>
            <a:r>
              <a:rPr lang="en-US" i="1" u="sng" dirty="0"/>
              <a:t>In this is love, not that we loved God, but that He loved us and sent His Son to be the propitiation for our sins</a:t>
            </a:r>
            <a:r>
              <a:rPr lang="en-US" i="1" dirty="0"/>
              <a:t>.”</a:t>
            </a:r>
          </a:p>
          <a:p>
            <a:pPr marL="171450" indent="-171450">
              <a:buFont typeface="Arial" panose="020B0604020202020204" pitchFamily="34" charset="0"/>
              <a:buChar char="•"/>
            </a:pPr>
            <a:r>
              <a:rPr lang="en-US" b="1" i="0" u="none" dirty="0"/>
              <a:t>Notice also in the text that “redemption” is in Christ Jesus</a:t>
            </a:r>
          </a:p>
          <a:p>
            <a:pPr marL="628650" lvl="1" indent="-171450">
              <a:buFont typeface="Arial" panose="020B0604020202020204" pitchFamily="34" charset="0"/>
              <a:buChar char="•"/>
            </a:pPr>
            <a:r>
              <a:rPr lang="en-US" sz="1200" b="1" i="0" u="none" kern="1200" dirty="0">
                <a:solidFill>
                  <a:schemeClr val="tx1"/>
                </a:solidFill>
                <a:effectLst/>
                <a:latin typeface="+mn-lt"/>
                <a:ea typeface="+mn-ea"/>
                <a:cs typeface="+mn-cs"/>
              </a:rPr>
              <a:t>(Redemption) </a:t>
            </a:r>
            <a:r>
              <a:rPr lang="en-US" sz="1200" b="0" i="1" u="none" kern="1200" dirty="0">
                <a:solidFill>
                  <a:schemeClr val="tx1"/>
                </a:solidFill>
                <a:effectLst/>
                <a:latin typeface="+mn-lt"/>
                <a:ea typeface="+mn-ea"/>
                <a:cs typeface="+mn-cs"/>
              </a:rPr>
              <a:t>– </a:t>
            </a:r>
            <a:r>
              <a:rPr lang="en-US" sz="1200" b="0" i="1" u="none" kern="1200" dirty="0" err="1">
                <a:solidFill>
                  <a:schemeClr val="tx1"/>
                </a:solidFill>
                <a:effectLst/>
                <a:latin typeface="+mn-lt"/>
                <a:ea typeface="+mn-ea"/>
                <a:cs typeface="+mn-cs"/>
              </a:rPr>
              <a:t>apolutroseos</a:t>
            </a:r>
            <a:r>
              <a:rPr lang="en-US" sz="1200" b="0" i="1" u="none" kern="1200" dirty="0">
                <a:solidFill>
                  <a:schemeClr val="tx1"/>
                </a:solidFill>
                <a:effectLst/>
                <a:latin typeface="+mn-lt"/>
                <a:ea typeface="+mn-ea"/>
                <a:cs typeface="+mn-cs"/>
              </a:rPr>
              <a:t> – </a:t>
            </a:r>
            <a:r>
              <a:rPr lang="en-US" sz="1200" b="0" i="0" u="none" kern="1200" dirty="0">
                <a:solidFill>
                  <a:schemeClr val="tx1"/>
                </a:solidFill>
                <a:effectLst/>
                <a:latin typeface="+mn-lt"/>
                <a:ea typeface="+mn-ea"/>
                <a:cs typeface="+mn-cs"/>
              </a:rPr>
              <a:t>buying back, making free through the payment of a ransom (used of slavery)</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Thayer – Deliverance that is effected through the death of Christ from the retributive wrath of a holy God and the merited penalty of sin.</a:t>
            </a:r>
          </a:p>
          <a:p>
            <a:pPr marL="0" lvl="0" indent="0">
              <a:buFont typeface="Arial" panose="020B0604020202020204" pitchFamily="34" charset="0"/>
              <a:buNone/>
            </a:pPr>
            <a:r>
              <a:rPr lang="en-US" sz="1200" b="1" i="0" u="none" kern="1200" dirty="0">
                <a:solidFill>
                  <a:schemeClr val="tx1"/>
                </a:solidFill>
                <a:effectLst/>
                <a:latin typeface="+mn-lt"/>
                <a:ea typeface="+mn-ea"/>
                <a:cs typeface="+mn-cs"/>
              </a:rPr>
              <a:t>(Ephesians 1:7-12), </a:t>
            </a:r>
            <a:r>
              <a:rPr lang="en-US" sz="1200" b="0" i="1" u="none" kern="1200" dirty="0">
                <a:solidFill>
                  <a:schemeClr val="tx1"/>
                </a:solidFill>
                <a:effectLst/>
                <a:latin typeface="+mn-lt"/>
                <a:ea typeface="+mn-ea"/>
                <a:cs typeface="+mn-cs"/>
              </a:rPr>
              <a:t>“</a:t>
            </a:r>
            <a:r>
              <a:rPr lang="en-US" i="1" u="none" dirty="0"/>
              <a:t>In Him </a:t>
            </a:r>
            <a:r>
              <a:rPr lang="en-US" i="1" dirty="0"/>
              <a:t>we have redemption through His blood, the forgiveness of sins, according to the riches of His grace</a:t>
            </a:r>
            <a:r>
              <a:rPr lang="en-US" i="1" baseline="30000" dirty="0"/>
              <a:t> 8</a:t>
            </a:r>
            <a:r>
              <a:rPr lang="en-US" i="1" dirty="0"/>
              <a:t> which He made to abound toward us in all wisdom and prudence,</a:t>
            </a:r>
            <a:r>
              <a:rPr lang="en-US" i="1" baseline="30000" dirty="0"/>
              <a:t> 9</a:t>
            </a:r>
            <a:r>
              <a:rPr lang="en-US" i="1" dirty="0"/>
              <a:t> having made known to us the mystery of His will, according to His good pleasure which He purposed in Himself,</a:t>
            </a:r>
            <a:r>
              <a:rPr lang="en-US" i="1" baseline="30000" dirty="0"/>
              <a:t> 10</a:t>
            </a:r>
            <a:r>
              <a:rPr lang="en-US" i="1" dirty="0"/>
              <a:t> that in the dispensation of the fullness of the times He might gather together in one all things in Christ, both which are in heaven and which are on earth—in Him.</a:t>
            </a:r>
            <a:r>
              <a:rPr lang="en-US" i="1" baseline="30000" dirty="0"/>
              <a:t> 11</a:t>
            </a:r>
            <a:r>
              <a:rPr lang="en-US" i="1" dirty="0"/>
              <a:t> In Him also we have obtained an inheritance, being predestined according to the purpose of Him who works all things according to the counsel of His will,</a:t>
            </a:r>
            <a:r>
              <a:rPr lang="en-US" i="1" baseline="30000" dirty="0"/>
              <a:t> 12</a:t>
            </a:r>
            <a:r>
              <a:rPr lang="en-US" i="1" dirty="0"/>
              <a:t> that we who first trusted in Christ should be to the praise of His glory.”</a:t>
            </a:r>
            <a:endParaRPr lang="en-US"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8CA6F-4250-4662-A6D8-FBE59BCFE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5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(Romans 3:25-26), </a:t>
            </a:r>
            <a:r>
              <a:rPr lang="en-US" sz="1200" b="0" i="1" u="none" strike="noStrike" kern="1200" baseline="0" dirty="0">
                <a:solidFill>
                  <a:schemeClr val="tx1"/>
                </a:solidFill>
                <a:latin typeface="+mn-lt"/>
                <a:ea typeface="+mn-ea"/>
                <a:cs typeface="+mn-cs"/>
              </a:rPr>
              <a:t>“</a:t>
            </a:r>
            <a:r>
              <a:rPr lang="en-US" i="1" dirty="0"/>
              <a:t>whom </a:t>
            </a:r>
            <a:r>
              <a:rPr lang="en-US" i="1" u="sng" dirty="0"/>
              <a:t>God set forth as a propitiation by His blood</a:t>
            </a:r>
            <a:r>
              <a:rPr lang="en-US" i="1" dirty="0"/>
              <a:t>, through faith, to demonstrate His righteousness, because in His forbearance God had passed over the sins that were previously committed,</a:t>
            </a:r>
            <a:r>
              <a:rPr lang="en-US" i="1" baseline="30000" dirty="0"/>
              <a:t> 26</a:t>
            </a:r>
            <a:r>
              <a:rPr lang="en-US" i="1" dirty="0"/>
              <a:t> to demonstrate at the present time His righteousness, </a:t>
            </a:r>
            <a:r>
              <a:rPr lang="en-US" i="1" u="sng" dirty="0"/>
              <a:t>that He might be just and the justifier</a:t>
            </a:r>
            <a:r>
              <a:rPr lang="en-US" i="1" u="none" dirty="0"/>
              <a:t> </a:t>
            </a:r>
            <a:r>
              <a:rPr lang="en-US" i="1" dirty="0"/>
              <a:t>of the one who has faith in Jesus.”</a:t>
            </a:r>
            <a:endParaRPr lang="en-US" sz="1200" b="0" i="1" u="none" strike="noStrike" kern="1200" baseline="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Propitiation (</a:t>
            </a:r>
            <a:r>
              <a:rPr lang="en-US" sz="1200" b="0" i="1" u="none" strike="noStrike" kern="1200" baseline="0" dirty="0" err="1">
                <a:solidFill>
                  <a:schemeClr val="tx1"/>
                </a:solidFill>
                <a:latin typeface="+mn-lt"/>
                <a:ea typeface="+mn-ea"/>
                <a:cs typeface="+mn-cs"/>
              </a:rPr>
              <a:t>hilast</a:t>
            </a:r>
            <a:r>
              <a:rPr lang="en-US" sz="1200" b="0" i="1" u="none" strike="noStrike" kern="1200" baseline="0" dirty="0" err="1">
                <a:solidFill>
                  <a:schemeClr val="tx1"/>
                </a:solidFill>
                <a:latin typeface="Calibri" panose="020F0502020204030204" pitchFamily="34" charset="0"/>
                <a:ea typeface="+mn-ea"/>
                <a:cs typeface="Calibri" panose="020F0502020204030204" pitchFamily="34" charset="0"/>
              </a:rPr>
              <a:t>ē</a:t>
            </a:r>
            <a:r>
              <a:rPr lang="en-US" sz="1200" b="0" i="1" u="none" strike="noStrike" kern="1200" baseline="0" dirty="0" err="1">
                <a:solidFill>
                  <a:schemeClr val="tx1"/>
                </a:solidFill>
                <a:latin typeface="+mn-lt"/>
                <a:ea typeface="+mn-ea"/>
                <a:cs typeface="+mn-cs"/>
              </a:rPr>
              <a:t>rion</a:t>
            </a:r>
            <a:r>
              <a:rPr lang="en-US" sz="1200" b="0" i="0" u="none" strike="noStrike" kern="1200" baseline="0" dirty="0">
                <a:solidFill>
                  <a:schemeClr val="tx1"/>
                </a:solidFill>
                <a:latin typeface="+mn-lt"/>
                <a:ea typeface="+mn-ea"/>
                <a:cs typeface="+mn-cs"/>
              </a:rPr>
              <a:t>) - relating to an appeasing or expiating, having placating or expiating force, expiatory; a means of appeasing or expiating, a propitiation</a:t>
            </a:r>
          </a:p>
          <a:p>
            <a:pPr marL="171450" indent="-171450">
              <a:buFont typeface="Arial" panose="020B0604020202020204" pitchFamily="34" charset="0"/>
              <a:buChar char="•"/>
            </a:pPr>
            <a:r>
              <a:rPr lang="en-US" sz="1200" b="0" i="0" u="none" kern="1200" dirty="0">
                <a:solidFill>
                  <a:schemeClr val="tx1"/>
                </a:solidFill>
                <a:effectLst/>
                <a:latin typeface="+mn-lt"/>
                <a:ea typeface="+mn-ea"/>
                <a:cs typeface="+mn-cs"/>
              </a:rPr>
              <a:t>Even the words used to define propitiation can themselves be somewhat difficult (placating, expiating).  What does all this mean?</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Placate – make someone less angry or hostile  (Don’t like that description being given towards God?)</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(Presbyterian church USA voted to deny the hymn “In Christ Alone” because of the line "on that cross, as Jesus died, the wrath of God was satisfied.“ (They wanted “the love of God was magnified”)</a:t>
            </a:r>
          </a:p>
          <a:p>
            <a:pPr marL="0" lvl="0" indent="0">
              <a:buFont typeface="Arial" panose="020B0604020202020204" pitchFamily="34" charset="0"/>
              <a:buNone/>
            </a:pPr>
            <a:r>
              <a:rPr lang="en-US" sz="1200" b="1" i="0" u="none" kern="1200" dirty="0">
                <a:solidFill>
                  <a:schemeClr val="tx1"/>
                </a:solidFill>
                <a:effectLst/>
                <a:latin typeface="+mn-lt"/>
                <a:ea typeface="+mn-ea"/>
                <a:cs typeface="+mn-cs"/>
              </a:rPr>
              <a:t>(Romans 3:5), </a:t>
            </a:r>
            <a:r>
              <a:rPr lang="en-US" sz="1200" b="0" i="1" u="none" kern="1200" dirty="0">
                <a:solidFill>
                  <a:schemeClr val="tx1"/>
                </a:solidFill>
                <a:effectLst/>
                <a:latin typeface="+mn-lt"/>
                <a:ea typeface="+mn-ea"/>
                <a:cs typeface="+mn-cs"/>
              </a:rPr>
              <a:t>“</a:t>
            </a:r>
            <a:r>
              <a:rPr lang="en-US" i="1" dirty="0"/>
              <a:t>But if our unrighteousness demonstrates the righteousness of God, what shall we say? Is God unjust who inflicts wrath? (I speak as a man.)</a:t>
            </a:r>
            <a:r>
              <a:rPr lang="en-US" i="1" baseline="30000" dirty="0"/>
              <a:t> 6</a:t>
            </a:r>
            <a:r>
              <a:rPr lang="en-US" i="1" dirty="0"/>
              <a:t> Certainly not! For then how will God judge the world?”</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Expiate - </a:t>
            </a:r>
            <a:r>
              <a:rPr lang="en-US" sz="1200" b="0" i="0" kern="1200" dirty="0">
                <a:solidFill>
                  <a:schemeClr val="tx1"/>
                </a:solidFill>
                <a:effectLst/>
                <a:latin typeface="+mn-lt"/>
                <a:ea typeface="+mn-ea"/>
                <a:cs typeface="+mn-cs"/>
              </a:rPr>
              <a:t>make amends for, make up for, do penance for, pay for, redress, redeem, offset, make good</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This concept of </a:t>
            </a:r>
            <a:r>
              <a:rPr lang="en-US" sz="1200" b="1" i="0" u="none" kern="1200" dirty="0">
                <a:solidFill>
                  <a:schemeClr val="tx1"/>
                </a:solidFill>
                <a:effectLst/>
                <a:latin typeface="+mn-lt"/>
                <a:ea typeface="+mn-ea"/>
                <a:cs typeface="+mn-cs"/>
              </a:rPr>
              <a:t>propitiation</a:t>
            </a:r>
            <a:r>
              <a:rPr lang="en-US" sz="1200" b="0" i="0" u="none" kern="1200" dirty="0">
                <a:solidFill>
                  <a:schemeClr val="tx1"/>
                </a:solidFill>
                <a:effectLst/>
                <a:latin typeface="+mn-lt"/>
                <a:ea typeface="+mn-ea"/>
                <a:cs typeface="+mn-cs"/>
              </a:rPr>
              <a:t> is clearly revealed in the Old Testament sacrificial system</a:t>
            </a:r>
          </a:p>
          <a:p>
            <a:pPr marL="0" lvl="0" indent="0">
              <a:buFont typeface="Arial" panose="020B0604020202020204" pitchFamily="34" charset="0"/>
              <a:buNone/>
            </a:pPr>
            <a:r>
              <a:rPr lang="en-US" sz="1200" b="1" i="0" u="none" kern="1200" dirty="0">
                <a:solidFill>
                  <a:schemeClr val="tx1"/>
                </a:solidFill>
                <a:effectLst/>
                <a:latin typeface="+mn-lt"/>
                <a:ea typeface="+mn-ea"/>
                <a:cs typeface="+mn-cs"/>
              </a:rPr>
              <a:t>(2 Chronicles 29:10), [King Hezekiah called upon the Levites to cleanse the sanctuary of God, burn incense and offer sin offerings.  He said], </a:t>
            </a:r>
            <a:r>
              <a:rPr lang="en-US" sz="1200" b="0" i="1" u="none" kern="1200" dirty="0">
                <a:solidFill>
                  <a:schemeClr val="tx1"/>
                </a:solidFill>
                <a:effectLst/>
                <a:latin typeface="+mn-lt"/>
                <a:ea typeface="+mn-ea"/>
                <a:cs typeface="+mn-cs"/>
              </a:rPr>
              <a:t>“</a:t>
            </a:r>
            <a:r>
              <a:rPr lang="en-US" i="1" dirty="0"/>
              <a:t>Now it is in my heart to make a covenant with the Lord God of Israel, that His fierce wrath may turn away from us.”</a:t>
            </a:r>
          </a:p>
          <a:p>
            <a:pPr marL="171450" lvl="0" indent="-171450">
              <a:buFont typeface="Arial" panose="020B0604020202020204" pitchFamily="34" charset="0"/>
              <a:buChar char="•"/>
            </a:pPr>
            <a:r>
              <a:rPr lang="en-US" sz="1200" b="1" i="0" u="none" kern="1200" dirty="0">
                <a:solidFill>
                  <a:schemeClr val="tx1"/>
                </a:solidFill>
                <a:effectLst/>
                <a:latin typeface="+mn-lt"/>
                <a:ea typeface="+mn-ea"/>
                <a:cs typeface="+mn-cs"/>
              </a:rPr>
              <a:t>Concisely stated, God’s righteousness is such that He has been able to accomplish – in His Son’s death – being BOTH </a:t>
            </a:r>
            <a:r>
              <a:rPr lang="en-US" sz="1200" b="1" i="1" u="none" kern="1200" dirty="0">
                <a:solidFill>
                  <a:schemeClr val="tx1"/>
                </a:solidFill>
                <a:effectLst/>
                <a:latin typeface="+mn-lt"/>
                <a:ea typeface="+mn-ea"/>
                <a:cs typeface="+mn-cs"/>
              </a:rPr>
              <a:t>“just and the justifier.”</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His justice is found in His requirement of propitiation.  His character requires His wrath be appeased through sacrifice</a:t>
            </a:r>
          </a:p>
          <a:p>
            <a:pPr marL="628650" lvl="1" indent="-171450">
              <a:buFont typeface="Arial" panose="020B0604020202020204" pitchFamily="34" charset="0"/>
              <a:buChar char="•"/>
            </a:pPr>
            <a:r>
              <a:rPr lang="en-US" sz="1200" b="0" i="0" u="none" kern="1200" dirty="0">
                <a:solidFill>
                  <a:schemeClr val="tx1"/>
                </a:solidFill>
                <a:effectLst/>
                <a:latin typeface="+mn-lt"/>
                <a:ea typeface="+mn-ea"/>
                <a:cs typeface="+mn-cs"/>
              </a:rPr>
              <a:t>His ability to be the justifier is found in His selfless love.  He sent Jesus to earth to pay the penalty, that all of mankind would not have to suffer the wrath they deserved.</a:t>
            </a:r>
          </a:p>
          <a:p>
            <a:pPr marL="171450" lvl="0" indent="-171450">
              <a:buFont typeface="Arial" panose="020B0604020202020204" pitchFamily="34" charset="0"/>
              <a:buChar char="•"/>
            </a:pPr>
            <a:r>
              <a:rPr lang="en-US" sz="1200" b="1" i="0" u="none" kern="1200" dirty="0">
                <a:solidFill>
                  <a:schemeClr val="tx1"/>
                </a:solidFill>
                <a:effectLst/>
                <a:latin typeface="+mn-lt"/>
                <a:ea typeface="+mn-ea"/>
                <a:cs typeface="+mn-cs"/>
              </a:rPr>
              <a:t>Some think only of God’s wrath, while others want to consider only His love!  Scripture reveals both, and explains that through the shedding of Christ’s blood, He became our means of propitiation.</a:t>
            </a:r>
          </a:p>
          <a:p>
            <a:pPr marL="0" lvl="0" indent="0">
              <a:buFont typeface="Arial" panose="020B0604020202020204" pitchFamily="34" charset="0"/>
              <a:buNone/>
            </a:pPr>
            <a:r>
              <a:rPr lang="en-US" sz="1200" b="1" i="0" u="none" kern="1200" dirty="0">
                <a:solidFill>
                  <a:schemeClr val="tx1"/>
                </a:solidFill>
                <a:effectLst/>
                <a:latin typeface="+mn-lt"/>
                <a:ea typeface="+mn-ea"/>
                <a:cs typeface="+mn-cs"/>
              </a:rPr>
              <a:t>(John 3:16-17), </a:t>
            </a:r>
            <a:r>
              <a:rPr lang="en-US" sz="1200" b="0" i="1" u="none" kern="1200" dirty="0">
                <a:solidFill>
                  <a:schemeClr val="tx1"/>
                </a:solidFill>
                <a:effectLst/>
                <a:latin typeface="+mn-lt"/>
                <a:ea typeface="+mn-ea"/>
                <a:cs typeface="+mn-cs"/>
              </a:rPr>
              <a:t>“</a:t>
            </a:r>
            <a:r>
              <a:rPr lang="en-US" b="0" i="1" u="none" dirty="0"/>
              <a:t>For God so loved the world that He gave His only begotten Son, that whoever believes in Him should not perish but have everlasting life.</a:t>
            </a:r>
            <a:r>
              <a:rPr lang="en-US" b="0" i="1" u="none" baseline="30000" dirty="0"/>
              <a:t> 17</a:t>
            </a:r>
            <a:r>
              <a:rPr lang="en-US" b="0" i="1" u="none" dirty="0"/>
              <a:t> For God did not send His Son into the world to condemn the world, but that the world through Him might be saved.”</a:t>
            </a:r>
            <a:endParaRPr lang="en-US" sz="1200" b="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8CA6F-4250-4662-A6D8-FBE59BCFE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94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Yesterday (October 27), an unhinged individual killed 11 people in a synagogue in Pittsburg, Pennsylvania</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(One of the law enforcement officials promised) “Justice will be swift and severe.”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We would think less of a justice system that did not punish evil.  In practical terms, we all realize that to be just and good, a payment for evil must occur</a:t>
            </a:r>
          </a:p>
          <a:p>
            <a:pPr marL="0" lvl="0" indent="0">
              <a:buFont typeface="Arial" panose="020B0604020202020204" pitchFamily="34" charset="0"/>
              <a:buNone/>
            </a:pPr>
            <a:r>
              <a:rPr lang="en-US" sz="1200" b="1" i="0" kern="1200" dirty="0">
                <a:solidFill>
                  <a:schemeClr val="tx1"/>
                </a:solidFill>
                <a:effectLst/>
                <a:latin typeface="+mn-lt"/>
                <a:ea typeface="+mn-ea"/>
                <a:cs typeface="+mn-cs"/>
              </a:rPr>
              <a:t>In the same way, the good and righteous God, because of who He is, must execute wrath upon the disobedient.</a:t>
            </a:r>
          </a:p>
          <a:p>
            <a:pPr marL="0" lvl="0" indent="0">
              <a:buFont typeface="Arial" panose="020B0604020202020204" pitchFamily="34" charset="0"/>
              <a:buNone/>
            </a:pPr>
            <a:r>
              <a:rPr lang="en-US" sz="1200" b="1" i="0" kern="1200" dirty="0">
                <a:solidFill>
                  <a:schemeClr val="tx1"/>
                </a:solidFill>
                <a:effectLst/>
                <a:latin typeface="+mn-lt"/>
                <a:ea typeface="+mn-ea"/>
                <a:cs typeface="+mn-cs"/>
              </a:rPr>
              <a:t>(2 Thessalonians 1:6-10), </a:t>
            </a:r>
            <a:r>
              <a:rPr lang="en-US" sz="1200" b="0" i="1" kern="1200" dirty="0">
                <a:solidFill>
                  <a:schemeClr val="tx1"/>
                </a:solidFill>
                <a:effectLst/>
                <a:latin typeface="+mn-lt"/>
                <a:ea typeface="+mn-ea"/>
                <a:cs typeface="+mn-cs"/>
              </a:rPr>
              <a:t>“</a:t>
            </a:r>
            <a:r>
              <a:rPr lang="en-US" i="1" dirty="0"/>
              <a:t>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r>
              <a:rPr lang="en-US" i="1" baseline="30000" dirty="0"/>
              <a:t> 9</a:t>
            </a:r>
            <a:r>
              <a:rPr lang="en-US" i="1" dirty="0"/>
              <a:t> These shall be punished with everlasting destruction from the presence of the Lord and from the glory of His power,</a:t>
            </a:r>
            <a:r>
              <a:rPr lang="en-US" i="1" baseline="30000" dirty="0"/>
              <a:t> 10</a:t>
            </a:r>
            <a:r>
              <a:rPr lang="en-US" i="1" dirty="0"/>
              <a:t> when He comes, in that Day, to be glorified in His saints and to be admired among all those who believe, because our testimony among you was believed.”</a:t>
            </a:r>
          </a:p>
          <a:p>
            <a:pPr marL="0" lv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lvl="0" indent="0" algn="ctr">
              <a:buFont typeface="Arial" panose="020B0604020202020204" pitchFamily="34" charset="0"/>
              <a:buNone/>
            </a:pPr>
            <a:r>
              <a:rPr lang="en-US" sz="1200" b="1" i="0" kern="1200" dirty="0">
                <a:solidFill>
                  <a:schemeClr val="tx1"/>
                </a:solidFill>
                <a:effectLst/>
                <a:latin typeface="+mn-lt"/>
                <a:ea typeface="+mn-ea"/>
                <a:cs typeface="+mn-cs"/>
              </a:rPr>
              <a:t>We rejoice, however, at the Mercy and Grace extended to us by Him.  He sent us a Redeemer!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8CA6F-4250-4662-A6D8-FBE59BCFE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03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BEBFB-58A9-4197-9C1B-9A9B0489B3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2DF0D-6F46-485A-95C3-0C42BB8897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BA952-4F95-476D-B0F7-AC9A8B95A983}"/>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E0E11368-6022-4011-A6EA-4F49FA1D1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1AFAF-A6EF-4371-A791-D15A105AB2BA}"/>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400193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50F4B-4393-48CD-B5F0-F3A1E62275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137A96-4121-4C44-9F83-DF718AFBBE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87550-60BF-412B-8E1B-D48D07A2D1DF}"/>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05271073-EAA9-4C14-B332-C9A11B109F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342A9-F4AB-49F5-AA00-07EC4FDF0122}"/>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3145723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82ADE-4E91-478B-A5A5-16ECA188E1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4050E-C57D-458F-97EB-D57CD1206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C7867-8F62-431C-8705-37D598CE9F7D}"/>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EC31A322-2B14-4D53-AB47-0B5D8484E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5AC27-3F2D-4BDF-9C99-4AFD24DCF606}"/>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357233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9740-F077-4C09-B6FE-0B9148F6DB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C10EB2-D70A-42A4-8CEF-5142A00ABA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E9F61-572E-4B4B-8CDE-6E98125FAA21}"/>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A99749F6-37BB-4A72-9998-0BBFA5060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DFE16-D0E7-4D62-B7D0-8D42C2ED54EB}"/>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19639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AD365-D2DB-4019-B96E-316969D4A6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7D430F-CDAE-4BC7-AEDE-1B43A4FD9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FDBBA1-A2C2-41AF-B1F7-FB2EB3503DD2}"/>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AAE943D2-4C9F-4993-B8AA-A038117BA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2AFB-B599-4AD8-9FFA-CC655DB193B6}"/>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371036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93BF-FEB6-4BF4-AF79-93D56CAE2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67966-2DEA-4342-9CD4-C882BB8CE7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64EEE2-C048-4E0A-B348-442BD707A72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75A14-B456-46DE-B8F7-13F5E0AF44FC}"/>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6" name="Footer Placeholder 5">
            <a:extLst>
              <a:ext uri="{FF2B5EF4-FFF2-40B4-BE49-F238E27FC236}">
                <a16:creationId xmlns:a16="http://schemas.microsoft.com/office/drawing/2014/main" id="{A31F475C-996F-4BD8-B4C6-8305DE54E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966127-A8F7-4714-BFA3-B27693F36A2D}"/>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273503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C1E1-ECED-4B38-A300-1902A07A4D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ACE8A-6C23-4B3E-8679-624ED16620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7571347-7764-4A3E-84E4-853330DB87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4CF26-CF75-4876-ACDA-038C5E2EA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8E1340-6AE5-431F-8B1F-48D60048FC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03CEE4-0454-43CB-B70F-C37C0045A6D0}"/>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8" name="Footer Placeholder 7">
            <a:extLst>
              <a:ext uri="{FF2B5EF4-FFF2-40B4-BE49-F238E27FC236}">
                <a16:creationId xmlns:a16="http://schemas.microsoft.com/office/drawing/2014/main" id="{B12CD0B4-1E23-4C74-AD0F-78798E977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BD522A-928B-4778-A8D1-5C6A99B3CEB7}"/>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158076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4366A-0A80-4453-BABB-D0C2993E45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D7A21E-3A43-4C2C-855D-59BE1D3C8B9A}"/>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4" name="Footer Placeholder 3">
            <a:extLst>
              <a:ext uri="{FF2B5EF4-FFF2-40B4-BE49-F238E27FC236}">
                <a16:creationId xmlns:a16="http://schemas.microsoft.com/office/drawing/2014/main" id="{B85625B6-A2B5-4155-A553-95F4ECCFD6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D5C3CA-7794-43C5-9A4A-BE76F1D76C30}"/>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1212798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1FFEF2-0734-4197-A834-F395F8E96880}"/>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3" name="Footer Placeholder 2">
            <a:extLst>
              <a:ext uri="{FF2B5EF4-FFF2-40B4-BE49-F238E27FC236}">
                <a16:creationId xmlns:a16="http://schemas.microsoft.com/office/drawing/2014/main" id="{808B10D3-7610-4374-95F5-8C550E2422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379D5A-215D-4AD8-943E-E5345E7B2A41}"/>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273728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E0192-5DCA-42D3-AD19-64FB0D5875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72B6D-A343-4CE2-BD2D-99DD9E79E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0DA086-5DE1-456A-8E4B-0A7D0B845F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53E710-7CC4-493E-9B94-AAFF9CD4E9D3}"/>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6" name="Footer Placeholder 5">
            <a:extLst>
              <a:ext uri="{FF2B5EF4-FFF2-40B4-BE49-F238E27FC236}">
                <a16:creationId xmlns:a16="http://schemas.microsoft.com/office/drawing/2014/main" id="{6BD5AEDF-898A-48BA-B421-3CD0650B6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95DE5-A36E-41F6-AEF2-3FEA781FAB7D}"/>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2391690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4B85-16E1-441D-943D-3D16BB2001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D999A4-E7EF-4187-B552-4F13BBAA81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0ABF02-5152-439F-941D-DDE08C437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2D9D84-3FC7-42DF-9098-B2F183551E7A}"/>
              </a:ext>
            </a:extLst>
          </p:cNvPr>
          <p:cNvSpPr>
            <a:spLocks noGrp="1"/>
          </p:cNvSpPr>
          <p:nvPr>
            <p:ph type="dt" sz="half" idx="10"/>
          </p:nvPr>
        </p:nvSpPr>
        <p:spPr/>
        <p:txBody>
          <a:bodyPr/>
          <a:lstStyle/>
          <a:p>
            <a:fld id="{CB860708-D148-4AB3-8156-FAF670EE253C}" type="datetimeFigureOut">
              <a:rPr lang="en-US" smtClean="0"/>
              <a:t>10/28/2018</a:t>
            </a:fld>
            <a:endParaRPr lang="en-US"/>
          </a:p>
        </p:txBody>
      </p:sp>
      <p:sp>
        <p:nvSpPr>
          <p:cNvPr id="6" name="Footer Placeholder 5">
            <a:extLst>
              <a:ext uri="{FF2B5EF4-FFF2-40B4-BE49-F238E27FC236}">
                <a16:creationId xmlns:a16="http://schemas.microsoft.com/office/drawing/2014/main" id="{89F37C32-64D3-46DF-9D6B-8ACD94D81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C407AD-AE8D-44B4-B0B2-5CD3D7A9A9F7}"/>
              </a:ext>
            </a:extLst>
          </p:cNvPr>
          <p:cNvSpPr>
            <a:spLocks noGrp="1"/>
          </p:cNvSpPr>
          <p:nvPr>
            <p:ph type="sldNum" sz="quarter" idx="12"/>
          </p:nvPr>
        </p:nvSpPr>
        <p:spPr/>
        <p:txBody>
          <a:bodyPr/>
          <a:lstStyle/>
          <a:p>
            <a:fld id="{D29A69D3-318E-4DA1-91C9-C28E7D543956}" type="slidenum">
              <a:rPr lang="en-US" smtClean="0"/>
              <a:t>‹#›</a:t>
            </a:fld>
            <a:endParaRPr lang="en-US"/>
          </a:p>
        </p:txBody>
      </p:sp>
    </p:spTree>
    <p:extLst>
      <p:ext uri="{BB962C8B-B14F-4D97-AF65-F5344CB8AC3E}">
        <p14:creationId xmlns:p14="http://schemas.microsoft.com/office/powerpoint/2010/main" val="87678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2C810-76CB-4E79-8043-A5629F8E2F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DCB257-4F6A-4CEB-98AB-819C66299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4CE4D-B22E-4375-B90C-E0D86F8FB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60708-D148-4AB3-8156-FAF670EE253C}" type="datetimeFigureOut">
              <a:rPr lang="en-US" smtClean="0"/>
              <a:t>10/28/2018</a:t>
            </a:fld>
            <a:endParaRPr lang="en-US"/>
          </a:p>
        </p:txBody>
      </p:sp>
      <p:sp>
        <p:nvSpPr>
          <p:cNvPr id="5" name="Footer Placeholder 4">
            <a:extLst>
              <a:ext uri="{FF2B5EF4-FFF2-40B4-BE49-F238E27FC236}">
                <a16:creationId xmlns:a16="http://schemas.microsoft.com/office/drawing/2014/main" id="{8C702F06-CB4A-45EA-9CA8-557A9B2AA2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18B4E3-C171-4939-A6A3-FD4122D5B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A69D3-318E-4DA1-91C9-C28E7D543956}" type="slidenum">
              <a:rPr lang="en-US" smtClean="0"/>
              <a:t>‹#›</a:t>
            </a:fld>
            <a:endParaRPr lang="en-US"/>
          </a:p>
        </p:txBody>
      </p:sp>
    </p:spTree>
    <p:extLst>
      <p:ext uri="{BB962C8B-B14F-4D97-AF65-F5344CB8AC3E}">
        <p14:creationId xmlns:p14="http://schemas.microsoft.com/office/powerpoint/2010/main" val="1072584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2442600"/>
            <a:ext cx="9144000" cy="1655762"/>
          </a:xfrm>
        </p:spPr>
        <p:txBody>
          <a:bodyPr>
            <a:normAutofit/>
          </a:bodyPr>
          <a:lstStyle/>
          <a:p>
            <a:r>
              <a:rPr lang="en-US" sz="6000" dirty="0">
                <a:solidFill>
                  <a:srgbClr val="C3A168"/>
                </a:solidFill>
                <a:latin typeface="Viner Hand ITC" panose="03070502030502020203" pitchFamily="66" charset="0"/>
              </a:rPr>
              <a:t>Romans 3:21-26</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682906" y="3523780"/>
            <a:ext cx="10826188" cy="2800767"/>
          </a:xfrm>
          <a:prstGeom prst="rect">
            <a:avLst/>
          </a:prstGeom>
          <a:noFill/>
        </p:spPr>
        <p:txBody>
          <a:bodyPr wrap="square" rtlCol="0">
            <a:spAutoFit/>
          </a:bodyPr>
          <a:lstStyle/>
          <a:p>
            <a:pPr algn="ctr"/>
            <a:r>
              <a:rPr lang="en-US" sz="4400" dirty="0">
                <a:solidFill>
                  <a:srgbClr val="C3A168"/>
                </a:solidFill>
              </a:rPr>
              <a:t>God’s scheme of redemption is sublime!</a:t>
            </a:r>
          </a:p>
          <a:p>
            <a:pPr algn="ctr"/>
            <a:r>
              <a:rPr lang="en-US" sz="4400" dirty="0">
                <a:solidFill>
                  <a:schemeClr val="bg1"/>
                </a:solidFill>
              </a:rPr>
              <a:t>Even the least knowledgeable have access to God’s offer of redemption </a:t>
            </a:r>
          </a:p>
          <a:p>
            <a:pPr algn="ctr"/>
            <a:r>
              <a:rPr lang="en-US" sz="4400" dirty="0">
                <a:solidFill>
                  <a:srgbClr val="C3A168"/>
                </a:solidFill>
              </a:rPr>
              <a:t>And yet, the study is deep and complex</a:t>
            </a:r>
          </a:p>
        </p:txBody>
      </p:sp>
    </p:spTree>
    <p:extLst>
      <p:ext uri="{BB962C8B-B14F-4D97-AF65-F5344CB8AC3E}">
        <p14:creationId xmlns:p14="http://schemas.microsoft.com/office/powerpoint/2010/main" val="26366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1988612"/>
            <a:ext cx="9144000" cy="997184"/>
          </a:xfrm>
        </p:spPr>
        <p:txBody>
          <a:bodyPr>
            <a:normAutofit/>
          </a:bodyPr>
          <a:lstStyle/>
          <a:p>
            <a:r>
              <a:rPr lang="en-US" sz="6000" dirty="0">
                <a:solidFill>
                  <a:srgbClr val="C3A168"/>
                </a:solidFill>
                <a:latin typeface="Viner Hand ITC" panose="03070502030502020203" pitchFamily="66" charset="0"/>
              </a:rPr>
              <a:t>What Paul is Saying</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429207" y="2889306"/>
            <a:ext cx="11383347" cy="3785652"/>
          </a:xfrm>
          <a:prstGeom prst="rect">
            <a:avLst/>
          </a:prstGeom>
          <a:noFill/>
        </p:spPr>
        <p:txBody>
          <a:bodyPr wrap="square" rtlCol="0">
            <a:spAutoFit/>
          </a:body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C3A168"/>
                </a:solidFill>
                <a:latin typeface="Calibri" panose="020F0502020204030204"/>
              </a:rPr>
              <a:t>God’s righteousness is revealed through faith in Christ</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C3A168"/>
                </a:solidFill>
                <a:effectLst/>
                <a:uLnTx/>
                <a:uFillTx/>
                <a:latin typeface="Calibri" panose="020F0502020204030204"/>
                <a:ea typeface="+mn-ea"/>
                <a:cs typeface="+mn-cs"/>
              </a:rPr>
              <a:t>A</a:t>
            </a:r>
            <a:r>
              <a:rPr lang="en-US" sz="4000" dirty="0" err="1">
                <a:solidFill>
                  <a:srgbClr val="C3A168"/>
                </a:solidFill>
                <a:latin typeface="Calibri" panose="020F0502020204030204"/>
              </a:rPr>
              <a:t>ll</a:t>
            </a:r>
            <a:r>
              <a:rPr lang="en-US" sz="4000" dirty="0">
                <a:solidFill>
                  <a:srgbClr val="C3A168"/>
                </a:solidFill>
                <a:latin typeface="Calibri" panose="020F0502020204030204"/>
              </a:rPr>
              <a:t> are in need of redemption because of sin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C3A168"/>
                </a:solidFill>
                <a:effectLst/>
                <a:uLnTx/>
                <a:uFillTx/>
                <a:latin typeface="Calibri" panose="020F0502020204030204"/>
                <a:ea typeface="+mn-ea"/>
                <a:cs typeface="+mn-cs"/>
              </a:rPr>
              <a:t>That redemption is accomplished through Christ’s blood being a “propitiation”</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dirty="0">
                <a:solidFill>
                  <a:srgbClr val="C3A168"/>
                </a:solidFill>
                <a:latin typeface="Calibri" panose="020F0502020204030204"/>
              </a:rPr>
              <a:t>In this way, God can be both just and also justify us</a:t>
            </a:r>
            <a:endParaRPr kumimoji="0" lang="en-US" sz="4000" b="0" i="0" u="none" strike="noStrike" kern="1200" cap="none" spc="0" normalizeH="0" baseline="0" noProof="0" dirty="0">
              <a:ln>
                <a:noFill/>
              </a:ln>
              <a:solidFill>
                <a:srgbClr val="C3A1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63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2063256"/>
            <a:ext cx="9144000" cy="1281869"/>
          </a:xfrm>
        </p:spPr>
        <p:txBody>
          <a:bodyPr anchor="ctr">
            <a:normAutofit/>
          </a:bodyPr>
          <a:lstStyle/>
          <a:p>
            <a:r>
              <a:rPr lang="en-US" sz="6000" dirty="0">
                <a:solidFill>
                  <a:srgbClr val="C3A168"/>
                </a:solidFill>
                <a:latin typeface="Viner Hand ITC" panose="03070502030502020203" pitchFamily="66" charset="0"/>
              </a:rPr>
              <a:t>The Righteousness of God</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404326" y="3652933"/>
            <a:ext cx="11383347" cy="212365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Romans 1:16-18</a:t>
            </a:r>
          </a:p>
          <a:p>
            <a:pPr marR="0" lvl="0" algn="ctr" defTabSz="914400" rtl="0" eaLnBrk="1" fontAlgn="auto" latinLnBrk="0" hangingPunct="1">
              <a:lnSpc>
                <a:spcPct val="100000"/>
              </a:lnSpc>
              <a:spcBef>
                <a:spcPts val="0"/>
              </a:spcBef>
              <a:spcAft>
                <a:spcPts val="0"/>
              </a:spcAft>
              <a:buClrTx/>
              <a:buSzTx/>
              <a:tabLst/>
              <a:defRPr/>
            </a:pPr>
            <a:r>
              <a:rPr lang="en-US" sz="4400" dirty="0">
                <a:solidFill>
                  <a:srgbClr val="C3A168"/>
                </a:solidFill>
                <a:latin typeface="Calibri" panose="020F0502020204030204"/>
              </a:rPr>
              <a:t>James 1:13</a:t>
            </a:r>
            <a:endPar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lang="en-US" sz="4400" dirty="0">
                <a:solidFill>
                  <a:srgbClr val="C3A168"/>
                </a:solidFill>
                <a:latin typeface="Calibri" panose="020F0502020204030204"/>
              </a:rPr>
              <a:t>Mark 10:17-18</a:t>
            </a:r>
            <a:endPar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6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2063256"/>
            <a:ext cx="9144000" cy="1281869"/>
          </a:xfrm>
        </p:spPr>
        <p:txBody>
          <a:bodyPr anchor="ctr">
            <a:normAutofit/>
          </a:bodyPr>
          <a:lstStyle/>
          <a:p>
            <a:r>
              <a:rPr lang="en-US" sz="6000" dirty="0">
                <a:solidFill>
                  <a:srgbClr val="C3A168"/>
                </a:solidFill>
                <a:latin typeface="Viner Hand ITC" panose="03070502030502020203" pitchFamily="66" charset="0"/>
              </a:rPr>
              <a:t>Our Justification</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404326" y="3466323"/>
            <a:ext cx="1138334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Be acquitted, pronounced &amp; treated as righteous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Hebrews 8:11-12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3A168"/>
                </a:solidFill>
                <a:latin typeface="Calibri" panose="020F0502020204030204"/>
              </a:rPr>
              <a:t>1 John 4:8-10</a:t>
            </a:r>
          </a:p>
          <a:p>
            <a:pPr lvl="0" algn="ctr">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Redemption </a:t>
            </a:r>
            <a:r>
              <a:rPr lang="en-US" sz="4400" dirty="0">
                <a:solidFill>
                  <a:srgbClr val="C3A168"/>
                </a:solidFill>
                <a:latin typeface="Calibri" panose="020F0502020204030204"/>
              </a:rPr>
              <a:t>– (</a:t>
            </a:r>
            <a:r>
              <a:rPr lang="en-US" sz="4400" i="1" dirty="0" err="1">
                <a:solidFill>
                  <a:srgbClr val="C3A168"/>
                </a:solidFill>
                <a:latin typeface="Calibri" panose="020F0502020204030204"/>
              </a:rPr>
              <a:t>apolutrōse</a:t>
            </a:r>
            <a:r>
              <a:rPr lang="en-US" sz="4400" i="1" dirty="0" err="1">
                <a:solidFill>
                  <a:srgbClr val="C3A168"/>
                </a:solidFill>
              </a:rPr>
              <a:t>ō</a:t>
            </a:r>
            <a:r>
              <a:rPr lang="en-US" sz="4400" i="1" dirty="0" err="1">
                <a:solidFill>
                  <a:srgbClr val="C3A168"/>
                </a:solidFill>
                <a:latin typeface="Calibri" panose="020F0502020204030204"/>
              </a:rPr>
              <a:t>s</a:t>
            </a:r>
            <a:r>
              <a:rPr lang="en-US" sz="4400" dirty="0">
                <a:solidFill>
                  <a:srgbClr val="C3A168"/>
                </a:solidFill>
                <a:latin typeface="Calibri" panose="020F0502020204030204"/>
              </a:rPr>
              <a:t>) Ephesians 1:7-12</a:t>
            </a:r>
            <a:endPar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50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2063256"/>
            <a:ext cx="9144000" cy="1281869"/>
          </a:xfrm>
        </p:spPr>
        <p:txBody>
          <a:bodyPr anchor="ctr">
            <a:normAutofit/>
          </a:bodyPr>
          <a:lstStyle/>
          <a:p>
            <a:r>
              <a:rPr lang="en-US" sz="6000" dirty="0">
                <a:solidFill>
                  <a:srgbClr val="C3A168"/>
                </a:solidFill>
                <a:latin typeface="Viner Hand ITC" panose="03070502030502020203" pitchFamily="66" charset="0"/>
              </a:rPr>
              <a:t>(</a:t>
            </a:r>
            <a:r>
              <a:rPr lang="en-US" sz="6000" dirty="0" err="1">
                <a:solidFill>
                  <a:srgbClr val="C3A168"/>
                </a:solidFill>
                <a:latin typeface="Viner Hand ITC" panose="03070502030502020203" pitchFamily="66" charset="0"/>
              </a:rPr>
              <a:t>greek</a:t>
            </a:r>
            <a:r>
              <a:rPr lang="en-US" sz="6000" dirty="0">
                <a:solidFill>
                  <a:srgbClr val="C3A168"/>
                </a:solidFill>
                <a:latin typeface="Viner Hand ITC" panose="03070502030502020203" pitchFamily="66" charset="0"/>
              </a:rPr>
              <a:t>) </a:t>
            </a:r>
            <a:r>
              <a:rPr lang="en-US" sz="6000" dirty="0" err="1">
                <a:solidFill>
                  <a:srgbClr val="C3A168"/>
                </a:solidFill>
                <a:latin typeface="Viner Hand ITC" panose="03070502030502020203" pitchFamily="66" charset="0"/>
              </a:rPr>
              <a:t>hilasterion</a:t>
            </a:r>
            <a:endParaRPr lang="en-US" sz="6000" dirty="0">
              <a:solidFill>
                <a:srgbClr val="C3A168"/>
              </a:solidFill>
              <a:latin typeface="Viner Hand ITC" panose="03070502030502020203" pitchFamily="66" charset="0"/>
            </a:endParaRPr>
          </a:p>
        </p:txBody>
      </p:sp>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404326" y="3484984"/>
            <a:ext cx="1138334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3A168"/>
                </a:solidFill>
                <a:latin typeface="Calibri" panose="020F0502020204030204"/>
              </a:rPr>
              <a:t>Placating? Expiating?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Romans 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3A168"/>
                </a:solidFill>
                <a:latin typeface="Calibri" panose="020F0502020204030204"/>
              </a:rPr>
              <a:t>2 Chronicles 29:10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rPr>
              <a:t>John 3:16-17</a:t>
            </a:r>
          </a:p>
        </p:txBody>
      </p:sp>
      <p:sp>
        <p:nvSpPr>
          <p:cNvPr id="5" name="TextBox 4">
            <a:extLst>
              <a:ext uri="{FF2B5EF4-FFF2-40B4-BE49-F238E27FC236}">
                <a16:creationId xmlns:a16="http://schemas.microsoft.com/office/drawing/2014/main" id="{60FA735E-FD9E-4EAE-B9C3-3BE304BCEE7F}"/>
              </a:ext>
            </a:extLst>
          </p:cNvPr>
          <p:cNvSpPr txBox="1"/>
          <p:nvPr/>
        </p:nvSpPr>
        <p:spPr>
          <a:xfrm>
            <a:off x="7682204" y="1815432"/>
            <a:ext cx="1499119" cy="1015663"/>
          </a:xfrm>
          <a:prstGeom prst="rect">
            <a:avLst/>
          </a:prstGeom>
          <a:noFill/>
        </p:spPr>
        <p:txBody>
          <a:bodyPr wrap="square" rtlCol="0">
            <a:spAutoFit/>
          </a:bodyPr>
          <a:lstStyle/>
          <a:p>
            <a:r>
              <a:rPr lang="en-US" sz="6000" dirty="0">
                <a:solidFill>
                  <a:srgbClr val="C3A168"/>
                </a:solidFill>
                <a:latin typeface="Viner Hand ITC" panose="03070502030502020203" pitchFamily="66" charset="0"/>
              </a:rPr>
              <a:t>-</a:t>
            </a:r>
          </a:p>
        </p:txBody>
      </p:sp>
    </p:spTree>
    <p:extLst>
      <p:ext uri="{BB962C8B-B14F-4D97-AF65-F5344CB8AC3E}">
        <p14:creationId xmlns:p14="http://schemas.microsoft.com/office/powerpoint/2010/main" val="281970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2114"/>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926D1-2CA4-4BE5-8669-E4A80BE14A34}"/>
              </a:ext>
            </a:extLst>
          </p:cNvPr>
          <p:cNvSpPr>
            <a:spLocks noGrp="1"/>
          </p:cNvSpPr>
          <p:nvPr>
            <p:ph type="subTitle" idx="1"/>
          </p:nvPr>
        </p:nvSpPr>
        <p:spPr>
          <a:xfrm>
            <a:off x="1524000" y="2063256"/>
            <a:ext cx="9144000" cy="1281869"/>
          </a:xfrm>
        </p:spPr>
        <p:txBody>
          <a:bodyPr anchor="ctr">
            <a:normAutofit/>
          </a:bodyPr>
          <a:lstStyle/>
          <a:p>
            <a:r>
              <a:rPr lang="en-US" sz="6000" dirty="0">
                <a:solidFill>
                  <a:srgbClr val="C3A168"/>
                </a:solidFill>
                <a:latin typeface="Viner Hand ITC" panose="03070502030502020203" pitchFamily="66" charset="0"/>
              </a:rPr>
              <a:t>Conclusion</a:t>
            </a:r>
          </a:p>
        </p:txBody>
      </p:sp>
      <p:pic>
        <p:nvPicPr>
          <p:cNvPr id="4" name="Picture 3">
            <a:extLst>
              <a:ext uri="{FF2B5EF4-FFF2-40B4-BE49-F238E27FC236}">
                <a16:creationId xmlns:a16="http://schemas.microsoft.com/office/drawing/2014/main" id="{77910112-52EE-410E-AD3D-8824ED1B3298}"/>
              </a:ext>
            </a:extLst>
          </p:cNvPr>
          <p:cNvPicPr>
            <a:picLocks noChangeAspect="1"/>
          </p:cNvPicPr>
          <p:nvPr/>
        </p:nvPicPr>
        <p:blipFill>
          <a:blip r:embed="rId3"/>
          <a:stretch>
            <a:fillRect/>
          </a:stretch>
        </p:blipFill>
        <p:spPr>
          <a:xfrm>
            <a:off x="0" y="-40192"/>
            <a:ext cx="12192000" cy="1734291"/>
          </a:xfrm>
          <a:prstGeom prst="rect">
            <a:avLst/>
          </a:prstGeom>
        </p:spPr>
      </p:pic>
      <p:sp>
        <p:nvSpPr>
          <p:cNvPr id="2" name="Title 1">
            <a:extLst>
              <a:ext uri="{FF2B5EF4-FFF2-40B4-BE49-F238E27FC236}">
                <a16:creationId xmlns:a16="http://schemas.microsoft.com/office/drawing/2014/main" id="{C5727167-336B-49B9-9E99-6801BE33203D}"/>
              </a:ext>
            </a:extLst>
          </p:cNvPr>
          <p:cNvSpPr>
            <a:spLocks noGrp="1"/>
          </p:cNvSpPr>
          <p:nvPr>
            <p:ph type="ctrTitle"/>
          </p:nvPr>
        </p:nvSpPr>
        <p:spPr>
          <a:xfrm>
            <a:off x="1684774" y="142354"/>
            <a:ext cx="9144000" cy="1399808"/>
          </a:xfrm>
        </p:spPr>
        <p:txBody>
          <a:bodyPr>
            <a:normAutofit/>
          </a:bodyPr>
          <a:lstStyle/>
          <a:p>
            <a:r>
              <a:rPr lang="en-US" sz="7200" dirty="0">
                <a:latin typeface="Viner Hand ITC" panose="03070502030502020203" pitchFamily="66" charset="0"/>
              </a:rPr>
              <a:t>Propitiation</a:t>
            </a:r>
          </a:p>
        </p:txBody>
      </p:sp>
      <p:cxnSp>
        <p:nvCxnSpPr>
          <p:cNvPr id="6" name="Straight Connector 5">
            <a:extLst>
              <a:ext uri="{FF2B5EF4-FFF2-40B4-BE49-F238E27FC236}">
                <a16:creationId xmlns:a16="http://schemas.microsoft.com/office/drawing/2014/main" id="{A1BD1E2D-FC5E-4B71-8F85-91F34B1BEC49}"/>
              </a:ext>
            </a:extLst>
          </p:cNvPr>
          <p:cNvCxnSpPr/>
          <p:nvPr/>
        </p:nvCxnSpPr>
        <p:spPr>
          <a:xfrm>
            <a:off x="0" y="1688127"/>
            <a:ext cx="12192000" cy="0"/>
          </a:xfrm>
          <a:prstGeom prst="line">
            <a:avLst/>
          </a:prstGeom>
          <a:ln w="63500">
            <a:solidFill>
              <a:srgbClr val="C3A168"/>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40EC40-4225-499D-9166-EC12EF3F8C08}"/>
              </a:ext>
            </a:extLst>
          </p:cNvPr>
          <p:cNvSpPr txBox="1"/>
          <p:nvPr/>
        </p:nvSpPr>
        <p:spPr>
          <a:xfrm>
            <a:off x="404326" y="3335696"/>
            <a:ext cx="11383347" cy="29854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Calibri" panose="020F0502020204030204"/>
                <a:ea typeface="+mn-ea"/>
                <a:cs typeface="+mn-cs"/>
              </a:rPr>
              <a:t>2 Thessalonians 1:6-10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solidFill>
                <a:srgbClr val="C3A168"/>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C3A16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solidFill>
                <a:srgbClr val="C3A168"/>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C3A16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solidFill>
                <a:srgbClr val="C3A168"/>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dirty="0">
              <a:ln>
                <a:noFill/>
              </a:ln>
              <a:solidFill>
                <a:srgbClr val="C3A168"/>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C3A168"/>
                </a:solidFill>
                <a:latin typeface="Calibri" panose="020F0502020204030204"/>
              </a:rPr>
              <a:t>We rejoice in the mercy and Grace</a:t>
            </a:r>
            <a:br>
              <a:rPr lang="en-US" sz="4400" dirty="0">
                <a:solidFill>
                  <a:srgbClr val="C3A168"/>
                </a:solidFill>
                <a:latin typeface="Calibri" panose="020F0502020204030204"/>
              </a:rPr>
            </a:br>
            <a:r>
              <a:rPr lang="en-US" sz="4400" dirty="0">
                <a:solidFill>
                  <a:srgbClr val="C3A168"/>
                </a:solidFill>
                <a:latin typeface="Calibri" panose="020F0502020204030204"/>
              </a:rPr>
              <a:t>of Almighty God, who brought us</a:t>
            </a:r>
            <a:br>
              <a:rPr lang="en-US" sz="4400" dirty="0">
                <a:solidFill>
                  <a:srgbClr val="C3A168"/>
                </a:solidFill>
                <a:latin typeface="Calibri" panose="020F0502020204030204"/>
              </a:rPr>
            </a:br>
            <a:r>
              <a:rPr lang="en-US" sz="4400" dirty="0">
                <a:solidFill>
                  <a:srgbClr val="C3A168"/>
                </a:solidFill>
                <a:latin typeface="Calibri" panose="020F0502020204030204"/>
              </a:rPr>
              <a:t>redemption through His Son.</a:t>
            </a:r>
            <a:endParaRPr kumimoji="0" lang="en-US" sz="4400" b="0" i="0" u="none" strike="noStrike" kern="1200" cap="none" spc="0" normalizeH="0" baseline="0" noProof="0" dirty="0">
              <a:ln>
                <a:noFill/>
              </a:ln>
              <a:solidFill>
                <a:srgbClr val="C3A16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6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2162</Words>
  <Application>Microsoft Office PowerPoint</Application>
  <PresentationFormat>Widescreen</PresentationFormat>
  <Paragraphs>98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Viner Hand ITC</vt:lpstr>
      <vt:lpstr>Calibri</vt:lpstr>
      <vt:lpstr>Calibri Light</vt:lpstr>
      <vt:lpstr>Arial</vt:lpstr>
      <vt:lpstr>Office Theme</vt:lpstr>
      <vt:lpstr>Propitiation</vt:lpstr>
      <vt:lpstr>Propitiation</vt:lpstr>
      <vt:lpstr>Propitiation</vt:lpstr>
      <vt:lpstr>Propitiation</vt:lpstr>
      <vt:lpstr>Propitiation</vt:lpstr>
      <vt:lpstr>Propitiation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Propitiation</dc:title>
  <dc:creator>Stan Cox</dc:creator>
  <cp:lastModifiedBy>Stan Cox</cp:lastModifiedBy>
  <cp:revision>31</cp:revision>
  <dcterms:created xsi:type="dcterms:W3CDTF">2018-10-22T21:54:56Z</dcterms:created>
  <dcterms:modified xsi:type="dcterms:W3CDTF">2018-10-28T20:25:33Z</dcterms:modified>
</cp:coreProperties>
</file>