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58" r:id="rId4"/>
    <p:sldId id="259" r:id="rId5"/>
    <p:sldId id="260" r:id="rId6"/>
    <p:sldId id="261" r:id="rId7"/>
    <p:sldId id="262" r:id="rId8"/>
    <p:sldId id="263" r:id="rId9"/>
  </p:sldIdLst>
  <p:sldSz cx="9144000" cy="6858000" type="screen4x3"/>
  <p:notesSz cx="7053263" cy="9309100"/>
  <p:embeddedFontLst>
    <p:embeddedFont>
      <p:font typeface="SF New Republic SC" panose="00000400000000000000" pitchFamily="2" charset="0"/>
      <p:regular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21" autoAdjust="0"/>
  </p:normalViewPr>
  <p:slideViewPr>
    <p:cSldViewPr>
      <p:cViewPr varScale="1">
        <p:scale>
          <a:sx n="51" d="100"/>
          <a:sy n="51" d="100"/>
        </p:scale>
        <p:origin x="-1842" y="-96"/>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68" y="-90"/>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448262" cy="698183"/>
          </a:xfrm>
          <a:prstGeom prst="rect">
            <a:avLst/>
          </a:prstGeom>
        </p:spPr>
        <p:txBody>
          <a:bodyPr vert="horz" lIns="93497" tIns="46749" rIns="93497" bIns="46749" rtlCol="0"/>
          <a:lstStyle>
            <a:lvl1pPr algn="l">
              <a:defRPr sz="1200"/>
            </a:lvl1pPr>
          </a:lstStyle>
          <a:p>
            <a:r>
              <a:rPr lang="en-US" sz="2000" b="1" dirty="0">
                <a:latin typeface="SF New Republic SC" panose="00000400000000000000" pitchFamily="2" charset="0"/>
              </a:rPr>
              <a:t>Punctuation</a:t>
            </a:r>
          </a:p>
          <a:p>
            <a:r>
              <a:rPr lang="en-US" dirty="0" smtClean="0"/>
              <a:t>(Using punctuation to illustrate Bible precepts)</a:t>
            </a:r>
            <a:endParaRPr lang="en-US" dirty="0"/>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r>
              <a:rPr lang="en-US" dirty="0" smtClean="0"/>
              <a:t>January 12, 2014 PM</a:t>
            </a:r>
            <a:endParaRPr lang="en-US" dirty="0"/>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r>
              <a:rPr lang="en-US" dirty="0" smtClean="0"/>
              <a:t>West Side church of Christ, Stan Cox</a:t>
            </a:r>
            <a:endParaRPr lang="en-US" dirty="0"/>
          </a:p>
        </p:txBody>
      </p:sp>
    </p:spTree>
    <p:extLst>
      <p:ext uri="{BB962C8B-B14F-4D97-AF65-F5344CB8AC3E}">
        <p14:creationId xmlns:p14="http://schemas.microsoft.com/office/powerpoint/2010/main" val="184359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1F8E7B07-F92B-4C8C-9663-35042E3E1087}" type="datetimeFigureOut">
              <a:rPr lang="en-US" smtClean="0"/>
              <a:t>1/12/2014</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7249C96F-1946-4E64-8171-8BA2264ED529}" type="slidenum">
              <a:rPr lang="en-US" smtClean="0"/>
              <a:t>‹#›</a:t>
            </a:fld>
            <a:endParaRPr lang="en-US"/>
          </a:p>
        </p:txBody>
      </p:sp>
    </p:spTree>
    <p:extLst>
      <p:ext uri="{BB962C8B-B14F-4D97-AF65-F5344CB8AC3E}">
        <p14:creationId xmlns:p14="http://schemas.microsoft.com/office/powerpoint/2010/main" val="78606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Sermon PPTX almost an exact duplication of Ron Adams chart in the December 2013 issue</a:t>
            </a:r>
            <a:r>
              <a:rPr lang="en-US" baseline="0" dirty="0" smtClean="0"/>
              <a:t> of For Your Consideration</a:t>
            </a:r>
          </a:p>
          <a:p>
            <a:r>
              <a:rPr lang="en-US" baseline="0" dirty="0" smtClean="0"/>
              <a:t>Print Slides 2-7</a:t>
            </a:r>
            <a:endParaRPr lang="en-US" dirty="0"/>
          </a:p>
        </p:txBody>
      </p:sp>
      <p:sp>
        <p:nvSpPr>
          <p:cNvPr id="4" name="Slide Number Placeholder 3"/>
          <p:cNvSpPr>
            <a:spLocks noGrp="1"/>
          </p:cNvSpPr>
          <p:nvPr>
            <p:ph type="sldNum" sz="quarter" idx="10"/>
          </p:nvPr>
        </p:nvSpPr>
        <p:spPr/>
        <p:txBody>
          <a:bodyPr/>
          <a:lstStyle/>
          <a:p>
            <a:fld id="{7249C96F-1946-4E64-8171-8BA2264ED529}" type="slidenum">
              <a:rPr lang="en-US" smtClean="0"/>
              <a:t>1</a:t>
            </a:fld>
            <a:endParaRPr lang="en-US"/>
          </a:p>
        </p:txBody>
      </p:sp>
    </p:spTree>
    <p:extLst>
      <p:ext uri="{BB962C8B-B14F-4D97-AF65-F5344CB8AC3E}">
        <p14:creationId xmlns:p14="http://schemas.microsoft.com/office/powerpoint/2010/main" val="4265546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latin typeface="SF New Republic SC" panose="00000400000000000000" pitchFamily="2"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A19B927-2E86-47E6-8C55-6A8988ACE61D}"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CB468-54E0-49DA-97AC-18DBC88006B0}" type="slidenum">
              <a:rPr lang="en-US" smtClean="0"/>
              <a:t>‹#›</a:t>
            </a:fld>
            <a:endParaRPr lang="en-US"/>
          </a:p>
        </p:txBody>
      </p:sp>
    </p:spTree>
    <p:extLst>
      <p:ext uri="{BB962C8B-B14F-4D97-AF65-F5344CB8AC3E}">
        <p14:creationId xmlns:p14="http://schemas.microsoft.com/office/powerpoint/2010/main" val="2137208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19B927-2E86-47E6-8C55-6A8988ACE61D}"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CB468-54E0-49DA-97AC-18DBC88006B0}" type="slidenum">
              <a:rPr lang="en-US" smtClean="0"/>
              <a:t>‹#›</a:t>
            </a:fld>
            <a:endParaRPr lang="en-US"/>
          </a:p>
        </p:txBody>
      </p:sp>
    </p:spTree>
    <p:extLst>
      <p:ext uri="{BB962C8B-B14F-4D97-AF65-F5344CB8AC3E}">
        <p14:creationId xmlns:p14="http://schemas.microsoft.com/office/powerpoint/2010/main" val="2765685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19B927-2E86-47E6-8C55-6A8988ACE61D}"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CB468-54E0-49DA-97AC-18DBC88006B0}" type="slidenum">
              <a:rPr lang="en-US" smtClean="0"/>
              <a:t>‹#›</a:t>
            </a:fld>
            <a:endParaRPr lang="en-US"/>
          </a:p>
        </p:txBody>
      </p:sp>
    </p:spTree>
    <p:extLst>
      <p:ext uri="{BB962C8B-B14F-4D97-AF65-F5344CB8AC3E}">
        <p14:creationId xmlns:p14="http://schemas.microsoft.com/office/powerpoint/2010/main" val="1048933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19B927-2E86-47E6-8C55-6A8988ACE61D}"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CB468-54E0-49DA-97AC-18DBC88006B0}" type="slidenum">
              <a:rPr lang="en-US" smtClean="0"/>
              <a:t>‹#›</a:t>
            </a:fld>
            <a:endParaRPr lang="en-US"/>
          </a:p>
        </p:txBody>
      </p:sp>
    </p:spTree>
    <p:extLst>
      <p:ext uri="{BB962C8B-B14F-4D97-AF65-F5344CB8AC3E}">
        <p14:creationId xmlns:p14="http://schemas.microsoft.com/office/powerpoint/2010/main" val="418356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19B927-2E86-47E6-8C55-6A8988ACE61D}" type="datetimeFigureOut">
              <a:rPr lang="en-US" smtClean="0"/>
              <a:t>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1CB468-54E0-49DA-97AC-18DBC88006B0}" type="slidenum">
              <a:rPr lang="en-US" smtClean="0"/>
              <a:t>‹#›</a:t>
            </a:fld>
            <a:endParaRPr lang="en-US"/>
          </a:p>
        </p:txBody>
      </p:sp>
    </p:spTree>
    <p:extLst>
      <p:ext uri="{BB962C8B-B14F-4D97-AF65-F5344CB8AC3E}">
        <p14:creationId xmlns:p14="http://schemas.microsoft.com/office/powerpoint/2010/main" val="3565195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19B927-2E86-47E6-8C55-6A8988ACE61D}" type="datetimeFigureOut">
              <a:rPr lang="en-US" smtClean="0"/>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CB468-54E0-49DA-97AC-18DBC88006B0}" type="slidenum">
              <a:rPr lang="en-US" smtClean="0"/>
              <a:t>‹#›</a:t>
            </a:fld>
            <a:endParaRPr lang="en-US"/>
          </a:p>
        </p:txBody>
      </p:sp>
    </p:spTree>
    <p:extLst>
      <p:ext uri="{BB962C8B-B14F-4D97-AF65-F5344CB8AC3E}">
        <p14:creationId xmlns:p14="http://schemas.microsoft.com/office/powerpoint/2010/main" val="312481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19B927-2E86-47E6-8C55-6A8988ACE61D}" type="datetimeFigureOut">
              <a:rPr lang="en-US" smtClean="0"/>
              <a:t>1/12/2014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1CB468-54E0-49DA-97AC-18DBC88006B0}" type="slidenum">
              <a:rPr lang="en-US" smtClean="0"/>
              <a:t>‹#›</a:t>
            </a:fld>
            <a:endParaRPr lang="en-US"/>
          </a:p>
        </p:txBody>
      </p:sp>
    </p:spTree>
    <p:extLst>
      <p:ext uri="{BB962C8B-B14F-4D97-AF65-F5344CB8AC3E}">
        <p14:creationId xmlns:p14="http://schemas.microsoft.com/office/powerpoint/2010/main" val="196504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19B927-2E86-47E6-8C55-6A8988ACE61D}" type="datetimeFigureOut">
              <a:rPr lang="en-US" smtClean="0"/>
              <a:t>1/12/2014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1CB468-54E0-49DA-97AC-18DBC88006B0}" type="slidenum">
              <a:rPr lang="en-US" smtClean="0"/>
              <a:t>‹#›</a:t>
            </a:fld>
            <a:endParaRPr lang="en-US"/>
          </a:p>
        </p:txBody>
      </p:sp>
    </p:spTree>
    <p:extLst>
      <p:ext uri="{BB962C8B-B14F-4D97-AF65-F5344CB8AC3E}">
        <p14:creationId xmlns:p14="http://schemas.microsoft.com/office/powerpoint/2010/main" val="90209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9B927-2E86-47E6-8C55-6A8988ACE61D}" type="datetimeFigureOut">
              <a:rPr lang="en-US" smtClean="0"/>
              <a:t>1/12/2014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1CB468-54E0-49DA-97AC-18DBC88006B0}" type="slidenum">
              <a:rPr lang="en-US" smtClean="0"/>
              <a:t>‹#›</a:t>
            </a:fld>
            <a:endParaRPr lang="en-US"/>
          </a:p>
        </p:txBody>
      </p:sp>
    </p:spTree>
    <p:extLst>
      <p:ext uri="{BB962C8B-B14F-4D97-AF65-F5344CB8AC3E}">
        <p14:creationId xmlns:p14="http://schemas.microsoft.com/office/powerpoint/2010/main" val="1549025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19B927-2E86-47E6-8C55-6A8988ACE61D}" type="datetimeFigureOut">
              <a:rPr lang="en-US" smtClean="0"/>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CB468-54E0-49DA-97AC-18DBC88006B0}" type="slidenum">
              <a:rPr lang="en-US" smtClean="0"/>
              <a:t>‹#›</a:t>
            </a:fld>
            <a:endParaRPr lang="en-US"/>
          </a:p>
        </p:txBody>
      </p:sp>
    </p:spTree>
    <p:extLst>
      <p:ext uri="{BB962C8B-B14F-4D97-AF65-F5344CB8AC3E}">
        <p14:creationId xmlns:p14="http://schemas.microsoft.com/office/powerpoint/2010/main" val="76366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19B927-2E86-47E6-8C55-6A8988ACE61D}" type="datetimeFigureOut">
              <a:rPr lang="en-US" smtClean="0"/>
              <a:t>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1CB468-54E0-49DA-97AC-18DBC88006B0}" type="slidenum">
              <a:rPr lang="en-US" smtClean="0"/>
              <a:t>‹#›</a:t>
            </a:fld>
            <a:endParaRPr lang="en-US"/>
          </a:p>
        </p:txBody>
      </p:sp>
    </p:spTree>
    <p:extLst>
      <p:ext uri="{BB962C8B-B14F-4D97-AF65-F5344CB8AC3E}">
        <p14:creationId xmlns:p14="http://schemas.microsoft.com/office/powerpoint/2010/main" val="6726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artisticPastelsSmooth/>
                    </a14:imgEffect>
                    <a14:imgEffect>
                      <a14:sharpenSoften amount="-100000"/>
                    </a14:imgEffect>
                    <a14:imgEffect>
                      <a14:brightnessContrast bright="-73000" contrast="-16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19B927-2E86-47E6-8C55-6A8988ACE61D}" type="datetimeFigureOut">
              <a:rPr lang="en-US" smtClean="0"/>
              <a:t>1/12/2014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CB468-54E0-49DA-97AC-18DBC88006B0}" type="slidenum">
              <a:rPr lang="en-US" smtClean="0"/>
              <a:t>‹#›</a:t>
            </a:fld>
            <a:endParaRPr lang="en-US"/>
          </a:p>
        </p:txBody>
      </p:sp>
    </p:spTree>
    <p:extLst>
      <p:ext uri="{BB962C8B-B14F-4D97-AF65-F5344CB8AC3E}">
        <p14:creationId xmlns:p14="http://schemas.microsoft.com/office/powerpoint/2010/main" val="1463220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2971800"/>
          </a:xfrm>
        </p:spPr>
        <p:txBody>
          <a:bodyPr>
            <a:normAutofit/>
          </a:bodyPr>
          <a:lstStyle/>
          <a:p>
            <a:r>
              <a:rPr lang="en-US" sz="6600" b="1" dirty="0" smtClean="0"/>
              <a:t>Punctuation</a:t>
            </a:r>
            <a:br>
              <a:rPr lang="en-US" sz="6600" b="1" dirty="0" smtClean="0"/>
            </a:br>
            <a:r>
              <a:rPr lang="en-US" sz="2700" b="1" dirty="0" smtClean="0"/>
              <a:t/>
            </a:r>
            <a:br>
              <a:rPr lang="en-US" sz="2700" b="1" dirty="0" smtClean="0"/>
            </a:br>
            <a:r>
              <a:rPr lang="en-US" sz="6600" b="1" dirty="0" smtClean="0">
                <a:solidFill>
                  <a:srgbClr val="FFFF00"/>
                </a:solidFill>
                <a:latin typeface="+mj-lt"/>
              </a:rPr>
              <a:t>.  ,  !  ?  “ ”  *</a:t>
            </a:r>
            <a:endParaRPr lang="en-US" sz="6600" b="1" dirty="0">
              <a:solidFill>
                <a:srgbClr val="FFFF00"/>
              </a:solidFill>
              <a:latin typeface="+mj-lt"/>
            </a:endParaRPr>
          </a:p>
        </p:txBody>
      </p:sp>
      <p:sp>
        <p:nvSpPr>
          <p:cNvPr id="3" name="Subtitle 2"/>
          <p:cNvSpPr>
            <a:spLocks noGrp="1"/>
          </p:cNvSpPr>
          <p:nvPr>
            <p:ph type="subTitle" idx="1"/>
          </p:nvPr>
        </p:nvSpPr>
        <p:spPr>
          <a:xfrm>
            <a:off x="838200" y="3352800"/>
            <a:ext cx="7467600" cy="3124200"/>
          </a:xfrm>
        </p:spPr>
        <p:txBody>
          <a:bodyPr>
            <a:normAutofit/>
          </a:bodyPr>
          <a:lstStyle/>
          <a:p>
            <a:r>
              <a:rPr lang="en-US" sz="3600" dirty="0" smtClean="0"/>
              <a:t>The use of standard marks and signs in writing and printing in order to clarify meaning.</a:t>
            </a:r>
          </a:p>
          <a:p>
            <a:endParaRPr lang="en-US" sz="1200" dirty="0" smtClean="0">
              <a:solidFill>
                <a:srgbClr val="FFFF00"/>
              </a:solidFill>
            </a:endParaRPr>
          </a:p>
          <a:p>
            <a:r>
              <a:rPr lang="en-US" sz="2800" i="1" dirty="0" smtClean="0">
                <a:solidFill>
                  <a:srgbClr val="FFFF00"/>
                </a:solidFill>
              </a:rPr>
              <a:t>Using punctuation to highlight Bible precepts</a:t>
            </a:r>
            <a:endParaRPr lang="en-US" sz="2800" i="1" dirty="0">
              <a:solidFill>
                <a:srgbClr val="FFFF00"/>
              </a:solidFill>
            </a:endParaRPr>
          </a:p>
        </p:txBody>
      </p:sp>
    </p:spTree>
    <p:extLst>
      <p:ext uri="{BB962C8B-B14F-4D97-AF65-F5344CB8AC3E}">
        <p14:creationId xmlns:p14="http://schemas.microsoft.com/office/powerpoint/2010/main" val="3233285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39962"/>
          </a:xfrm>
        </p:spPr>
        <p:txBody>
          <a:bodyPr>
            <a:normAutofit fontScale="90000"/>
          </a:bodyPr>
          <a:lstStyle/>
          <a:p>
            <a:r>
              <a:rPr lang="en-US" sz="6600" b="1" dirty="0" smtClean="0">
                <a:solidFill>
                  <a:srgbClr val="FFFF00"/>
                </a:solidFill>
                <a:latin typeface="+mn-lt"/>
              </a:rPr>
              <a:t>.</a:t>
            </a:r>
            <a:br>
              <a:rPr lang="en-US" sz="6600" b="1" dirty="0" smtClean="0">
                <a:solidFill>
                  <a:srgbClr val="FFFF00"/>
                </a:solidFill>
                <a:latin typeface="+mn-lt"/>
              </a:rPr>
            </a:br>
            <a:r>
              <a:rPr lang="en-US" b="1" dirty="0" smtClean="0">
                <a:solidFill>
                  <a:srgbClr val="FFFF00"/>
                </a:solidFill>
                <a:latin typeface="SF New Republic SC" panose="00000400000000000000" pitchFamily="2" charset="0"/>
              </a:rPr>
              <a:t>(period)</a:t>
            </a:r>
            <a:br>
              <a:rPr lang="en-US" b="1" dirty="0" smtClean="0">
                <a:solidFill>
                  <a:srgbClr val="FFFF00"/>
                </a:solidFill>
                <a:latin typeface="SF New Republic SC" panose="00000400000000000000" pitchFamily="2" charset="0"/>
              </a:rPr>
            </a:br>
            <a:r>
              <a:rPr lang="en-US" b="1" dirty="0" smtClean="0">
                <a:solidFill>
                  <a:srgbClr val="FFFF00"/>
                </a:solidFill>
                <a:latin typeface="SF New Republic SC" panose="00000400000000000000" pitchFamily="2" charset="0"/>
              </a:rPr>
              <a:t>Stop</a:t>
            </a:r>
            <a:r>
              <a:rPr lang="en-US" b="1" dirty="0" smtClean="0">
                <a:solidFill>
                  <a:srgbClr val="FFFF00"/>
                </a:solidFill>
              </a:rPr>
              <a:t>,</a:t>
            </a:r>
            <a:r>
              <a:rPr lang="en-US" b="1" dirty="0" smtClean="0">
                <a:solidFill>
                  <a:srgbClr val="FFFF00"/>
                </a:solidFill>
                <a:latin typeface="SF New Republic SC" panose="00000400000000000000" pitchFamily="2" charset="0"/>
              </a:rPr>
              <a:t> Don’t Continue</a:t>
            </a:r>
            <a:endParaRPr lang="en-US" b="1" dirty="0">
              <a:solidFill>
                <a:srgbClr val="FFFF00"/>
              </a:solidFill>
              <a:latin typeface="SF New Republic SC" panose="00000400000000000000" pitchFamily="2" charset="0"/>
            </a:endParaRPr>
          </a:p>
        </p:txBody>
      </p:sp>
      <p:sp>
        <p:nvSpPr>
          <p:cNvPr id="3" name="Content Placeholder 2"/>
          <p:cNvSpPr>
            <a:spLocks noGrp="1"/>
          </p:cNvSpPr>
          <p:nvPr>
            <p:ph idx="1"/>
          </p:nvPr>
        </p:nvSpPr>
        <p:spPr>
          <a:xfrm>
            <a:off x="457200" y="2667000"/>
            <a:ext cx="8229600" cy="3657600"/>
          </a:xfrm>
        </p:spPr>
        <p:txBody>
          <a:bodyPr/>
          <a:lstStyle/>
          <a:p>
            <a:pPr marL="0" indent="0" algn="ctr">
              <a:buNone/>
            </a:pPr>
            <a:r>
              <a:rPr lang="en-US" sz="3600" dirty="0" smtClean="0">
                <a:solidFill>
                  <a:schemeClr val="bg1"/>
                </a:solidFill>
              </a:rPr>
              <a:t>1 Corinthians 15:34 (NASB</a:t>
            </a:r>
            <a:r>
              <a:rPr lang="en-US" dirty="0" smtClean="0">
                <a:solidFill>
                  <a:schemeClr val="bg1"/>
                </a:solidFill>
              </a:rPr>
              <a:t>)</a:t>
            </a:r>
          </a:p>
          <a:p>
            <a:pPr marL="0" indent="280988">
              <a:buNone/>
            </a:pPr>
            <a:endParaRPr lang="en-US" sz="1000" dirty="0">
              <a:solidFill>
                <a:schemeClr val="bg1"/>
              </a:solidFill>
            </a:endParaRPr>
          </a:p>
          <a:p>
            <a:pPr marL="0" indent="280988">
              <a:buNone/>
            </a:pPr>
            <a:r>
              <a:rPr lang="en-US" dirty="0" smtClean="0">
                <a:solidFill>
                  <a:schemeClr val="bg1"/>
                </a:solidFill>
              </a:rPr>
              <a:t>Become sober-minded as you ought, and </a:t>
            </a:r>
            <a:r>
              <a:rPr lang="en-US" u="sng" dirty="0" smtClean="0">
                <a:solidFill>
                  <a:schemeClr val="bg1"/>
                </a:solidFill>
              </a:rPr>
              <a:t>stop sinning</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106077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39962"/>
          </a:xfrm>
        </p:spPr>
        <p:txBody>
          <a:bodyPr>
            <a:normAutofit fontScale="90000"/>
          </a:bodyPr>
          <a:lstStyle/>
          <a:p>
            <a:r>
              <a:rPr lang="en-US" sz="6600" b="1" dirty="0" smtClean="0">
                <a:solidFill>
                  <a:srgbClr val="FFFF00"/>
                </a:solidFill>
                <a:latin typeface="+mn-lt"/>
              </a:rPr>
              <a:t>,</a:t>
            </a:r>
            <a:br>
              <a:rPr lang="en-US" sz="6600" b="1" dirty="0" smtClean="0">
                <a:solidFill>
                  <a:srgbClr val="FFFF00"/>
                </a:solidFill>
                <a:latin typeface="+mn-lt"/>
              </a:rPr>
            </a:br>
            <a:r>
              <a:rPr lang="en-US" b="1" dirty="0" smtClean="0">
                <a:solidFill>
                  <a:srgbClr val="FFFF00"/>
                </a:solidFill>
                <a:latin typeface="SF New Republic SC" panose="00000400000000000000" pitchFamily="2" charset="0"/>
              </a:rPr>
              <a:t>(comma)</a:t>
            </a:r>
            <a:br>
              <a:rPr lang="en-US" b="1" dirty="0" smtClean="0">
                <a:solidFill>
                  <a:srgbClr val="FFFF00"/>
                </a:solidFill>
                <a:latin typeface="SF New Republic SC" panose="00000400000000000000" pitchFamily="2" charset="0"/>
              </a:rPr>
            </a:br>
            <a:r>
              <a:rPr lang="en-US" b="1" dirty="0" smtClean="0">
                <a:solidFill>
                  <a:srgbClr val="FFFF00"/>
                </a:solidFill>
                <a:latin typeface="SF New Republic SC" panose="00000400000000000000" pitchFamily="2" charset="0"/>
              </a:rPr>
              <a:t>Pause and Consider</a:t>
            </a:r>
            <a:endParaRPr lang="en-US" b="1" dirty="0">
              <a:solidFill>
                <a:srgbClr val="FFFF00"/>
              </a:solidFill>
              <a:latin typeface="SF New Republic SC" panose="00000400000000000000" pitchFamily="2" charset="0"/>
            </a:endParaRPr>
          </a:p>
        </p:txBody>
      </p:sp>
      <p:sp>
        <p:nvSpPr>
          <p:cNvPr id="3" name="Content Placeholder 2"/>
          <p:cNvSpPr>
            <a:spLocks noGrp="1"/>
          </p:cNvSpPr>
          <p:nvPr>
            <p:ph idx="1"/>
          </p:nvPr>
        </p:nvSpPr>
        <p:spPr>
          <a:xfrm>
            <a:off x="457200" y="2667000"/>
            <a:ext cx="8229600" cy="3657600"/>
          </a:xfrm>
        </p:spPr>
        <p:txBody>
          <a:bodyPr/>
          <a:lstStyle/>
          <a:p>
            <a:pPr marL="0" indent="0" algn="ctr">
              <a:buNone/>
            </a:pPr>
            <a:r>
              <a:rPr lang="en-US" sz="3600" dirty="0" smtClean="0">
                <a:solidFill>
                  <a:schemeClr val="bg1"/>
                </a:solidFill>
              </a:rPr>
              <a:t>Luke 12:24</a:t>
            </a:r>
            <a:endParaRPr lang="en-US" dirty="0" smtClean="0">
              <a:solidFill>
                <a:schemeClr val="bg1"/>
              </a:solidFill>
            </a:endParaRPr>
          </a:p>
          <a:p>
            <a:pPr marL="0" indent="280988">
              <a:buNone/>
            </a:pPr>
            <a:endParaRPr lang="en-US" sz="1000" dirty="0">
              <a:solidFill>
                <a:schemeClr val="bg1"/>
              </a:solidFill>
            </a:endParaRPr>
          </a:p>
          <a:p>
            <a:pPr marL="0" indent="280988">
              <a:buNone/>
            </a:pPr>
            <a:r>
              <a:rPr lang="en-US" u="sng" dirty="0" smtClean="0">
                <a:solidFill>
                  <a:schemeClr val="bg1"/>
                </a:solidFill>
              </a:rPr>
              <a:t>Consider the ravens</a:t>
            </a:r>
            <a:r>
              <a:rPr lang="en-US" dirty="0" smtClean="0">
                <a:solidFill>
                  <a:schemeClr val="bg1"/>
                </a:solidFill>
              </a:rPr>
              <a:t>, for they neither sow nor reap, which have neither storehouse nor barn; and God feeds them. Of how much more value are you than the birds?</a:t>
            </a:r>
            <a:endParaRPr lang="en-US" u="sng" dirty="0">
              <a:solidFill>
                <a:schemeClr val="bg1"/>
              </a:solidFill>
            </a:endParaRPr>
          </a:p>
        </p:txBody>
      </p:sp>
    </p:spTree>
    <p:extLst>
      <p:ext uri="{BB962C8B-B14F-4D97-AF65-F5344CB8AC3E}">
        <p14:creationId xmlns:p14="http://schemas.microsoft.com/office/powerpoint/2010/main" val="159006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209800"/>
          </a:xfrm>
        </p:spPr>
        <p:txBody>
          <a:bodyPr>
            <a:normAutofit fontScale="90000"/>
          </a:bodyPr>
          <a:lstStyle/>
          <a:p>
            <a:r>
              <a:rPr lang="en-US" sz="6600" b="1" dirty="0" smtClean="0">
                <a:solidFill>
                  <a:srgbClr val="FFFF00"/>
                </a:solidFill>
                <a:latin typeface="+mn-lt"/>
              </a:rPr>
              <a:t>!</a:t>
            </a:r>
            <a:br>
              <a:rPr lang="en-US" sz="6600" b="1" dirty="0" smtClean="0">
                <a:solidFill>
                  <a:srgbClr val="FFFF00"/>
                </a:solidFill>
                <a:latin typeface="+mn-lt"/>
              </a:rPr>
            </a:br>
            <a:r>
              <a:rPr lang="en-US" b="1" dirty="0" smtClean="0">
                <a:solidFill>
                  <a:srgbClr val="FFFF00"/>
                </a:solidFill>
                <a:latin typeface="SF New Republic SC" panose="00000400000000000000" pitchFamily="2" charset="0"/>
              </a:rPr>
              <a:t>(exclamation point)</a:t>
            </a:r>
            <a:br>
              <a:rPr lang="en-US" b="1" dirty="0" smtClean="0">
                <a:solidFill>
                  <a:srgbClr val="FFFF00"/>
                </a:solidFill>
                <a:latin typeface="SF New Republic SC" panose="00000400000000000000" pitchFamily="2" charset="0"/>
              </a:rPr>
            </a:br>
            <a:r>
              <a:rPr lang="en-US" b="1" dirty="0" smtClean="0">
                <a:solidFill>
                  <a:srgbClr val="FFFF00"/>
                </a:solidFill>
                <a:latin typeface="SF New Republic SC" panose="00000400000000000000" pitchFamily="2" charset="0"/>
              </a:rPr>
              <a:t>Emphasize what is Important</a:t>
            </a:r>
            <a:endParaRPr lang="en-US" b="1" dirty="0">
              <a:solidFill>
                <a:srgbClr val="FFFF00"/>
              </a:solidFill>
              <a:latin typeface="SF New Republic SC" panose="00000400000000000000" pitchFamily="2" charset="0"/>
            </a:endParaRPr>
          </a:p>
        </p:txBody>
      </p:sp>
      <p:sp>
        <p:nvSpPr>
          <p:cNvPr id="3" name="Content Placeholder 2"/>
          <p:cNvSpPr>
            <a:spLocks noGrp="1"/>
          </p:cNvSpPr>
          <p:nvPr>
            <p:ph idx="1"/>
          </p:nvPr>
        </p:nvSpPr>
        <p:spPr>
          <a:xfrm>
            <a:off x="457200" y="2895600"/>
            <a:ext cx="8229600" cy="3429000"/>
          </a:xfrm>
        </p:spPr>
        <p:txBody>
          <a:bodyPr/>
          <a:lstStyle/>
          <a:p>
            <a:pPr marL="0" indent="0" algn="ctr">
              <a:buNone/>
            </a:pPr>
            <a:r>
              <a:rPr lang="en-US" sz="3600" dirty="0" smtClean="0">
                <a:solidFill>
                  <a:schemeClr val="bg1"/>
                </a:solidFill>
              </a:rPr>
              <a:t>Philippians 2:3 (NASB)</a:t>
            </a:r>
            <a:endParaRPr lang="en-US" dirty="0" smtClean="0">
              <a:solidFill>
                <a:schemeClr val="bg1"/>
              </a:solidFill>
            </a:endParaRPr>
          </a:p>
          <a:p>
            <a:pPr marL="0" indent="280988">
              <a:buNone/>
            </a:pPr>
            <a:endParaRPr lang="en-US" sz="1000" dirty="0">
              <a:solidFill>
                <a:schemeClr val="bg1"/>
              </a:solidFill>
            </a:endParaRPr>
          </a:p>
          <a:p>
            <a:pPr marL="0" indent="280988">
              <a:buNone/>
            </a:pPr>
            <a:r>
              <a:rPr lang="en-US" dirty="0" smtClean="0">
                <a:solidFill>
                  <a:schemeClr val="bg1"/>
                </a:solidFill>
              </a:rPr>
              <a:t>Do nothing from selfishness or empty conceit, but with humility of mind regard one another as </a:t>
            </a:r>
            <a:r>
              <a:rPr lang="en-US" u="sng" dirty="0" smtClean="0">
                <a:solidFill>
                  <a:schemeClr val="bg1"/>
                </a:solidFill>
              </a:rPr>
              <a:t>more important than yourselves</a:t>
            </a:r>
            <a:r>
              <a:rPr lang="en-US" dirty="0" smtClean="0">
                <a:solidFill>
                  <a:schemeClr val="bg1"/>
                </a:solidFill>
              </a:rPr>
              <a:t>.</a:t>
            </a:r>
            <a:endParaRPr lang="en-US" u="sng" dirty="0">
              <a:solidFill>
                <a:schemeClr val="bg1"/>
              </a:solidFill>
            </a:endParaRPr>
          </a:p>
        </p:txBody>
      </p:sp>
    </p:spTree>
    <p:extLst>
      <p:ext uri="{BB962C8B-B14F-4D97-AF65-F5344CB8AC3E}">
        <p14:creationId xmlns:p14="http://schemas.microsoft.com/office/powerpoint/2010/main" val="681867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209800"/>
          </a:xfrm>
        </p:spPr>
        <p:txBody>
          <a:bodyPr>
            <a:normAutofit fontScale="90000"/>
          </a:bodyPr>
          <a:lstStyle/>
          <a:p>
            <a:r>
              <a:rPr lang="en-US" sz="6600" b="1" dirty="0" smtClean="0">
                <a:solidFill>
                  <a:srgbClr val="FFFF00"/>
                </a:solidFill>
                <a:latin typeface="+mn-lt"/>
              </a:rPr>
              <a:t>?</a:t>
            </a:r>
            <a:br>
              <a:rPr lang="en-US" sz="6600" b="1" dirty="0" smtClean="0">
                <a:solidFill>
                  <a:srgbClr val="FFFF00"/>
                </a:solidFill>
                <a:latin typeface="+mn-lt"/>
              </a:rPr>
            </a:br>
            <a:r>
              <a:rPr lang="en-US" b="1" dirty="0" smtClean="0">
                <a:solidFill>
                  <a:srgbClr val="FFFF00"/>
                </a:solidFill>
                <a:latin typeface="SF New Republic SC" panose="00000400000000000000" pitchFamily="2" charset="0"/>
              </a:rPr>
              <a:t>(question mark)</a:t>
            </a:r>
            <a:br>
              <a:rPr lang="en-US" b="1" dirty="0" smtClean="0">
                <a:solidFill>
                  <a:srgbClr val="FFFF00"/>
                </a:solidFill>
                <a:latin typeface="SF New Republic SC" panose="00000400000000000000" pitchFamily="2" charset="0"/>
              </a:rPr>
            </a:br>
            <a:r>
              <a:rPr lang="en-US" b="1" dirty="0" smtClean="0">
                <a:solidFill>
                  <a:srgbClr val="FFFF00"/>
                </a:solidFill>
                <a:latin typeface="SF New Republic SC" panose="00000400000000000000" pitchFamily="2" charset="0"/>
              </a:rPr>
              <a:t>Examine by Questioning</a:t>
            </a:r>
            <a:endParaRPr lang="en-US" b="1" dirty="0">
              <a:solidFill>
                <a:srgbClr val="FFFF00"/>
              </a:solidFill>
              <a:latin typeface="SF New Republic SC" panose="00000400000000000000" pitchFamily="2" charset="0"/>
            </a:endParaRPr>
          </a:p>
        </p:txBody>
      </p:sp>
      <p:sp>
        <p:nvSpPr>
          <p:cNvPr id="3" name="Content Placeholder 2"/>
          <p:cNvSpPr>
            <a:spLocks noGrp="1"/>
          </p:cNvSpPr>
          <p:nvPr>
            <p:ph idx="1"/>
          </p:nvPr>
        </p:nvSpPr>
        <p:spPr>
          <a:xfrm>
            <a:off x="457200" y="2895600"/>
            <a:ext cx="8229600" cy="3429000"/>
          </a:xfrm>
        </p:spPr>
        <p:txBody>
          <a:bodyPr/>
          <a:lstStyle/>
          <a:p>
            <a:pPr marL="0" indent="0" algn="ctr">
              <a:buNone/>
            </a:pPr>
            <a:r>
              <a:rPr lang="en-US" sz="3600" dirty="0" smtClean="0">
                <a:solidFill>
                  <a:schemeClr val="bg1"/>
                </a:solidFill>
              </a:rPr>
              <a:t>1 Thessalonians 5:21-22 (NASB)</a:t>
            </a:r>
            <a:endParaRPr lang="en-US" dirty="0" smtClean="0">
              <a:solidFill>
                <a:schemeClr val="bg1"/>
              </a:solidFill>
            </a:endParaRPr>
          </a:p>
          <a:p>
            <a:pPr marL="0" indent="280988">
              <a:buNone/>
            </a:pPr>
            <a:endParaRPr lang="en-US" sz="1000" dirty="0">
              <a:solidFill>
                <a:schemeClr val="bg1"/>
              </a:solidFill>
            </a:endParaRPr>
          </a:p>
          <a:p>
            <a:pPr marL="0" indent="280988">
              <a:buNone/>
            </a:pPr>
            <a:r>
              <a:rPr lang="en-US" dirty="0" smtClean="0">
                <a:solidFill>
                  <a:schemeClr val="bg1"/>
                </a:solidFill>
              </a:rPr>
              <a:t>But examine everything carefully; hold fast to that which is good; </a:t>
            </a:r>
            <a:r>
              <a:rPr lang="en-US" baseline="30000" dirty="0" smtClean="0">
                <a:solidFill>
                  <a:schemeClr val="bg1"/>
                </a:solidFill>
              </a:rPr>
              <a:t>22 </a:t>
            </a:r>
            <a:r>
              <a:rPr lang="en-US" dirty="0" smtClean="0">
                <a:solidFill>
                  <a:schemeClr val="bg1"/>
                </a:solidFill>
              </a:rPr>
              <a:t>abstain from every form of evil.</a:t>
            </a:r>
            <a:endParaRPr lang="en-US" u="sng" dirty="0">
              <a:solidFill>
                <a:schemeClr val="bg1"/>
              </a:solidFill>
            </a:endParaRPr>
          </a:p>
        </p:txBody>
      </p:sp>
    </p:spTree>
    <p:extLst>
      <p:ext uri="{BB962C8B-B14F-4D97-AF65-F5344CB8AC3E}">
        <p14:creationId xmlns:p14="http://schemas.microsoft.com/office/powerpoint/2010/main" val="1848032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2209800"/>
          </a:xfrm>
        </p:spPr>
        <p:txBody>
          <a:bodyPr>
            <a:normAutofit fontScale="90000"/>
          </a:bodyPr>
          <a:lstStyle/>
          <a:p>
            <a:r>
              <a:rPr lang="en-US" sz="6600" b="1" dirty="0" smtClean="0">
                <a:solidFill>
                  <a:srgbClr val="FFFF00"/>
                </a:solidFill>
                <a:latin typeface="+mn-lt"/>
              </a:rPr>
              <a:t>“    ”</a:t>
            </a:r>
            <a:br>
              <a:rPr lang="en-US" sz="6600" b="1" dirty="0" smtClean="0">
                <a:solidFill>
                  <a:srgbClr val="FFFF00"/>
                </a:solidFill>
                <a:latin typeface="+mn-lt"/>
              </a:rPr>
            </a:br>
            <a:r>
              <a:rPr lang="en-US" b="1" dirty="0" smtClean="0">
                <a:solidFill>
                  <a:srgbClr val="FFFF00"/>
                </a:solidFill>
                <a:latin typeface="SF New Republic SC" panose="00000400000000000000" pitchFamily="2" charset="0"/>
              </a:rPr>
              <a:t>(quotation marks)</a:t>
            </a:r>
            <a:br>
              <a:rPr lang="en-US" b="1" dirty="0" smtClean="0">
                <a:solidFill>
                  <a:srgbClr val="FFFF00"/>
                </a:solidFill>
                <a:latin typeface="SF New Republic SC" panose="00000400000000000000" pitchFamily="2" charset="0"/>
              </a:rPr>
            </a:br>
            <a:r>
              <a:rPr lang="en-US" b="1" dirty="0" smtClean="0">
                <a:solidFill>
                  <a:srgbClr val="FFFF00"/>
                </a:solidFill>
                <a:latin typeface="SF New Republic SC" panose="00000400000000000000" pitchFamily="2" charset="0"/>
              </a:rPr>
              <a:t>Speak as the Bible Speaks</a:t>
            </a:r>
            <a:endParaRPr lang="en-US" b="1" dirty="0">
              <a:solidFill>
                <a:srgbClr val="FFFF00"/>
              </a:solidFill>
              <a:latin typeface="SF New Republic SC" panose="00000400000000000000" pitchFamily="2" charset="0"/>
            </a:endParaRPr>
          </a:p>
        </p:txBody>
      </p:sp>
      <p:sp>
        <p:nvSpPr>
          <p:cNvPr id="3" name="Content Placeholder 2"/>
          <p:cNvSpPr>
            <a:spLocks noGrp="1"/>
          </p:cNvSpPr>
          <p:nvPr>
            <p:ph idx="1"/>
          </p:nvPr>
        </p:nvSpPr>
        <p:spPr>
          <a:xfrm>
            <a:off x="457200" y="2895600"/>
            <a:ext cx="8229600" cy="3657600"/>
          </a:xfrm>
        </p:spPr>
        <p:txBody>
          <a:bodyPr>
            <a:normAutofit lnSpcReduction="10000"/>
          </a:bodyPr>
          <a:lstStyle/>
          <a:p>
            <a:pPr marL="0" indent="0" algn="ctr">
              <a:buNone/>
            </a:pPr>
            <a:r>
              <a:rPr lang="en-US" sz="3600" dirty="0" smtClean="0">
                <a:solidFill>
                  <a:schemeClr val="bg1"/>
                </a:solidFill>
              </a:rPr>
              <a:t>1 Peter 4:11</a:t>
            </a:r>
            <a:endParaRPr lang="en-US" dirty="0" smtClean="0">
              <a:solidFill>
                <a:schemeClr val="bg1"/>
              </a:solidFill>
            </a:endParaRPr>
          </a:p>
          <a:p>
            <a:pPr marL="0" indent="280988">
              <a:buNone/>
            </a:pPr>
            <a:endParaRPr lang="en-US" sz="1000" dirty="0">
              <a:solidFill>
                <a:schemeClr val="bg1"/>
              </a:solidFill>
            </a:endParaRPr>
          </a:p>
          <a:p>
            <a:pPr marL="0" indent="280988">
              <a:buNone/>
            </a:pPr>
            <a:r>
              <a:rPr lang="en-US" u="sng" dirty="0" smtClean="0">
                <a:solidFill>
                  <a:schemeClr val="bg1"/>
                </a:solidFill>
              </a:rPr>
              <a:t>If anyone speaks, let him speak as the oracles of God</a:t>
            </a:r>
            <a:r>
              <a:rPr lang="en-US" dirty="0" smtClean="0">
                <a:solidFill>
                  <a:schemeClr val="bg1"/>
                </a:solidFill>
              </a:rPr>
              <a:t>. If anyone ministers, let him do it as with the ability which God supplies, that in all things God may be glorified through Jesus Christ, to whom belong the glory and the dominion forever and ever.</a:t>
            </a:r>
            <a:endParaRPr lang="en-US" u="sng" dirty="0">
              <a:solidFill>
                <a:schemeClr val="bg1"/>
              </a:solidFill>
            </a:endParaRPr>
          </a:p>
        </p:txBody>
      </p:sp>
    </p:spTree>
    <p:extLst>
      <p:ext uri="{BB962C8B-B14F-4D97-AF65-F5344CB8AC3E}">
        <p14:creationId xmlns:p14="http://schemas.microsoft.com/office/powerpoint/2010/main" val="851189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2133600"/>
          </a:xfrm>
        </p:spPr>
        <p:txBody>
          <a:bodyPr>
            <a:normAutofit fontScale="90000"/>
          </a:bodyPr>
          <a:lstStyle/>
          <a:p>
            <a:r>
              <a:rPr lang="en-US" sz="6600" b="1" dirty="0" smtClean="0">
                <a:solidFill>
                  <a:srgbClr val="FFFF00"/>
                </a:solidFill>
                <a:latin typeface="+mn-lt"/>
              </a:rPr>
              <a:t>*</a:t>
            </a:r>
            <a:br>
              <a:rPr lang="en-US" sz="6600" b="1" dirty="0" smtClean="0">
                <a:solidFill>
                  <a:srgbClr val="FFFF00"/>
                </a:solidFill>
                <a:latin typeface="+mn-lt"/>
              </a:rPr>
            </a:br>
            <a:r>
              <a:rPr lang="en-US" b="1" dirty="0" smtClean="0">
                <a:solidFill>
                  <a:srgbClr val="FFFF00"/>
                </a:solidFill>
                <a:latin typeface="SF New Republic SC" panose="00000400000000000000" pitchFamily="2" charset="0"/>
              </a:rPr>
              <a:t>(asterisk)</a:t>
            </a:r>
            <a:br>
              <a:rPr lang="en-US" b="1" dirty="0" smtClean="0">
                <a:solidFill>
                  <a:srgbClr val="FFFF00"/>
                </a:solidFill>
                <a:latin typeface="SF New Republic SC" panose="00000400000000000000" pitchFamily="2" charset="0"/>
              </a:rPr>
            </a:br>
            <a:r>
              <a:rPr lang="en-US" sz="3600" b="1" dirty="0" smtClean="0">
                <a:solidFill>
                  <a:srgbClr val="FFFF00"/>
                </a:solidFill>
                <a:latin typeface="SF New Republic SC" panose="00000400000000000000" pitchFamily="2" charset="0"/>
              </a:rPr>
              <a:t>Be Aware of Conditions &amp; Exceptions</a:t>
            </a:r>
            <a:endParaRPr lang="en-US" sz="3600" b="1" dirty="0">
              <a:solidFill>
                <a:srgbClr val="FFFF00"/>
              </a:solidFill>
              <a:latin typeface="SF New Republic SC" panose="00000400000000000000" pitchFamily="2" charset="0"/>
            </a:endParaRPr>
          </a:p>
        </p:txBody>
      </p:sp>
      <p:sp>
        <p:nvSpPr>
          <p:cNvPr id="3" name="Content Placeholder 2"/>
          <p:cNvSpPr>
            <a:spLocks noGrp="1"/>
          </p:cNvSpPr>
          <p:nvPr>
            <p:ph idx="1"/>
          </p:nvPr>
        </p:nvSpPr>
        <p:spPr>
          <a:xfrm>
            <a:off x="457200" y="2514600"/>
            <a:ext cx="8229600" cy="4038600"/>
          </a:xfrm>
        </p:spPr>
        <p:txBody>
          <a:bodyPr>
            <a:noAutofit/>
          </a:bodyPr>
          <a:lstStyle/>
          <a:p>
            <a:pPr marL="0" indent="0">
              <a:buNone/>
            </a:pPr>
            <a:r>
              <a:rPr lang="en-US" dirty="0" smtClean="0">
                <a:solidFill>
                  <a:schemeClr val="bg1"/>
                </a:solidFill>
              </a:rPr>
              <a:t>John 15:10, “</a:t>
            </a:r>
            <a:r>
              <a:rPr lang="en-US" u="sng" dirty="0" smtClean="0">
                <a:solidFill>
                  <a:schemeClr val="bg1"/>
                </a:solidFill>
              </a:rPr>
              <a:t>If you keep My commandments</a:t>
            </a:r>
            <a:r>
              <a:rPr lang="en-US" dirty="0" smtClean="0">
                <a:solidFill>
                  <a:schemeClr val="bg1"/>
                </a:solidFill>
              </a:rPr>
              <a:t>, you will abide in My love, just as I have kept My Father’s commandments and abide in His love.”</a:t>
            </a:r>
          </a:p>
          <a:p>
            <a:pPr marL="0" indent="0">
              <a:buNone/>
            </a:pPr>
            <a:endParaRPr lang="en-US" sz="1000" u="sng" dirty="0">
              <a:solidFill>
                <a:schemeClr val="bg1"/>
              </a:solidFill>
            </a:endParaRPr>
          </a:p>
          <a:p>
            <a:pPr marL="0" indent="0">
              <a:buNone/>
            </a:pPr>
            <a:r>
              <a:rPr lang="en-US" dirty="0" smtClean="0">
                <a:solidFill>
                  <a:schemeClr val="bg1"/>
                </a:solidFill>
              </a:rPr>
              <a:t>1 Corinthians 13:3 (NASB), “And </a:t>
            </a:r>
            <a:r>
              <a:rPr lang="en-US" u="sng" dirty="0" smtClean="0">
                <a:solidFill>
                  <a:schemeClr val="bg1"/>
                </a:solidFill>
              </a:rPr>
              <a:t>if I</a:t>
            </a:r>
            <a:r>
              <a:rPr lang="en-US" dirty="0" smtClean="0">
                <a:solidFill>
                  <a:schemeClr val="bg1"/>
                </a:solidFill>
              </a:rPr>
              <a:t> give all my possessions to feed </a:t>
            </a:r>
            <a:r>
              <a:rPr lang="en-US" i="1" dirty="0" smtClean="0">
                <a:solidFill>
                  <a:schemeClr val="bg1"/>
                </a:solidFill>
              </a:rPr>
              <a:t>the poor</a:t>
            </a:r>
            <a:r>
              <a:rPr lang="en-US" dirty="0" smtClean="0">
                <a:solidFill>
                  <a:schemeClr val="bg1"/>
                </a:solidFill>
              </a:rPr>
              <a:t>, and if I surrender my body to be burned, </a:t>
            </a:r>
            <a:r>
              <a:rPr lang="en-US" u="sng" dirty="0" smtClean="0">
                <a:solidFill>
                  <a:schemeClr val="bg1"/>
                </a:solidFill>
              </a:rPr>
              <a:t>but do not have love</a:t>
            </a:r>
            <a:r>
              <a:rPr lang="en-US" dirty="0" smtClean="0">
                <a:solidFill>
                  <a:schemeClr val="bg1"/>
                </a:solidFill>
              </a:rPr>
              <a:t>, it profits me nothing.”</a:t>
            </a:r>
            <a:endParaRPr lang="en-US" dirty="0">
              <a:solidFill>
                <a:schemeClr val="bg1"/>
              </a:solidFill>
            </a:endParaRPr>
          </a:p>
        </p:txBody>
      </p:sp>
    </p:spTree>
    <p:extLst>
      <p:ext uri="{BB962C8B-B14F-4D97-AF65-F5344CB8AC3E}">
        <p14:creationId xmlns:p14="http://schemas.microsoft.com/office/powerpoint/2010/main" val="2092969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772400" cy="1219200"/>
          </a:xfrm>
        </p:spPr>
        <p:txBody>
          <a:bodyPr>
            <a:normAutofit/>
          </a:bodyPr>
          <a:lstStyle/>
          <a:p>
            <a:r>
              <a:rPr lang="en-US" sz="6600" b="1" dirty="0" smtClean="0"/>
              <a:t>Conclusion</a:t>
            </a:r>
            <a:endParaRPr lang="en-US" sz="6600" b="1" dirty="0">
              <a:solidFill>
                <a:srgbClr val="FFFF00"/>
              </a:solidFill>
              <a:latin typeface="+mj-lt"/>
            </a:endParaRPr>
          </a:p>
        </p:txBody>
      </p:sp>
      <p:sp>
        <p:nvSpPr>
          <p:cNvPr id="3" name="Subtitle 2"/>
          <p:cNvSpPr>
            <a:spLocks noGrp="1"/>
          </p:cNvSpPr>
          <p:nvPr>
            <p:ph type="subTitle" idx="1"/>
          </p:nvPr>
        </p:nvSpPr>
        <p:spPr>
          <a:xfrm>
            <a:off x="457200" y="1371600"/>
            <a:ext cx="8229600" cy="5105400"/>
          </a:xfrm>
        </p:spPr>
        <p:txBody>
          <a:bodyPr>
            <a:normAutofit/>
          </a:bodyPr>
          <a:lstStyle/>
          <a:p>
            <a:r>
              <a:rPr lang="en-US" sz="3600" dirty="0" smtClean="0"/>
              <a:t>Such Biblical precepts, if recognized and honored, will greatly impact our efforts to please God.</a:t>
            </a:r>
          </a:p>
          <a:p>
            <a:endParaRPr lang="en-US" sz="2400" i="1" dirty="0">
              <a:solidFill>
                <a:srgbClr val="FFFF00"/>
              </a:solidFill>
            </a:endParaRPr>
          </a:p>
          <a:p>
            <a:pPr algn="l"/>
            <a:r>
              <a:rPr lang="en-US" sz="3600" i="1" dirty="0" smtClean="0">
                <a:solidFill>
                  <a:srgbClr val="FFFF00"/>
                </a:solidFill>
              </a:rPr>
              <a:t>    Stop sinning! Pause and consider, then emphasize what is important!   Question (examine) to determine good from evil!  Speaks as the oracles of God!  Understand the conditional nature of God’s pleasure!</a:t>
            </a:r>
            <a:endParaRPr lang="en-US" sz="2800" i="1" dirty="0">
              <a:solidFill>
                <a:srgbClr val="FFFF00"/>
              </a:solidFill>
            </a:endParaRPr>
          </a:p>
        </p:txBody>
      </p:sp>
    </p:spTree>
    <p:extLst>
      <p:ext uri="{BB962C8B-B14F-4D97-AF65-F5344CB8AC3E}">
        <p14:creationId xmlns:p14="http://schemas.microsoft.com/office/powerpoint/2010/main" val="41969887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338</Words>
  <Application>Microsoft Office PowerPoint</Application>
  <PresentationFormat>On-screen Show (4:3)</PresentationFormat>
  <Paragraphs>35</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SF New Republic SC</vt:lpstr>
      <vt:lpstr>Calibri</vt:lpstr>
      <vt:lpstr>Office Theme</vt:lpstr>
      <vt:lpstr>Punctuation  .  ,  !  ?  “ ”  *</vt:lpstr>
      <vt:lpstr>. (period) Stop, Don’t Continue</vt:lpstr>
      <vt:lpstr>, (comma) Pause and Consider</vt:lpstr>
      <vt:lpstr>! (exclamation point) Emphasize what is Important</vt:lpstr>
      <vt:lpstr>? (question mark) Examine by Questioning</vt:lpstr>
      <vt:lpstr>“    ” (quotation marks) Speak as the Bible Speaks</vt:lpstr>
      <vt:lpstr>* (asterisk) Be Aware of Conditions &amp; Exceptions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Punctuation  .  ,  !  ?  “ ”  *</dc:title>
  <dc:creator>Stan</dc:creator>
  <cp:lastModifiedBy>Stan</cp:lastModifiedBy>
  <cp:revision>5</cp:revision>
  <cp:lastPrinted>2014-01-12T22:46:44Z</cp:lastPrinted>
  <dcterms:created xsi:type="dcterms:W3CDTF">2014-01-12T22:11:00Z</dcterms:created>
  <dcterms:modified xsi:type="dcterms:W3CDTF">2014-01-12T22:55:30Z</dcterms:modified>
</cp:coreProperties>
</file>