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0"/>
  </p:notesMasterIdLst>
  <p:handoutMasterIdLst>
    <p:handoutMasterId r:id="rId11"/>
  </p:handoutMasterIdLst>
  <p:sldIdLst>
    <p:sldId id="256" r:id="rId2"/>
    <p:sldId id="257" r:id="rId3"/>
    <p:sldId id="258" r:id="rId4"/>
    <p:sldId id="259" r:id="rId5"/>
    <p:sldId id="260" r:id="rId6"/>
    <p:sldId id="261" r:id="rId7"/>
    <p:sldId id="262" r:id="rId8"/>
    <p:sldId id="263" r:id="rId9"/>
  </p:sldIdLst>
  <p:sldSz cx="12192000" cy="6858000"/>
  <p:notesSz cx="6858000" cy="9144000"/>
  <p:embeddedFontLst>
    <p:embeddedFont>
      <p:font typeface="Garamond" panose="02020404030301010803" pitchFamily="18" charset="0"/>
      <p:regular r:id="rId12"/>
      <p:bold r:id="rId13"/>
      <p:italic r:id="rId14"/>
    </p:embeddedFont>
    <p:embeddedFont>
      <p:font typeface="Calibri" panose="020F0502020204030204" pitchFamily="34" charset="0"/>
      <p:regular r:id="rId15"/>
      <p:bold r:id="rId16"/>
      <p:italic r:id="rId17"/>
      <p:boldItalic r:id="rId18"/>
    </p:embeddedFont>
    <p:embeddedFont>
      <p:font typeface="Bernard MT Condensed" panose="02050806060905020404" pitchFamily="18" charset="0"/>
      <p:regular r:id="rId1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54244" autoAdjust="0"/>
  </p:normalViewPr>
  <p:slideViewPr>
    <p:cSldViewPr snapToGrid="0">
      <p:cViewPr varScale="1">
        <p:scale>
          <a:sx n="35" d="100"/>
          <a:sy n="35" d="100"/>
        </p:scale>
        <p:origin x="2016" y="60"/>
      </p:cViewPr>
      <p:guideLst/>
    </p:cSldViewPr>
  </p:slideViewPr>
  <p:notesTextViewPr>
    <p:cViewPr>
      <p:scale>
        <a:sx n="1" d="1"/>
        <a:sy n="1" d="1"/>
      </p:scale>
      <p:origin x="0" y="0"/>
    </p:cViewPr>
  </p:notesTextViewPr>
  <p:notesViewPr>
    <p:cSldViewPr snapToGrid="0">
      <p:cViewPr varScale="1">
        <p:scale>
          <a:sx n="52" d="100"/>
          <a:sy n="52" d="100"/>
        </p:scale>
        <p:origin x="2862" y="13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ableStyles" Target="tableStyles.xml"/><Relationship Id="rId10" Type="http://schemas.openxmlformats.org/officeDocument/2006/relationships/notesMaster" Target="notesMasters/notesMaster1.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601616" cy="727788"/>
          </a:xfrm>
          <a:prstGeom prst="rect">
            <a:avLst/>
          </a:prstGeom>
        </p:spPr>
        <p:txBody>
          <a:bodyPr vert="horz" lIns="91440" tIns="45720" rIns="91440" bIns="45720" rtlCol="0"/>
          <a:lstStyle>
            <a:lvl1pPr algn="l">
              <a:defRPr sz="1200"/>
            </a:lvl1pPr>
          </a:lstStyle>
          <a:p>
            <a:r>
              <a:rPr lang="en-US" sz="1800" dirty="0">
                <a:latin typeface="Bernard MT Condensed" panose="02050806060905020404" pitchFamily="18" charset="0"/>
              </a:rPr>
              <a:t>Rejected in His Own  Country</a:t>
            </a:r>
          </a:p>
          <a:p>
            <a:r>
              <a:rPr lang="en-US" dirty="0"/>
              <a:t>(Jesus in Nazareth, Matthew 13:53-58)</a:t>
            </a: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a:t>May 21, 2017 am</a:t>
            </a: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soundteaching.org     </a:t>
            </a:r>
            <a:fld id="{8F018FF4-9571-441F-9C9F-E1A988F81154}" type="slidenum">
              <a:rPr lang="en-US" smtClean="0"/>
              <a:t>‹#›</a:t>
            </a:fld>
            <a:endParaRPr lang="en-US" dirty="0"/>
          </a:p>
        </p:txBody>
      </p:sp>
    </p:spTree>
    <p:extLst>
      <p:ext uri="{BB962C8B-B14F-4D97-AF65-F5344CB8AC3E}">
        <p14:creationId xmlns:p14="http://schemas.microsoft.com/office/powerpoint/2010/main" val="8735410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95243F-3A14-4216-8BC2-AB2EAFE8F328}" type="datetimeFigureOut">
              <a:rPr lang="en-US" smtClean="0"/>
              <a:t>5/20/2017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E3EE89-162C-4852-ABD3-9789251B9D21}" type="slidenum">
              <a:rPr lang="en-US" smtClean="0"/>
              <a:t>‹#›</a:t>
            </a:fld>
            <a:endParaRPr lang="en-US"/>
          </a:p>
        </p:txBody>
      </p:sp>
    </p:spTree>
    <p:extLst>
      <p:ext uri="{BB962C8B-B14F-4D97-AF65-F5344CB8AC3E}">
        <p14:creationId xmlns:p14="http://schemas.microsoft.com/office/powerpoint/2010/main" val="1077836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first 52 verses of Matthew record Jesus teaching multitudes near the Sea of Galilee (in Parables)</a:t>
            </a:r>
          </a:p>
          <a:p>
            <a:pPr marL="171450" indent="-171450">
              <a:buFont typeface="Arial" panose="020B0604020202020204" pitchFamily="34" charset="0"/>
              <a:buChar char="•"/>
            </a:pPr>
            <a:r>
              <a:rPr lang="en-US" dirty="0"/>
              <a:t>He then departs for his own country (Nazareth) (country not literal, the place where he was raised, the city of Nazareth).</a:t>
            </a:r>
          </a:p>
          <a:p>
            <a:pPr marL="0" indent="0">
              <a:buFont typeface="Arial" panose="020B0604020202020204" pitchFamily="34" charset="0"/>
              <a:buNone/>
            </a:pPr>
            <a:endParaRPr lang="en-US" dirty="0"/>
          </a:p>
          <a:p>
            <a:pPr marL="0" indent="0">
              <a:buFont typeface="Arial" panose="020B0604020202020204" pitchFamily="34" charset="0"/>
              <a:buNone/>
            </a:pPr>
            <a:r>
              <a:rPr lang="en-US" b="1" dirty="0"/>
              <a:t>(Matthew 2:19-23), </a:t>
            </a:r>
            <a:r>
              <a:rPr lang="en-US" i="1" dirty="0"/>
              <a:t>“Now when Herod was dead, behold, an angel of the Lord appeared in a dream to Joseph in Egypt, </a:t>
            </a:r>
            <a:r>
              <a:rPr lang="en-US" i="1" baseline="30000" dirty="0"/>
              <a:t>20</a:t>
            </a:r>
            <a:r>
              <a:rPr lang="en-US" i="1" dirty="0"/>
              <a:t> saying, "Arise, take the young Child and His mother, and go to the land of Israel, for those who sought the young Child's life are dead." </a:t>
            </a:r>
            <a:r>
              <a:rPr lang="en-US" i="1" baseline="30000" dirty="0"/>
              <a:t>21</a:t>
            </a:r>
            <a:r>
              <a:rPr lang="en-US" i="1" dirty="0"/>
              <a:t> Then he arose, took the young Child and His mother, and came into the land of Israel. </a:t>
            </a:r>
            <a:r>
              <a:rPr lang="en-US" i="1" baseline="30000" dirty="0"/>
              <a:t>22</a:t>
            </a:r>
            <a:r>
              <a:rPr lang="en-US" i="1" dirty="0"/>
              <a:t> But when he heard that </a:t>
            </a:r>
            <a:r>
              <a:rPr lang="en-US" i="1" dirty="0" err="1"/>
              <a:t>Archelaus</a:t>
            </a:r>
            <a:r>
              <a:rPr lang="en-US" i="1" dirty="0"/>
              <a:t> was reigning over Judea instead of his father Herod, he was afraid to go there. And being warned by God in a dream, he turned aside into the region of Galilee. </a:t>
            </a:r>
            <a:r>
              <a:rPr lang="en-US" i="1" baseline="30000" dirty="0"/>
              <a:t>23</a:t>
            </a:r>
            <a:r>
              <a:rPr lang="en-US" i="1" dirty="0"/>
              <a:t> And he came and dwelt in a city called Nazareth, that it might be fulfilled which was spoken by the prophets, "He shall be called a Nazarene.“</a:t>
            </a:r>
          </a:p>
          <a:p>
            <a:pPr marL="0" indent="0">
              <a:buFont typeface="Arial" panose="020B0604020202020204" pitchFamily="34" charset="0"/>
              <a:buNone/>
            </a:pPr>
            <a:endParaRPr lang="en-US" i="1" dirty="0"/>
          </a:p>
          <a:p>
            <a:pPr marL="0" indent="0">
              <a:buFont typeface="Arial" panose="020B0604020202020204" pitchFamily="34" charset="0"/>
              <a:buNone/>
            </a:pPr>
            <a:r>
              <a:rPr lang="en-US" b="1" i="0" dirty="0"/>
              <a:t>On the occasion of our text, Luke writes, (Luke 4:16), </a:t>
            </a:r>
            <a:r>
              <a:rPr lang="en-US" i="1" dirty="0"/>
              <a:t>“So He came to Nazareth, where He had been brought up. And as His custom was, He went into the synagogue on the Sabbath day, and stood up to read.” </a:t>
            </a:r>
          </a:p>
          <a:p>
            <a:pPr marL="0" indent="0">
              <a:buFont typeface="Arial" panose="020B0604020202020204" pitchFamily="34" charset="0"/>
              <a:buNone/>
            </a:pPr>
            <a:endParaRPr lang="en-US" i="1" dirty="0"/>
          </a:p>
          <a:p>
            <a:pPr marL="0" indent="0">
              <a:buFont typeface="Arial" panose="020B0604020202020204" pitchFamily="34" charset="0"/>
              <a:buNone/>
            </a:pPr>
            <a:r>
              <a:rPr lang="en-US" b="1" i="0" dirty="0"/>
              <a:t>Matthew 13:53-58, READ</a:t>
            </a:r>
          </a:p>
          <a:p>
            <a:pPr marL="0" indent="0">
              <a:buFont typeface="Arial" panose="020B0604020202020204" pitchFamily="34" charset="0"/>
              <a:buNone/>
            </a:pPr>
            <a:endParaRPr lang="en-US" i="1" dirty="0"/>
          </a:p>
          <a:p>
            <a:pPr marL="0" indent="0">
              <a:buFont typeface="Arial" panose="020B0604020202020204" pitchFamily="34" charset="0"/>
              <a:buNone/>
            </a:pPr>
            <a:r>
              <a:rPr lang="en-US" b="1" i="0" dirty="0"/>
              <a:t>They were offended by His teaching.  Let us note some truths about our text.</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40E3EE89-162C-4852-ABD3-9789251B9D21}" type="slidenum">
              <a:rPr lang="en-US" smtClean="0"/>
              <a:t>1</a:t>
            </a:fld>
            <a:endParaRPr lang="en-US"/>
          </a:p>
        </p:txBody>
      </p:sp>
    </p:spTree>
    <p:extLst>
      <p:ext uri="{BB962C8B-B14F-4D97-AF65-F5344CB8AC3E}">
        <p14:creationId xmlns:p14="http://schemas.microsoft.com/office/powerpoint/2010/main" val="2591299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(Matthew 13:54), </a:t>
            </a:r>
            <a:r>
              <a:rPr lang="en-US" i="1" dirty="0"/>
              <a:t>“When He had come to His own country, He taught them in their synagogue, so that they were astonished and said, "Where did this Man get this wisdom and these mighty works?”</a:t>
            </a:r>
          </a:p>
          <a:p>
            <a:endParaRPr lang="en-US" b="1" i="0" dirty="0"/>
          </a:p>
          <a:p>
            <a:r>
              <a:rPr lang="en-US" b="1" i="0" dirty="0"/>
              <a:t>The teaching of Jesus of Nazareth was different than that of other men!</a:t>
            </a:r>
          </a:p>
          <a:p>
            <a:r>
              <a:rPr lang="en-US" b="1" i="0" dirty="0"/>
              <a:t>[On another occasion] (Mark 1:21-22), </a:t>
            </a:r>
            <a:r>
              <a:rPr lang="en-US" i="1" dirty="0"/>
              <a:t>“Then they went into Capernaum, and immediately on the Sabbath He entered the synagogue and taught. </a:t>
            </a:r>
            <a:r>
              <a:rPr lang="en-US" i="1" baseline="30000" dirty="0"/>
              <a:t>22</a:t>
            </a:r>
            <a:r>
              <a:rPr lang="en-US" i="1" dirty="0"/>
              <a:t> And they were astonished at His teaching, </a:t>
            </a:r>
            <a:r>
              <a:rPr lang="en-US" i="1" u="sng" dirty="0"/>
              <a:t>for He taught them as one having authority, and not as the scribes</a:t>
            </a:r>
            <a:r>
              <a:rPr lang="en-US" i="1" dirty="0"/>
              <a:t>.”</a:t>
            </a:r>
          </a:p>
          <a:p>
            <a:endParaRPr lang="en-US" i="1" dirty="0"/>
          </a:p>
          <a:p>
            <a:r>
              <a:rPr lang="en-US" b="1" i="0" dirty="0"/>
              <a:t>His teaching was accompanied by mighty works!</a:t>
            </a:r>
          </a:p>
          <a:p>
            <a:r>
              <a:rPr lang="en-US" b="1" i="0" dirty="0"/>
              <a:t>[After casting out the demon from a blind mute, people asked, “Son of David”?] (Matthew 12:28), </a:t>
            </a:r>
            <a:r>
              <a:rPr lang="en-US" i="1" dirty="0"/>
              <a:t>“But if I cast out demons by the Spirit of God, surely the kingdom of God has come upon you.”</a:t>
            </a:r>
          </a:p>
        </p:txBody>
      </p:sp>
      <p:sp>
        <p:nvSpPr>
          <p:cNvPr id="4" name="Slide Number Placeholder 3"/>
          <p:cNvSpPr>
            <a:spLocks noGrp="1"/>
          </p:cNvSpPr>
          <p:nvPr>
            <p:ph type="sldNum" sz="quarter" idx="10"/>
          </p:nvPr>
        </p:nvSpPr>
        <p:spPr/>
        <p:txBody>
          <a:bodyPr/>
          <a:lstStyle/>
          <a:p>
            <a:fld id="{40E3EE89-162C-4852-ABD3-9789251B9D21}" type="slidenum">
              <a:rPr lang="en-US" smtClean="0"/>
              <a:t>2</a:t>
            </a:fld>
            <a:endParaRPr lang="en-US"/>
          </a:p>
        </p:txBody>
      </p:sp>
    </p:spTree>
    <p:extLst>
      <p:ext uri="{BB962C8B-B14F-4D97-AF65-F5344CB8AC3E}">
        <p14:creationId xmlns:p14="http://schemas.microsoft.com/office/powerpoint/2010/main" val="3780451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(Matthew 13:57), </a:t>
            </a:r>
            <a:r>
              <a:rPr lang="en-US" i="1" dirty="0"/>
              <a:t>“But Jesus said to them, ‘A prophet is not without honor except in his own country and in his own house.’“</a:t>
            </a:r>
          </a:p>
          <a:p>
            <a:endParaRPr lang="en-US" i="1" dirty="0"/>
          </a:p>
          <a:p>
            <a:r>
              <a:rPr lang="en-US" b="1" i="0" dirty="0"/>
              <a:t>Jesus was a prophet, His words were the words of God!</a:t>
            </a:r>
          </a:p>
          <a:p>
            <a:r>
              <a:rPr lang="en-US" b="1" i="0" dirty="0"/>
              <a:t>[Note: The prophets were commonly mistreated in Israel] (Acts 7:51-53), [Stephen to Jews], </a:t>
            </a:r>
            <a:r>
              <a:rPr lang="en-US" i="1" dirty="0"/>
              <a:t>“You stiff- necked and uncircumcised in heart and ears! You always resist the Holy Spirit; as your fathers did, so do you. </a:t>
            </a:r>
            <a:r>
              <a:rPr lang="en-US" i="1" baseline="30000" dirty="0"/>
              <a:t>52 </a:t>
            </a:r>
            <a:r>
              <a:rPr lang="en-US" i="1" dirty="0"/>
              <a:t>Which of the prophets did your fathers not persecute? And they killed those who foretold the coming of the Just One, of whom you now have become the betrayers and murderers, </a:t>
            </a:r>
            <a:r>
              <a:rPr lang="en-US" i="1" baseline="30000" dirty="0"/>
              <a:t>53</a:t>
            </a:r>
            <a:r>
              <a:rPr lang="en-US" i="1" dirty="0"/>
              <a:t> who have received the law by the direction of angels and have not kept it.“</a:t>
            </a:r>
          </a:p>
          <a:p>
            <a:endParaRPr lang="en-US" i="1" dirty="0"/>
          </a:p>
          <a:p>
            <a:r>
              <a:rPr lang="en-US" b="1" i="0" dirty="0"/>
              <a:t>Jesus was the final prophet, His message the last message:</a:t>
            </a:r>
          </a:p>
          <a:p>
            <a:r>
              <a:rPr lang="en-US" b="1" i="0" dirty="0"/>
              <a:t>(Hebrews 1:1-2), </a:t>
            </a:r>
            <a:r>
              <a:rPr lang="en-US" i="1" dirty="0"/>
              <a:t>“God, who at various times and in various ways spoke in time past to the fathers by the prophets, </a:t>
            </a:r>
            <a:r>
              <a:rPr lang="en-US" i="1" baseline="30000" dirty="0"/>
              <a:t>2</a:t>
            </a:r>
            <a:r>
              <a:rPr lang="en-US" i="1" dirty="0"/>
              <a:t> has in these last days spoken to us by His Son, whom He has appointed heir of all things, through whom also He made the worlds…”</a:t>
            </a:r>
          </a:p>
        </p:txBody>
      </p:sp>
      <p:sp>
        <p:nvSpPr>
          <p:cNvPr id="4" name="Slide Number Placeholder 3"/>
          <p:cNvSpPr>
            <a:spLocks noGrp="1"/>
          </p:cNvSpPr>
          <p:nvPr>
            <p:ph type="sldNum" sz="quarter" idx="10"/>
          </p:nvPr>
        </p:nvSpPr>
        <p:spPr/>
        <p:txBody>
          <a:bodyPr/>
          <a:lstStyle/>
          <a:p>
            <a:fld id="{40E3EE89-162C-4852-ABD3-9789251B9D21}" type="slidenum">
              <a:rPr lang="en-US" smtClean="0"/>
              <a:t>3</a:t>
            </a:fld>
            <a:endParaRPr lang="en-US"/>
          </a:p>
        </p:txBody>
      </p:sp>
    </p:spTree>
    <p:extLst>
      <p:ext uri="{BB962C8B-B14F-4D97-AF65-F5344CB8AC3E}">
        <p14:creationId xmlns:p14="http://schemas.microsoft.com/office/powerpoint/2010/main" val="1502344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(Matthew 13:55-57), </a:t>
            </a:r>
            <a:r>
              <a:rPr lang="en-US" i="1" dirty="0"/>
              <a:t>“’Is this not the carpenter's son? Is not His mother called Mary? And His brothers James, </a:t>
            </a:r>
            <a:r>
              <a:rPr lang="en-US" i="1" dirty="0" err="1"/>
              <a:t>Joses</a:t>
            </a:r>
            <a:r>
              <a:rPr lang="en-US" i="1" dirty="0"/>
              <a:t>, Simon, and Judas? </a:t>
            </a:r>
            <a:r>
              <a:rPr lang="en-US" i="1" baseline="30000" dirty="0"/>
              <a:t>56</a:t>
            </a:r>
            <a:r>
              <a:rPr lang="en-US" i="1" dirty="0"/>
              <a:t> And His sisters, are they not all with us? Where then did this Man get all these things?’ </a:t>
            </a:r>
            <a:r>
              <a:rPr lang="en-US" i="1" baseline="30000" dirty="0"/>
              <a:t>57</a:t>
            </a:r>
            <a:r>
              <a:rPr lang="en-US" i="1" dirty="0"/>
              <a:t> So they were offended at Him.”</a:t>
            </a:r>
          </a:p>
          <a:p>
            <a:endParaRPr lang="en-US" dirty="0"/>
          </a:p>
          <a:p>
            <a:r>
              <a:rPr lang="en-US" b="1" dirty="0"/>
              <a:t>(John 3:19-20), </a:t>
            </a:r>
            <a:r>
              <a:rPr lang="en-US" i="1" dirty="0"/>
              <a:t>“And this is the condemnation, that the light has come into the world, and men loved darkness rather than light, because their deeds were evil. </a:t>
            </a:r>
            <a:r>
              <a:rPr lang="en-US" i="1" baseline="30000" dirty="0"/>
              <a:t>20</a:t>
            </a:r>
            <a:r>
              <a:rPr lang="en-US" i="1" dirty="0"/>
              <a:t> For everyone practicing evil hates the light and does not come to the light, lest his deeds should be exposed.”</a:t>
            </a:r>
          </a:p>
          <a:p>
            <a:pPr marL="628650" lvl="1" indent="-171450">
              <a:buFont typeface="Arial" panose="020B0604020202020204" pitchFamily="34" charset="0"/>
              <a:buChar char="•"/>
            </a:pPr>
            <a:r>
              <a:rPr lang="en-US" dirty="0"/>
              <a:t>In this case, their prejudice was their familiarity with Him.  They couldn’t bring themselves to believe that living among them was the Son of God.</a:t>
            </a:r>
          </a:p>
          <a:p>
            <a:pPr marL="628650" lvl="1" indent="-171450">
              <a:buFont typeface="Arial" panose="020B0604020202020204" pitchFamily="34" charset="0"/>
              <a:buChar char="•"/>
            </a:pPr>
            <a:r>
              <a:rPr lang="en-US" dirty="0"/>
              <a:t>Luke records that they actually sought to kill him!</a:t>
            </a:r>
          </a:p>
          <a:p>
            <a:pPr marL="0" indent="0">
              <a:buFont typeface="Arial" panose="020B0604020202020204" pitchFamily="34" charset="0"/>
              <a:buNone/>
            </a:pPr>
            <a:r>
              <a:rPr lang="en-US" b="1" dirty="0"/>
              <a:t>(Luke 4: 28-30),</a:t>
            </a:r>
            <a:r>
              <a:rPr lang="en-US" b="1" i="1" dirty="0"/>
              <a:t> </a:t>
            </a:r>
            <a:r>
              <a:rPr lang="en-US" i="1" dirty="0"/>
              <a:t>“So all those in the synagogue, when they heard these things, were filled with wrath, </a:t>
            </a:r>
            <a:r>
              <a:rPr lang="en-US" i="1" baseline="30000" dirty="0"/>
              <a:t>29</a:t>
            </a:r>
            <a:r>
              <a:rPr lang="en-US" i="1" dirty="0"/>
              <a:t> and rose up and thrust Him out of the city; </a:t>
            </a:r>
            <a:r>
              <a:rPr lang="en-US" i="1" u="sng" dirty="0"/>
              <a:t>and they led Him to the brow of the hill on which their city was built, that they might throw Him down over the cliff.</a:t>
            </a:r>
            <a:r>
              <a:rPr lang="en-US" i="1" dirty="0"/>
              <a:t> </a:t>
            </a:r>
            <a:r>
              <a:rPr lang="en-US" i="1" baseline="30000" dirty="0"/>
              <a:t>30</a:t>
            </a:r>
            <a:r>
              <a:rPr lang="en-US" i="1" dirty="0"/>
              <a:t> Then passing through the midst of them, He went His way.”</a:t>
            </a:r>
          </a:p>
        </p:txBody>
      </p:sp>
      <p:sp>
        <p:nvSpPr>
          <p:cNvPr id="4" name="Slide Number Placeholder 3"/>
          <p:cNvSpPr>
            <a:spLocks noGrp="1"/>
          </p:cNvSpPr>
          <p:nvPr>
            <p:ph type="sldNum" sz="quarter" idx="10"/>
          </p:nvPr>
        </p:nvSpPr>
        <p:spPr/>
        <p:txBody>
          <a:bodyPr/>
          <a:lstStyle/>
          <a:p>
            <a:fld id="{40E3EE89-162C-4852-ABD3-9789251B9D21}" type="slidenum">
              <a:rPr lang="en-US" smtClean="0"/>
              <a:t>4</a:t>
            </a:fld>
            <a:endParaRPr lang="en-US"/>
          </a:p>
        </p:txBody>
      </p:sp>
    </p:spTree>
    <p:extLst>
      <p:ext uri="{BB962C8B-B14F-4D97-AF65-F5344CB8AC3E}">
        <p14:creationId xmlns:p14="http://schemas.microsoft.com/office/powerpoint/2010/main" val="3010543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When Jesus sent his disciples (limited commission), He told them they would be persecuted.</a:t>
            </a:r>
          </a:p>
          <a:p>
            <a:r>
              <a:rPr lang="en-US" b="1" dirty="0"/>
              <a:t>(Matthew 10:24-25), </a:t>
            </a:r>
            <a:r>
              <a:rPr lang="en-US" i="1" dirty="0"/>
              <a:t>“A disciple is not above his teacher, nor a servant above his master. </a:t>
            </a:r>
            <a:r>
              <a:rPr lang="en-US" i="1" baseline="30000" dirty="0"/>
              <a:t>25</a:t>
            </a:r>
            <a:r>
              <a:rPr lang="en-US" i="1" dirty="0"/>
              <a:t> It is enough for a disciple that he be like his teacher, and a servant like his master. </a:t>
            </a:r>
            <a:r>
              <a:rPr lang="en-US" i="1" u="sng" dirty="0"/>
              <a:t>If they have called the master of the house Beelzebub, how much more will they call those of his household!</a:t>
            </a:r>
            <a:r>
              <a:rPr lang="en-US" i="1" dirty="0"/>
              <a:t>”</a:t>
            </a:r>
          </a:p>
          <a:p>
            <a:endParaRPr lang="en-US" i="1" dirty="0"/>
          </a:p>
          <a:p>
            <a:r>
              <a:rPr lang="en-US" b="1" i="0" dirty="0"/>
              <a:t>Paul’s teachings were twisted because of the prejudices of his hearers!</a:t>
            </a:r>
          </a:p>
          <a:p>
            <a:r>
              <a:rPr lang="en-US" b="1" i="0" dirty="0"/>
              <a:t>(2 Peter 3:15-16), </a:t>
            </a:r>
            <a:r>
              <a:rPr lang="en-US" i="1" dirty="0"/>
              <a:t>“our beloved brother Paul, according to the wisdom given to him, has written to you, </a:t>
            </a:r>
            <a:r>
              <a:rPr lang="en-US" i="1" baseline="30000" dirty="0"/>
              <a:t>16</a:t>
            </a:r>
            <a:r>
              <a:rPr lang="en-US" i="1" dirty="0"/>
              <a:t> as also in all his epistles, speaking in them of these things, in which are some things hard to understand, </a:t>
            </a:r>
            <a:r>
              <a:rPr lang="en-US" i="1" u="sng" dirty="0"/>
              <a:t>which untaught and unstable people twist to their own destruction</a:t>
            </a:r>
            <a:r>
              <a:rPr lang="en-US" i="1" dirty="0"/>
              <a:t>, as they do also the rest of the Scriptures.”</a:t>
            </a:r>
          </a:p>
          <a:p>
            <a:pPr marL="628650" lvl="1" indent="-171450">
              <a:buFont typeface="Arial" panose="020B0604020202020204" pitchFamily="34" charset="0"/>
              <a:buChar char="•"/>
            </a:pPr>
            <a:r>
              <a:rPr lang="en-US" b="1" i="0" dirty="0"/>
              <a:t>Despite having the truth, and loving men enough to share that truth, some will despise our efforts, and reject them.</a:t>
            </a:r>
          </a:p>
          <a:p>
            <a:pPr marL="0" lvl="0" indent="0">
              <a:buFont typeface="Arial" panose="020B0604020202020204" pitchFamily="34" charset="0"/>
              <a:buNone/>
            </a:pPr>
            <a:r>
              <a:rPr lang="en-US" b="1" i="0" dirty="0"/>
              <a:t>(Mark 16:15-16), </a:t>
            </a:r>
            <a:r>
              <a:rPr lang="en-US" b="0" i="1" dirty="0"/>
              <a:t>“And He said to them, " Go into all the world and preach the gospel to every creature. </a:t>
            </a:r>
            <a:r>
              <a:rPr lang="en-US" b="0" i="1" baseline="30000" dirty="0"/>
              <a:t>16</a:t>
            </a:r>
            <a:r>
              <a:rPr lang="en-US" b="0" i="1" dirty="0"/>
              <a:t> He who believes and is baptized will be saved; </a:t>
            </a:r>
            <a:r>
              <a:rPr lang="en-US" b="0" i="1" u="sng" dirty="0"/>
              <a:t>but he who does not believe will be condemned</a:t>
            </a:r>
            <a:r>
              <a:rPr lang="en-US" b="0" i="1" dirty="0"/>
              <a:t>.”</a:t>
            </a:r>
          </a:p>
        </p:txBody>
      </p:sp>
      <p:sp>
        <p:nvSpPr>
          <p:cNvPr id="4" name="Slide Number Placeholder 3"/>
          <p:cNvSpPr>
            <a:spLocks noGrp="1"/>
          </p:cNvSpPr>
          <p:nvPr>
            <p:ph type="sldNum" sz="quarter" idx="10"/>
          </p:nvPr>
        </p:nvSpPr>
        <p:spPr/>
        <p:txBody>
          <a:bodyPr/>
          <a:lstStyle/>
          <a:p>
            <a:fld id="{40E3EE89-162C-4852-ABD3-9789251B9D21}" type="slidenum">
              <a:rPr lang="en-US" smtClean="0"/>
              <a:t>5</a:t>
            </a:fld>
            <a:endParaRPr lang="en-US"/>
          </a:p>
        </p:txBody>
      </p:sp>
    </p:spTree>
    <p:extLst>
      <p:ext uri="{BB962C8B-B14F-4D97-AF65-F5344CB8AC3E}">
        <p14:creationId xmlns:p14="http://schemas.microsoft.com/office/powerpoint/2010/main" val="1025861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(2 Peter 1:19-21), </a:t>
            </a:r>
            <a:r>
              <a:rPr lang="en-US" i="1" dirty="0"/>
              <a:t>“And so we have </a:t>
            </a:r>
            <a:r>
              <a:rPr lang="en-US" i="1" u="sng" dirty="0"/>
              <a:t>the prophetic word confirmed, which you do well to heed as a light that shines in a dark place</a:t>
            </a:r>
            <a:r>
              <a:rPr lang="en-US" i="1" dirty="0"/>
              <a:t>, until the day dawns and the morning star rises in your hearts; </a:t>
            </a:r>
            <a:r>
              <a:rPr lang="en-US" i="1" baseline="30000" dirty="0"/>
              <a:t>20</a:t>
            </a:r>
            <a:r>
              <a:rPr lang="en-US" i="1" dirty="0"/>
              <a:t> knowing this first, that no prophecy of Scripture is of any private interpretation, </a:t>
            </a:r>
            <a:r>
              <a:rPr lang="en-US" i="1" baseline="30000" dirty="0"/>
              <a:t>21</a:t>
            </a:r>
            <a:r>
              <a:rPr lang="en-US" i="1" dirty="0"/>
              <a:t> for prophecy never came by the will of man, </a:t>
            </a:r>
            <a:r>
              <a:rPr lang="en-US" i="1" u="sng" dirty="0"/>
              <a:t>but holy men of God spoke as they were moved by the Holy Spirit</a:t>
            </a:r>
            <a:r>
              <a:rPr lang="en-US" i="1" dirty="0"/>
              <a:t>.”</a:t>
            </a:r>
          </a:p>
        </p:txBody>
      </p:sp>
      <p:sp>
        <p:nvSpPr>
          <p:cNvPr id="4" name="Slide Number Placeholder 3"/>
          <p:cNvSpPr>
            <a:spLocks noGrp="1"/>
          </p:cNvSpPr>
          <p:nvPr>
            <p:ph type="sldNum" sz="quarter" idx="10"/>
          </p:nvPr>
        </p:nvSpPr>
        <p:spPr/>
        <p:txBody>
          <a:bodyPr/>
          <a:lstStyle/>
          <a:p>
            <a:fld id="{40E3EE89-162C-4852-ABD3-9789251B9D21}" type="slidenum">
              <a:rPr lang="en-US" smtClean="0"/>
              <a:t>6</a:t>
            </a:fld>
            <a:endParaRPr lang="en-US"/>
          </a:p>
        </p:txBody>
      </p:sp>
    </p:spTree>
    <p:extLst>
      <p:ext uri="{BB962C8B-B14F-4D97-AF65-F5344CB8AC3E}">
        <p14:creationId xmlns:p14="http://schemas.microsoft.com/office/powerpoint/2010/main" val="38783197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prejudices are we talking about?</a:t>
            </a:r>
          </a:p>
          <a:p>
            <a:pPr marL="628650" lvl="1" indent="-171450">
              <a:buFont typeface="Arial" panose="020B0604020202020204" pitchFamily="34" charset="0"/>
              <a:buChar char="•"/>
            </a:pPr>
            <a:r>
              <a:rPr lang="en-US" b="1" dirty="0"/>
              <a:t>False doctrine (Calvinism, Denominationalism, AD 70, MDR)</a:t>
            </a:r>
          </a:p>
          <a:p>
            <a:pPr marL="0" lvl="0" indent="0">
              <a:buFont typeface="Arial" panose="020B0604020202020204" pitchFamily="34" charset="0"/>
              <a:buNone/>
            </a:pPr>
            <a:r>
              <a:rPr lang="en-US" b="1" dirty="0"/>
              <a:t>(Ephesians 4:14-15), </a:t>
            </a:r>
            <a:r>
              <a:rPr lang="en-US" i="1" dirty="0"/>
              <a:t>“That we should no longer be children, tossed to and </a:t>
            </a:r>
            <a:r>
              <a:rPr lang="en-US" i="1" dirty="0" err="1"/>
              <a:t>fro</a:t>
            </a:r>
            <a:r>
              <a:rPr lang="en-US" i="1" dirty="0"/>
              <a:t> and carried about with every wind of doctrine, by the trickery of men, in the cunning craftiness of deceitful plotting, </a:t>
            </a:r>
            <a:r>
              <a:rPr lang="en-US" i="1" baseline="30000" dirty="0"/>
              <a:t>15</a:t>
            </a:r>
            <a:r>
              <a:rPr lang="en-US" i="1" dirty="0"/>
              <a:t> but, speaking the truth in love, may grow up in all things into Him who is the head—Christ.”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Cultural Influences (Modesty, Alcohol use, Entertainment)</a:t>
            </a:r>
          </a:p>
          <a:p>
            <a:pPr marL="0" lvl="0" indent="0">
              <a:buFont typeface="Arial" panose="020B0604020202020204" pitchFamily="34" charset="0"/>
              <a:buNone/>
            </a:pPr>
            <a:r>
              <a:rPr lang="en-US" b="1" dirty="0"/>
              <a:t>[To be a Cretan was synonymous to being a liar.  “To act the Cretan, is a proverb for to lie”] (Titus 1:10-13), </a:t>
            </a:r>
            <a:r>
              <a:rPr lang="en-US" i="1" dirty="0"/>
              <a:t>“For there are many insubordinate, both idle talkers and deceivers, especially those of the circumcision, </a:t>
            </a:r>
            <a:r>
              <a:rPr lang="en-US" i="1" baseline="30000" dirty="0"/>
              <a:t>11</a:t>
            </a:r>
            <a:r>
              <a:rPr lang="en-US" i="1" dirty="0"/>
              <a:t> whose mouths must be stopped, who subvert whole households, teaching things which they ought not, for the sake of dishonest gain. </a:t>
            </a:r>
            <a:r>
              <a:rPr lang="en-US" i="1" baseline="30000" dirty="0"/>
              <a:t>12</a:t>
            </a:r>
            <a:r>
              <a:rPr lang="en-US" i="1" dirty="0"/>
              <a:t> One of them, a prophet of their own, said, "Cretans are always liars, evil beasts, lazy gluttons." </a:t>
            </a:r>
            <a:r>
              <a:rPr lang="en-US" i="1" baseline="30000" dirty="0"/>
              <a:t>13</a:t>
            </a:r>
            <a:r>
              <a:rPr lang="en-US" i="1" dirty="0"/>
              <a:t> This testimony is true. Therefore rebuke them sharply, that they may be sound in the faith.”</a:t>
            </a:r>
          </a:p>
          <a:p>
            <a:pPr marL="628650" lvl="1" indent="-171450">
              <a:buFont typeface="Arial" panose="020B0604020202020204" pitchFamily="34" charset="0"/>
              <a:buChar char="•"/>
            </a:pPr>
            <a:r>
              <a:rPr lang="en-US" b="1" dirty="0"/>
              <a:t>Selfish desires (MDR best example… Want another mate)</a:t>
            </a:r>
          </a:p>
          <a:p>
            <a:pPr marL="0" lvl="0" indent="0">
              <a:buFont typeface="Arial" panose="020B0604020202020204" pitchFamily="34" charset="0"/>
              <a:buNone/>
            </a:pPr>
            <a:r>
              <a:rPr lang="en-US" b="1" dirty="0"/>
              <a:t>[Rich young ruler] (Matthew 19:21-22), </a:t>
            </a:r>
            <a:r>
              <a:rPr lang="en-US" i="1" dirty="0"/>
              <a:t>“Jesus said to him, ‘If you want to be perfect, go, sell what you have and give to the poor, and you will have treasure in heaven; and come, follow Me.“ </a:t>
            </a:r>
            <a:r>
              <a:rPr lang="en-US" i="1" baseline="30000" dirty="0"/>
              <a:t>22</a:t>
            </a:r>
            <a:r>
              <a:rPr lang="en-US" i="1" dirty="0"/>
              <a:t> But when the young man heard that saying, he went away sorrowful, for he had great possessions.”</a:t>
            </a:r>
          </a:p>
        </p:txBody>
      </p:sp>
      <p:sp>
        <p:nvSpPr>
          <p:cNvPr id="4" name="Slide Number Placeholder 3"/>
          <p:cNvSpPr>
            <a:spLocks noGrp="1"/>
          </p:cNvSpPr>
          <p:nvPr>
            <p:ph type="sldNum" sz="quarter" idx="10"/>
          </p:nvPr>
        </p:nvSpPr>
        <p:spPr/>
        <p:txBody>
          <a:bodyPr/>
          <a:lstStyle/>
          <a:p>
            <a:fld id="{40E3EE89-162C-4852-ABD3-9789251B9D21}" type="slidenum">
              <a:rPr lang="en-US" smtClean="0"/>
              <a:t>7</a:t>
            </a:fld>
            <a:endParaRPr lang="en-US"/>
          </a:p>
        </p:txBody>
      </p:sp>
    </p:spTree>
    <p:extLst>
      <p:ext uri="{BB962C8B-B14F-4D97-AF65-F5344CB8AC3E}">
        <p14:creationId xmlns:p14="http://schemas.microsoft.com/office/powerpoint/2010/main" val="4003188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t>(Matthew 10:32-33), </a:t>
            </a:r>
            <a:r>
              <a:rPr lang="en-US" i="1" dirty="0"/>
              <a:t>“Therefore whoever confesses Me before men, him I will also confess before My Father who is in heaven. 33 But whoever denies Me before men, him I will also deny before My Father who is in heaven.”</a:t>
            </a:r>
          </a:p>
          <a:p>
            <a:pPr marL="0" indent="0">
              <a:buFont typeface="Arial" panose="020B0604020202020204" pitchFamily="34" charset="0"/>
              <a:buNone/>
            </a:pPr>
            <a:endParaRPr lang="en-US" dirty="0"/>
          </a:p>
          <a:p>
            <a:pPr marL="0" indent="0">
              <a:buFont typeface="Arial" panose="020B0604020202020204" pitchFamily="34" charset="0"/>
              <a:buNone/>
            </a:pPr>
            <a:r>
              <a:rPr lang="en-US" b="1" dirty="0"/>
              <a:t>(John 14:6), [Jesus said to Thomas], </a:t>
            </a:r>
            <a:r>
              <a:rPr lang="en-US" i="1" dirty="0"/>
              <a:t>"I am the way, the truth, and the life. No one comes to the Father except through Me.”</a:t>
            </a:r>
          </a:p>
        </p:txBody>
      </p:sp>
      <p:sp>
        <p:nvSpPr>
          <p:cNvPr id="4" name="Slide Number Placeholder 3"/>
          <p:cNvSpPr>
            <a:spLocks noGrp="1"/>
          </p:cNvSpPr>
          <p:nvPr>
            <p:ph type="sldNum" sz="quarter" idx="10"/>
          </p:nvPr>
        </p:nvSpPr>
        <p:spPr/>
        <p:txBody>
          <a:bodyPr/>
          <a:lstStyle/>
          <a:p>
            <a:fld id="{40E3EE89-162C-4852-ABD3-9789251B9D21}" type="slidenum">
              <a:rPr lang="en-US" smtClean="0"/>
              <a:t>8</a:t>
            </a:fld>
            <a:endParaRPr lang="en-US"/>
          </a:p>
        </p:txBody>
      </p:sp>
    </p:spTree>
    <p:extLst>
      <p:ext uri="{BB962C8B-B14F-4D97-AF65-F5344CB8AC3E}">
        <p14:creationId xmlns:p14="http://schemas.microsoft.com/office/powerpoint/2010/main" val="29074867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5/20/2017</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5/20/2017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5/20/2017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5/20/2017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5/20/2017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5/20/2017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5/20/2017</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800" dirty="0">
                <a:latin typeface="Bernard MT Condensed" panose="02050806060905020404" pitchFamily="18" charset="0"/>
              </a:rPr>
              <a:t>Rejected in His Own Country</a:t>
            </a:r>
          </a:p>
        </p:txBody>
      </p:sp>
      <p:sp>
        <p:nvSpPr>
          <p:cNvPr id="3" name="Subtitle 2"/>
          <p:cNvSpPr>
            <a:spLocks noGrp="1"/>
          </p:cNvSpPr>
          <p:nvPr>
            <p:ph type="subTitle" idx="1"/>
          </p:nvPr>
        </p:nvSpPr>
        <p:spPr/>
        <p:txBody>
          <a:bodyPr>
            <a:noAutofit/>
          </a:bodyPr>
          <a:lstStyle/>
          <a:p>
            <a:r>
              <a:rPr lang="en-US" sz="4400" b="1" dirty="0"/>
              <a:t>Jesus in Nazareth</a:t>
            </a:r>
          </a:p>
        </p:txBody>
      </p:sp>
      <p:sp>
        <p:nvSpPr>
          <p:cNvPr id="4" name="TextBox 3"/>
          <p:cNvSpPr txBox="1"/>
          <p:nvPr/>
        </p:nvSpPr>
        <p:spPr>
          <a:xfrm>
            <a:off x="360217" y="471055"/>
            <a:ext cx="8866909" cy="923330"/>
          </a:xfrm>
          <a:prstGeom prst="rect">
            <a:avLst/>
          </a:prstGeom>
          <a:noFill/>
        </p:spPr>
        <p:txBody>
          <a:bodyPr wrap="square" rtlCol="0">
            <a:spAutoFit/>
          </a:bodyPr>
          <a:lstStyle/>
          <a:p>
            <a:r>
              <a:rPr lang="en-US" sz="3600" b="1" dirty="0"/>
              <a:t>Matthew 13:53-58; Mark 6:1-6; Luke 4:16-30</a:t>
            </a:r>
          </a:p>
          <a:p>
            <a:endParaRPr lang="en-US" dirty="0"/>
          </a:p>
        </p:txBody>
      </p:sp>
    </p:spTree>
    <p:extLst>
      <p:ext uri="{BB962C8B-B14F-4D97-AF65-F5344CB8AC3E}">
        <p14:creationId xmlns:p14="http://schemas.microsoft.com/office/powerpoint/2010/main" val="4190527725"/>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1303867"/>
          </a:xfrm>
        </p:spPr>
        <p:txBody>
          <a:bodyPr>
            <a:normAutofit/>
          </a:bodyPr>
          <a:lstStyle/>
          <a:p>
            <a:r>
              <a:rPr lang="en-US" sz="4800" dirty="0">
                <a:latin typeface="Bernard MT Condensed" panose="02050806060905020404" pitchFamily="18" charset="0"/>
              </a:rPr>
              <a:t>“They were offended at His teaching”</a:t>
            </a:r>
          </a:p>
        </p:txBody>
      </p:sp>
      <p:sp>
        <p:nvSpPr>
          <p:cNvPr id="3" name="Content Placeholder 2"/>
          <p:cNvSpPr>
            <a:spLocks noGrp="1"/>
          </p:cNvSpPr>
          <p:nvPr>
            <p:ph idx="1"/>
          </p:nvPr>
        </p:nvSpPr>
        <p:spPr/>
        <p:txBody>
          <a:bodyPr>
            <a:normAutofit/>
          </a:bodyPr>
          <a:lstStyle/>
          <a:p>
            <a:pPr marL="457200" indent="-457200"/>
            <a:r>
              <a:rPr lang="en-US" sz="4000" dirty="0"/>
              <a:t>Jesus was the Master teacher (54)</a:t>
            </a:r>
          </a:p>
        </p:txBody>
      </p:sp>
    </p:spTree>
    <p:extLst>
      <p:ext uri="{BB962C8B-B14F-4D97-AF65-F5344CB8AC3E}">
        <p14:creationId xmlns:p14="http://schemas.microsoft.com/office/powerpoint/2010/main" val="364426758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1303867"/>
          </a:xfrm>
        </p:spPr>
        <p:txBody>
          <a:bodyPr>
            <a:normAutofit/>
          </a:bodyPr>
          <a:lstStyle/>
          <a:p>
            <a:r>
              <a:rPr lang="en-US" sz="4800" dirty="0">
                <a:latin typeface="Bernard MT Condensed" panose="02050806060905020404" pitchFamily="18" charset="0"/>
              </a:rPr>
              <a:t>“They were offended at His teaching”</a:t>
            </a:r>
          </a:p>
        </p:txBody>
      </p:sp>
      <p:sp>
        <p:nvSpPr>
          <p:cNvPr id="3" name="Content Placeholder 2"/>
          <p:cNvSpPr>
            <a:spLocks noGrp="1"/>
          </p:cNvSpPr>
          <p:nvPr>
            <p:ph idx="1"/>
          </p:nvPr>
        </p:nvSpPr>
        <p:spPr/>
        <p:txBody>
          <a:bodyPr>
            <a:normAutofit/>
          </a:bodyPr>
          <a:lstStyle/>
          <a:p>
            <a:pPr marL="457200" indent="-457200"/>
            <a:r>
              <a:rPr lang="en-US" sz="4000" dirty="0"/>
              <a:t>Jesus was the Master teacher (54)</a:t>
            </a:r>
          </a:p>
          <a:p>
            <a:pPr marL="457200" indent="-457200"/>
            <a:r>
              <a:rPr lang="en-US" sz="4000" dirty="0"/>
              <a:t>His message was Divine (57)</a:t>
            </a:r>
          </a:p>
        </p:txBody>
      </p:sp>
    </p:spTree>
    <p:extLst>
      <p:ext uri="{BB962C8B-B14F-4D97-AF65-F5344CB8AC3E}">
        <p14:creationId xmlns:p14="http://schemas.microsoft.com/office/powerpoint/2010/main" val="2914249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1303867"/>
          </a:xfrm>
        </p:spPr>
        <p:txBody>
          <a:bodyPr>
            <a:normAutofit/>
          </a:bodyPr>
          <a:lstStyle/>
          <a:p>
            <a:r>
              <a:rPr lang="en-US" sz="4800" dirty="0">
                <a:latin typeface="Bernard MT Condensed" panose="02050806060905020404" pitchFamily="18" charset="0"/>
              </a:rPr>
              <a:t>“They were offended at His teaching”</a:t>
            </a:r>
          </a:p>
        </p:txBody>
      </p:sp>
      <p:sp>
        <p:nvSpPr>
          <p:cNvPr id="3" name="Content Placeholder 2"/>
          <p:cNvSpPr>
            <a:spLocks noGrp="1"/>
          </p:cNvSpPr>
          <p:nvPr>
            <p:ph idx="1"/>
          </p:nvPr>
        </p:nvSpPr>
        <p:spPr/>
        <p:txBody>
          <a:bodyPr>
            <a:normAutofit/>
          </a:bodyPr>
          <a:lstStyle/>
          <a:p>
            <a:pPr marL="457200" indent="-457200"/>
            <a:r>
              <a:rPr lang="en-US" sz="4000" dirty="0"/>
              <a:t>Jesus was the Master teacher (54)</a:t>
            </a:r>
          </a:p>
          <a:p>
            <a:pPr marL="457200" indent="-457200"/>
            <a:r>
              <a:rPr lang="en-US" sz="4000" dirty="0"/>
              <a:t>His message was Divine (57)</a:t>
            </a:r>
          </a:p>
          <a:p>
            <a:pPr marL="457200" indent="-457200"/>
            <a:r>
              <a:rPr lang="en-US" sz="4000" dirty="0"/>
              <a:t>Yet, they rejected His words because of their prejudices! (55-57)</a:t>
            </a:r>
          </a:p>
        </p:txBody>
      </p:sp>
    </p:spTree>
    <p:extLst>
      <p:ext uri="{BB962C8B-B14F-4D97-AF65-F5344CB8AC3E}">
        <p14:creationId xmlns:p14="http://schemas.microsoft.com/office/powerpoint/2010/main" val="1050273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1303867"/>
          </a:xfrm>
        </p:spPr>
        <p:txBody>
          <a:bodyPr>
            <a:normAutofit/>
          </a:bodyPr>
          <a:lstStyle/>
          <a:p>
            <a:r>
              <a:rPr lang="en-US" sz="4800" dirty="0">
                <a:latin typeface="Bernard MT Condensed" panose="02050806060905020404" pitchFamily="18" charset="0"/>
              </a:rPr>
              <a:t>Our Applications</a:t>
            </a:r>
          </a:p>
        </p:txBody>
      </p:sp>
      <p:sp>
        <p:nvSpPr>
          <p:cNvPr id="3" name="Content Placeholder 2"/>
          <p:cNvSpPr>
            <a:spLocks noGrp="1"/>
          </p:cNvSpPr>
          <p:nvPr>
            <p:ph idx="1"/>
          </p:nvPr>
        </p:nvSpPr>
        <p:spPr>
          <a:xfrm>
            <a:off x="1025912" y="2556932"/>
            <a:ext cx="10147610" cy="3318936"/>
          </a:xfrm>
        </p:spPr>
        <p:txBody>
          <a:bodyPr>
            <a:normAutofit/>
          </a:bodyPr>
          <a:lstStyle/>
          <a:p>
            <a:pPr marL="457200" indent="-457200"/>
            <a:r>
              <a:rPr lang="en-US" sz="4000" dirty="0"/>
              <a:t>A man’s mastery of the truth does not guarantee he will be heard!</a:t>
            </a:r>
          </a:p>
          <a:p>
            <a:pPr marL="457200" indent="-457200"/>
            <a:endParaRPr lang="en-US" sz="4000" dirty="0"/>
          </a:p>
        </p:txBody>
      </p:sp>
    </p:spTree>
    <p:extLst>
      <p:ext uri="{BB962C8B-B14F-4D97-AF65-F5344CB8AC3E}">
        <p14:creationId xmlns:p14="http://schemas.microsoft.com/office/powerpoint/2010/main" val="188781186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1303867"/>
          </a:xfrm>
        </p:spPr>
        <p:txBody>
          <a:bodyPr>
            <a:normAutofit/>
          </a:bodyPr>
          <a:lstStyle/>
          <a:p>
            <a:r>
              <a:rPr lang="en-US" sz="4800" dirty="0">
                <a:latin typeface="Bernard MT Condensed" panose="02050806060905020404" pitchFamily="18" charset="0"/>
              </a:rPr>
              <a:t>Our Applications</a:t>
            </a:r>
          </a:p>
        </p:txBody>
      </p:sp>
      <p:sp>
        <p:nvSpPr>
          <p:cNvPr id="3" name="Content Placeholder 2"/>
          <p:cNvSpPr>
            <a:spLocks noGrp="1"/>
          </p:cNvSpPr>
          <p:nvPr>
            <p:ph idx="1"/>
          </p:nvPr>
        </p:nvSpPr>
        <p:spPr>
          <a:xfrm>
            <a:off x="1025912" y="2556932"/>
            <a:ext cx="10147610" cy="3318936"/>
          </a:xfrm>
        </p:spPr>
        <p:txBody>
          <a:bodyPr>
            <a:normAutofit/>
          </a:bodyPr>
          <a:lstStyle/>
          <a:p>
            <a:pPr marL="457200" indent="-457200"/>
            <a:r>
              <a:rPr lang="en-US" sz="4000" dirty="0"/>
              <a:t>A man’s mastery of the truth does not guarantee he will be heard!</a:t>
            </a:r>
          </a:p>
          <a:p>
            <a:pPr marL="457200" indent="-457200"/>
            <a:r>
              <a:rPr lang="en-US" sz="4000" dirty="0"/>
              <a:t>The scripture is God’s word, not man’s!</a:t>
            </a:r>
          </a:p>
          <a:p>
            <a:pPr marL="457200" indent="-457200"/>
            <a:endParaRPr lang="en-US" sz="4000" dirty="0"/>
          </a:p>
        </p:txBody>
      </p:sp>
    </p:spTree>
    <p:extLst>
      <p:ext uri="{BB962C8B-B14F-4D97-AF65-F5344CB8AC3E}">
        <p14:creationId xmlns:p14="http://schemas.microsoft.com/office/powerpoint/2010/main" val="201392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1303867"/>
          </a:xfrm>
        </p:spPr>
        <p:txBody>
          <a:bodyPr>
            <a:normAutofit/>
          </a:bodyPr>
          <a:lstStyle/>
          <a:p>
            <a:r>
              <a:rPr lang="en-US" sz="4800" dirty="0">
                <a:latin typeface="Bernard MT Condensed" panose="02050806060905020404" pitchFamily="18" charset="0"/>
              </a:rPr>
              <a:t>Our Applications</a:t>
            </a:r>
          </a:p>
        </p:txBody>
      </p:sp>
      <p:sp>
        <p:nvSpPr>
          <p:cNvPr id="3" name="Content Placeholder 2"/>
          <p:cNvSpPr>
            <a:spLocks noGrp="1"/>
          </p:cNvSpPr>
          <p:nvPr>
            <p:ph idx="1"/>
          </p:nvPr>
        </p:nvSpPr>
        <p:spPr>
          <a:xfrm>
            <a:off x="1025912" y="2556932"/>
            <a:ext cx="10147610" cy="3318936"/>
          </a:xfrm>
        </p:spPr>
        <p:txBody>
          <a:bodyPr>
            <a:normAutofit/>
          </a:bodyPr>
          <a:lstStyle/>
          <a:p>
            <a:pPr marL="457200" indent="-457200"/>
            <a:r>
              <a:rPr lang="en-US" sz="4000" dirty="0"/>
              <a:t>A man’s mastery of the truth does not guarantee he will be heard!</a:t>
            </a:r>
          </a:p>
          <a:p>
            <a:pPr marL="457200" indent="-457200"/>
            <a:r>
              <a:rPr lang="en-US" sz="4000" dirty="0"/>
              <a:t>The scripture is God’s word, not man’s!</a:t>
            </a:r>
          </a:p>
          <a:p>
            <a:pPr marL="457200" indent="-457200"/>
            <a:r>
              <a:rPr lang="en-US" sz="4000" dirty="0"/>
              <a:t>We must overcome our prejudices and believe!</a:t>
            </a:r>
          </a:p>
          <a:p>
            <a:pPr marL="457200" indent="-457200"/>
            <a:endParaRPr lang="en-US" sz="4000" dirty="0"/>
          </a:p>
        </p:txBody>
      </p:sp>
    </p:spTree>
    <p:extLst>
      <p:ext uri="{BB962C8B-B14F-4D97-AF65-F5344CB8AC3E}">
        <p14:creationId xmlns:p14="http://schemas.microsoft.com/office/powerpoint/2010/main" val="3131692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800" dirty="0">
                <a:latin typeface="Bernard MT Condensed" panose="02050806060905020404" pitchFamily="18" charset="0"/>
              </a:rPr>
              <a:t>Conclusion</a:t>
            </a:r>
          </a:p>
        </p:txBody>
      </p:sp>
      <p:sp>
        <p:nvSpPr>
          <p:cNvPr id="3" name="Subtitle 2"/>
          <p:cNvSpPr>
            <a:spLocks noGrp="1"/>
          </p:cNvSpPr>
          <p:nvPr>
            <p:ph type="subTitle" idx="1"/>
          </p:nvPr>
        </p:nvSpPr>
        <p:spPr>
          <a:xfrm>
            <a:off x="2692398" y="3657596"/>
            <a:ext cx="6815669" cy="1628081"/>
          </a:xfrm>
        </p:spPr>
        <p:txBody>
          <a:bodyPr>
            <a:noAutofit/>
          </a:bodyPr>
          <a:lstStyle/>
          <a:p>
            <a:r>
              <a:rPr lang="en-US" sz="4400" b="1" dirty="0"/>
              <a:t>Do not be guilty of rejecting Jesus of Nazareth!</a:t>
            </a:r>
          </a:p>
        </p:txBody>
      </p:sp>
      <p:sp>
        <p:nvSpPr>
          <p:cNvPr id="4" name="TextBox 3"/>
          <p:cNvSpPr txBox="1"/>
          <p:nvPr/>
        </p:nvSpPr>
        <p:spPr>
          <a:xfrm>
            <a:off x="360218" y="471055"/>
            <a:ext cx="5563254" cy="923330"/>
          </a:xfrm>
          <a:prstGeom prst="rect">
            <a:avLst/>
          </a:prstGeom>
          <a:noFill/>
        </p:spPr>
        <p:txBody>
          <a:bodyPr wrap="none" rtlCol="0">
            <a:spAutoFit/>
          </a:bodyPr>
          <a:lstStyle/>
          <a:p>
            <a:r>
              <a:rPr lang="en-US" sz="3600" b="1" dirty="0"/>
              <a:t>Matthew 10:32-33; John 14:6</a:t>
            </a:r>
          </a:p>
          <a:p>
            <a:endParaRPr lang="en-US" dirty="0"/>
          </a:p>
        </p:txBody>
      </p:sp>
    </p:spTree>
    <p:extLst>
      <p:ext uri="{BB962C8B-B14F-4D97-AF65-F5344CB8AC3E}">
        <p14:creationId xmlns:p14="http://schemas.microsoft.com/office/powerpoint/2010/main" val="2511886008"/>
      </p:ext>
    </p:extLst>
  </p:cSld>
  <p:clrMapOvr>
    <a:masterClrMapping/>
  </p:clrMapOvr>
  <p:transition spd="slow">
    <p:fade/>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3129</TotalTime>
  <Words>1755</Words>
  <Application>Microsoft Office PowerPoint</Application>
  <PresentationFormat>Widescreen</PresentationFormat>
  <Paragraphs>80</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Garamond</vt:lpstr>
      <vt:lpstr>Calibri</vt:lpstr>
      <vt:lpstr>Bernard MT Condensed</vt:lpstr>
      <vt:lpstr>Organic</vt:lpstr>
      <vt:lpstr>Rejected in His Own Country</vt:lpstr>
      <vt:lpstr>“They were offended at His teaching”</vt:lpstr>
      <vt:lpstr>“They were offended at His teaching”</vt:lpstr>
      <vt:lpstr>“They were offended at His teaching”</vt:lpstr>
      <vt:lpstr>Our Applications</vt:lpstr>
      <vt:lpstr>Our Applications</vt:lpstr>
      <vt:lpstr>Our Applications</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Rejected in His Own Country</dc:title>
  <dc:creator>Josh Cox</dc:creator>
  <cp:lastModifiedBy>Josh Cox</cp:lastModifiedBy>
  <cp:revision>17</cp:revision>
  <dcterms:created xsi:type="dcterms:W3CDTF">2017-05-18T15:23:27Z</dcterms:created>
  <dcterms:modified xsi:type="dcterms:W3CDTF">2017-05-20T19:35:46Z</dcterms:modified>
</cp:coreProperties>
</file>