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6"/>
  </p:notesMasterIdLst>
  <p:handoutMasterIdLst>
    <p:handoutMasterId r:id="rId7"/>
  </p:handoutMasterIdLst>
  <p:sldIdLst>
    <p:sldId id="256" r:id="rId3"/>
    <p:sldId id="257" r:id="rId4"/>
    <p:sldId id="265"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2118" autoAdjust="0"/>
  </p:normalViewPr>
  <p:slideViewPr>
    <p:cSldViewPr>
      <p:cViewPr varScale="1">
        <p:scale>
          <a:sx n="42" d="100"/>
          <a:sy n="42" d="100"/>
        </p:scale>
        <p:origin x="2136" y="60"/>
      </p:cViewPr>
      <p:guideLst>
        <p:guide orient="horz" pos="2160"/>
        <p:guide pos="2880"/>
      </p:guideLst>
    </p:cSldViewPr>
  </p:slideViewPr>
  <p:notesTextViewPr>
    <p:cViewPr>
      <p:scale>
        <a:sx n="100" d="100"/>
        <a:sy n="100" d="100"/>
      </p:scale>
      <p:origin x="0" y="0"/>
    </p:cViewPr>
  </p:notesTextViewPr>
  <p:notesViewPr>
    <p:cSldViewPr>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handoutMaster" Target="handoutMasters/handoutMaster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sz="2400" dirty="0" smtClean="0">
                <a:latin typeface="Viner Hand ITC" panose="03070502030502020203" pitchFamily="66" charset="0"/>
              </a:rPr>
              <a:t>Remember Shiloh!</a:t>
            </a:r>
            <a:endParaRPr lang="en-US" sz="2400" dirty="0">
              <a:latin typeface="Viner Hand ITC" panose="03070502030502020203" pitchFamily="66"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dirty="0" smtClean="0"/>
              <a:t>March 15, 2015 pm</a:t>
            </a:r>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smtClean="0"/>
              <a:t>West Side church of Christ, Stan Cox</a:t>
            </a:r>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622B548-ED62-4C4A-B882-1546AF96AD85}" type="slidenum">
              <a:rPr lang="en-US" smtClean="0"/>
              <a:t>‹#›</a:t>
            </a:fld>
            <a:endParaRPr lang="en-US"/>
          </a:p>
        </p:txBody>
      </p:sp>
    </p:spTree>
    <p:extLst>
      <p:ext uri="{BB962C8B-B14F-4D97-AF65-F5344CB8AC3E}">
        <p14:creationId xmlns:p14="http://schemas.microsoft.com/office/powerpoint/2010/main" val="4222737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8287AA-0D99-42CE-A71B-10FA9908BBF8}" type="datetimeFigureOut">
              <a:rPr lang="en-US" smtClean="0"/>
              <a:pPr/>
              <a:t>3/15/2015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C167DB-EFF0-400D-96A1-6799F871DE5B}" type="slidenum">
              <a:rPr lang="en-US" smtClean="0"/>
              <a:pPr/>
              <a:t>‹#›</a:t>
            </a:fld>
            <a:endParaRPr lang="en-US"/>
          </a:p>
        </p:txBody>
      </p:sp>
    </p:spTree>
    <p:extLst>
      <p:ext uri="{BB962C8B-B14F-4D97-AF65-F5344CB8AC3E}">
        <p14:creationId xmlns:p14="http://schemas.microsoft.com/office/powerpoint/2010/main" val="491690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biblia.com/bible/nkjv/Jer%207.12"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biblia.com/bible/nkjv/1Sa%204.10-11" TargetMode="External"/><Relationship Id="rId4" Type="http://schemas.openxmlformats.org/officeDocument/2006/relationships/hyperlink" Target="http://biblia.com/bible/nkjv/Josh%2018.1"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 typeface="Arial" panose="020B0604020202020204" pitchFamily="34" charset="0"/>
              <a:buChar char="•"/>
            </a:pPr>
            <a:r>
              <a:rPr lang="en-US" dirty="0" smtClean="0"/>
              <a:t>In the days of Jeremiah (ca. 600 B.C.), the people of Judah faced difficult times... </a:t>
            </a:r>
          </a:p>
          <a:p>
            <a:pPr marL="685800" lvl="1" indent="-228600">
              <a:buFont typeface="Arial" panose="020B0604020202020204" pitchFamily="34" charset="0"/>
              <a:buChar char="•"/>
            </a:pPr>
            <a:r>
              <a:rPr lang="en-US" dirty="0" smtClean="0"/>
              <a:t>The northern kingdom of Israel was history, taken into Assyrian captivity </a:t>
            </a:r>
          </a:p>
          <a:p>
            <a:pPr marL="685800" lvl="1" indent="-228600">
              <a:buFont typeface="Arial" panose="020B0604020202020204" pitchFamily="34" charset="0"/>
              <a:buChar char="•"/>
            </a:pPr>
            <a:r>
              <a:rPr lang="en-US" dirty="0" smtClean="0"/>
              <a:t>Nebuchadnezzar, king of Babylon, had defeated Assyria, and was making his way into Judah </a:t>
            </a:r>
          </a:p>
          <a:p>
            <a:pPr marL="228600" lvl="0" indent="-228600">
              <a:buFont typeface="Arial" panose="020B0604020202020204" pitchFamily="34" charset="0"/>
              <a:buChar char="•"/>
            </a:pPr>
            <a:r>
              <a:rPr lang="en-US" dirty="0" smtClean="0"/>
              <a:t>The people of Judah had developed a false trust... </a:t>
            </a:r>
          </a:p>
          <a:p>
            <a:pPr marL="685800" lvl="1" indent="-228600">
              <a:buFont typeface="Arial" panose="020B0604020202020204" pitchFamily="34" charset="0"/>
              <a:buChar char="•"/>
            </a:pPr>
            <a:r>
              <a:rPr lang="en-US" dirty="0" smtClean="0"/>
              <a:t>One condemned by the Lord through His prophet Jeremiah </a:t>
            </a:r>
          </a:p>
          <a:p>
            <a:pPr marL="685800" lvl="1" indent="-228600">
              <a:buFont typeface="Arial" panose="020B0604020202020204" pitchFamily="34" charset="0"/>
              <a:buChar char="•"/>
            </a:pPr>
            <a:r>
              <a:rPr lang="en-US" dirty="0" smtClean="0"/>
              <a:t>One which we do well to remember and avoid today</a:t>
            </a:r>
            <a:endParaRPr lang="en-US" dirty="0"/>
          </a:p>
        </p:txBody>
      </p:sp>
      <p:sp>
        <p:nvSpPr>
          <p:cNvPr id="4" name="Slide Number Placeholder 3"/>
          <p:cNvSpPr>
            <a:spLocks noGrp="1"/>
          </p:cNvSpPr>
          <p:nvPr>
            <p:ph type="sldNum" sz="quarter" idx="10"/>
          </p:nvPr>
        </p:nvSpPr>
        <p:spPr/>
        <p:txBody>
          <a:bodyPr/>
          <a:lstStyle/>
          <a:p>
            <a:fld id="{D7C167DB-EFF0-400D-96A1-6799F871DE5B}" type="slidenum">
              <a:rPr lang="en-US" smtClean="0"/>
              <a:pPr/>
              <a:t>1</a:t>
            </a:fld>
            <a:endParaRPr lang="en-US"/>
          </a:p>
        </p:txBody>
      </p:sp>
    </p:spTree>
    <p:extLst>
      <p:ext uri="{BB962C8B-B14F-4D97-AF65-F5344CB8AC3E}">
        <p14:creationId xmlns:p14="http://schemas.microsoft.com/office/powerpoint/2010/main" val="2766568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 LORD'S RESPONSE...</a:t>
            </a:r>
            <a:r>
              <a:rPr lang="en-US" dirty="0" smtClean="0"/>
              <a:t> To the folly of such a false trust: </a:t>
            </a:r>
            <a:r>
              <a:rPr lang="en-US" b="1" dirty="0" smtClean="0"/>
              <a:t>"Remember Shiloh!"</a:t>
            </a:r>
            <a:r>
              <a:rPr lang="en-US" dirty="0" smtClean="0"/>
              <a:t> - </a:t>
            </a:r>
            <a:r>
              <a:rPr lang="en-US" b="1" dirty="0" err="1" smtClean="0">
                <a:hlinkClick r:id="rId3"/>
              </a:rPr>
              <a:t>Jer</a:t>
            </a:r>
            <a:r>
              <a:rPr lang="en-US" b="1" dirty="0" smtClean="0">
                <a:hlinkClick r:id="rId3"/>
              </a:rPr>
              <a:t> 7:12</a:t>
            </a:r>
            <a:r>
              <a:rPr lang="en-US" dirty="0" smtClean="0"/>
              <a:t> </a:t>
            </a:r>
          </a:p>
          <a:p>
            <a:pPr marL="628650" lvl="1" indent="-171450">
              <a:buFont typeface="Arial" panose="020B0604020202020204" pitchFamily="34" charset="0"/>
              <a:buChar char="•"/>
            </a:pPr>
            <a:r>
              <a:rPr lang="en-US" dirty="0" smtClean="0"/>
              <a:t>Where the tabernacle had once been - </a:t>
            </a:r>
            <a:r>
              <a:rPr lang="en-US" b="1" dirty="0" smtClean="0">
                <a:hlinkClick r:id="rId4"/>
              </a:rPr>
              <a:t>Josh 18:1</a:t>
            </a:r>
            <a:r>
              <a:rPr lang="en-US" dirty="0" smtClean="0"/>
              <a:t> </a:t>
            </a:r>
          </a:p>
          <a:p>
            <a:pPr marL="0" lvl="0" indent="0">
              <a:buFont typeface="Arial" panose="020B0604020202020204" pitchFamily="34" charset="0"/>
              <a:buNone/>
            </a:pPr>
            <a:r>
              <a:rPr lang="en-US" b="1" dirty="0" smtClean="0"/>
              <a:t>(Joshua 18:1),</a:t>
            </a:r>
            <a:r>
              <a:rPr lang="en-US" b="1" baseline="0" dirty="0" smtClean="0"/>
              <a:t> </a:t>
            </a:r>
            <a:r>
              <a:rPr lang="en-US" i="1" baseline="0" dirty="0" smtClean="0"/>
              <a:t>“</a:t>
            </a:r>
            <a:r>
              <a:rPr lang="en-US" i="1" dirty="0" smtClean="0"/>
              <a:t>Now the whole congregation of the children of Israel assembled together at Shiloh, and set up the tabernacle of meeting there. And the land was subdued before them.”</a:t>
            </a:r>
          </a:p>
          <a:p>
            <a:pPr marL="628650" lvl="1" indent="-171450">
              <a:buFont typeface="Arial" panose="020B0604020202020204" pitchFamily="34" charset="0"/>
              <a:buChar char="•"/>
            </a:pPr>
            <a:r>
              <a:rPr lang="en-US" dirty="0" smtClean="0"/>
              <a:t>Where the ark of the covenant had been captured by the Philistines - </a:t>
            </a:r>
            <a:r>
              <a:rPr lang="en-US" b="1" dirty="0" smtClean="0">
                <a:hlinkClick r:id="rId5"/>
              </a:rPr>
              <a:t>1Sa 4:10-11</a:t>
            </a:r>
            <a:r>
              <a:rPr lang="en-US" dirty="0" smtClean="0"/>
              <a:t> (Brought</a:t>
            </a:r>
            <a:r>
              <a:rPr lang="en-US" baseline="0" dirty="0" smtClean="0"/>
              <a:t> from Shiloh for the battle)</a:t>
            </a:r>
            <a:endParaRPr lang="en-US" dirty="0" smtClean="0"/>
          </a:p>
          <a:p>
            <a:pPr marL="0" lvl="0" indent="0">
              <a:buFont typeface="Arial" panose="020B0604020202020204" pitchFamily="34" charset="0"/>
              <a:buNone/>
            </a:pPr>
            <a:r>
              <a:rPr lang="en-US" b="1" dirty="0" smtClean="0"/>
              <a:t>(1 Samuel 4:10-11),</a:t>
            </a:r>
            <a:r>
              <a:rPr lang="en-US" b="1" baseline="0" dirty="0" smtClean="0"/>
              <a:t> </a:t>
            </a:r>
            <a:r>
              <a:rPr lang="en-US" i="1" baseline="0" dirty="0" smtClean="0"/>
              <a:t>“So the Philistines fought, and Israel was defeated, and every man fled to his tent. There was a very great slaughter, and there fell of Israel thirty thousand foot soldiers.  Also the ark of God was captured; and the two sons of Eli, </a:t>
            </a:r>
            <a:r>
              <a:rPr lang="en-US" i="1" baseline="0" dirty="0" err="1" smtClean="0"/>
              <a:t>Hophni</a:t>
            </a:r>
            <a:r>
              <a:rPr lang="en-US" i="1" baseline="0" dirty="0" smtClean="0"/>
              <a:t> and Phinehas, died.”</a:t>
            </a:r>
            <a:endParaRPr lang="en-US" i="1" dirty="0" smtClean="0"/>
          </a:p>
          <a:p>
            <a:pPr marL="628650" lvl="1" indent="-171450">
              <a:buFont typeface="Arial" panose="020B0604020202020204" pitchFamily="34" charset="0"/>
              <a:buChar char="•"/>
            </a:pPr>
            <a:r>
              <a:rPr lang="en-US" dirty="0" smtClean="0"/>
              <a:t>God would do likewise with Jerusalem and the temple - </a:t>
            </a:r>
            <a:r>
              <a:rPr lang="en-US" b="1" dirty="0" err="1" smtClean="0"/>
              <a:t>Jer</a:t>
            </a:r>
            <a:r>
              <a:rPr lang="en-US" b="1" dirty="0" smtClean="0"/>
              <a:t> 7: 13-15</a:t>
            </a:r>
            <a:endParaRPr lang="en-US" dirty="0"/>
          </a:p>
        </p:txBody>
      </p:sp>
      <p:sp>
        <p:nvSpPr>
          <p:cNvPr id="4" name="Slide Number Placeholder 3"/>
          <p:cNvSpPr>
            <a:spLocks noGrp="1"/>
          </p:cNvSpPr>
          <p:nvPr>
            <p:ph type="sldNum" sz="quarter" idx="10"/>
          </p:nvPr>
        </p:nvSpPr>
        <p:spPr/>
        <p:txBody>
          <a:bodyPr/>
          <a:lstStyle/>
          <a:p>
            <a:fld id="{D7C167DB-EFF0-400D-96A1-6799F871DE5B}" type="slidenum">
              <a:rPr lang="en-US" smtClean="0"/>
              <a:pPr/>
              <a:t>2</a:t>
            </a:fld>
            <a:endParaRPr lang="en-US"/>
          </a:p>
        </p:txBody>
      </p:sp>
    </p:spTree>
    <p:extLst>
      <p:ext uri="{BB962C8B-B14F-4D97-AF65-F5344CB8AC3E}">
        <p14:creationId xmlns:p14="http://schemas.microsoft.com/office/powerpoint/2010/main" val="2867702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Parable Matthew 13:24-30.</a:t>
            </a:r>
          </a:p>
          <a:p>
            <a:pPr marL="628650" lvl="1" indent="-171450">
              <a:buFont typeface="Arial" panose="020B0604020202020204" pitchFamily="34" charset="0"/>
              <a:buChar char="•"/>
            </a:pPr>
            <a:r>
              <a:rPr lang="en-US" dirty="0" smtClean="0"/>
              <a:t>Man</a:t>
            </a:r>
            <a:r>
              <a:rPr lang="en-US" baseline="0" dirty="0" smtClean="0"/>
              <a:t> sowed good seed.</a:t>
            </a:r>
          </a:p>
          <a:p>
            <a:pPr marL="628650" lvl="1" indent="-171450">
              <a:buFont typeface="Arial" panose="020B0604020202020204" pitchFamily="34" charset="0"/>
              <a:buChar char="•"/>
            </a:pPr>
            <a:r>
              <a:rPr lang="en-US" baseline="0" dirty="0" smtClean="0"/>
              <a:t>While he slept, the enemy came, and sowed tares</a:t>
            </a:r>
          </a:p>
          <a:p>
            <a:pPr marL="628650" lvl="1" indent="-171450">
              <a:buFont typeface="Arial" panose="020B0604020202020204" pitchFamily="34" charset="0"/>
              <a:buChar char="•"/>
            </a:pPr>
            <a:r>
              <a:rPr lang="en-US" baseline="0" dirty="0" smtClean="0"/>
              <a:t>Let both grow together until harvest!  Gather tares to burn, wheat into barn.</a:t>
            </a:r>
          </a:p>
          <a:p>
            <a:pPr marL="0" lvl="0" indent="0">
              <a:buFont typeface="Arial" panose="020B0604020202020204" pitchFamily="34" charset="0"/>
              <a:buNone/>
            </a:pPr>
            <a:r>
              <a:rPr lang="en-US" b="1" baseline="0" dirty="0" smtClean="0"/>
              <a:t>Jesus explanation: (41-43), </a:t>
            </a:r>
            <a:r>
              <a:rPr lang="en-US" i="1" baseline="0" dirty="0" smtClean="0"/>
              <a:t>“The Son of Man will send out His angels, and they will gather out of His kingdom all things that offend, and those who practice lawlessness, 42 and will cast them into the furnace of fire. There will be wailing and gnashing of teeth. 43 Then the righteous will shine forth as the sun in the kingdom of their Father. He who has ears to hear, let him hear!”</a:t>
            </a:r>
          </a:p>
          <a:p>
            <a:pPr marL="0" lvl="0" indent="0">
              <a:buFont typeface="Arial" panose="020B0604020202020204" pitchFamily="34" charset="0"/>
              <a:buNone/>
            </a:pPr>
            <a:endParaRPr lang="en-US" i="1" baseline="0" dirty="0" smtClean="0"/>
          </a:p>
          <a:p>
            <a:pPr marL="0" lvl="0" indent="0">
              <a:buFont typeface="Arial" panose="020B0604020202020204" pitchFamily="34" charset="0"/>
              <a:buNone/>
            </a:pPr>
            <a:r>
              <a:rPr lang="en-US" b="1" i="0" baseline="0" dirty="0" smtClean="0"/>
              <a:t>Remember Sardis! (It is possible for defilement to be present in the church as well, just like in the Temple)</a:t>
            </a:r>
            <a:endParaRPr lang="en-US" b="1" i="0" dirty="0"/>
          </a:p>
        </p:txBody>
      </p:sp>
      <p:sp>
        <p:nvSpPr>
          <p:cNvPr id="4" name="Slide Number Placeholder 3"/>
          <p:cNvSpPr>
            <a:spLocks noGrp="1"/>
          </p:cNvSpPr>
          <p:nvPr>
            <p:ph type="sldNum" sz="quarter" idx="10"/>
          </p:nvPr>
        </p:nvSpPr>
        <p:spPr/>
        <p:txBody>
          <a:bodyPr/>
          <a:lstStyle/>
          <a:p>
            <a:fld id="{D7C167DB-EFF0-400D-96A1-6799F871DE5B}" type="slidenum">
              <a:rPr lang="en-US" smtClean="0"/>
              <a:pPr/>
              <a:t>3</a:t>
            </a:fld>
            <a:endParaRPr lang="en-US"/>
          </a:p>
        </p:txBody>
      </p:sp>
    </p:spTree>
    <p:extLst>
      <p:ext uri="{BB962C8B-B14F-4D97-AF65-F5344CB8AC3E}">
        <p14:creationId xmlns:p14="http://schemas.microsoft.com/office/powerpoint/2010/main" val="1502132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smtClean="0"/>
              <a:t>Click to edit Master title style</a:t>
            </a:r>
            <a:endParaRPr lang="en-US" dirty="0"/>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a:endParaRPr lang="en-US"/>
          </a:p>
        </p:txBody>
      </p:sp>
      <p:sp>
        <p:nvSpPr>
          <p:cNvPr id="15" name="Date Placeholder 14"/>
          <p:cNvSpPr>
            <a:spLocks noGrp="1"/>
          </p:cNvSpPr>
          <p:nvPr>
            <p:ph type="dt" sz="half" idx="10"/>
          </p:nvPr>
        </p:nvSpPr>
        <p:spPr/>
        <p:txBody>
          <a:bodyPr/>
          <a:lstStyle/>
          <a:p>
            <a:fld id="{DCFA480D-CB17-4C49-BB2A-C7514E1C7CEA}" type="datetimeFigureOut">
              <a:rPr lang="en-US" smtClean="0"/>
              <a:pPr/>
              <a:t>3/15/2015</a:t>
            </a:fld>
            <a:endParaRPr lang="en-US"/>
          </a:p>
        </p:txBody>
      </p:sp>
      <p:sp>
        <p:nvSpPr>
          <p:cNvPr id="16" name="Slide Number Placeholder 15"/>
          <p:cNvSpPr>
            <a:spLocks noGrp="1"/>
          </p:cNvSpPr>
          <p:nvPr>
            <p:ph type="sldNum" sz="quarter" idx="11"/>
          </p:nvPr>
        </p:nvSpPr>
        <p:spPr/>
        <p:txBody>
          <a:bodyPr/>
          <a:lstStyle/>
          <a:p>
            <a:pPr algn="ctr"/>
            <a:fld id="{CEAB1635-7AB6-4A02-8F63-2344453D2D84}" type="slidenum">
              <a:rPr lang="en-US" smtClean="0"/>
              <a:pPr algn="ctr"/>
              <a:t>‹#›</a:t>
            </a:fld>
            <a:endParaRPr lang="en-US" dirty="0"/>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FA480D-CB17-4C49-BB2A-C7514E1C7CEA}" type="datetimeFigureOut">
              <a:rPr lang="en-US" smtClean="0"/>
              <a:pPr/>
              <a:t>3/15/2015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B1635-7AB6-4A02-8F63-2344453D2D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FA480D-CB17-4C49-BB2A-C7514E1C7CEA}" type="datetimeFigureOut">
              <a:rPr lang="en-US" smtClean="0"/>
              <a:pPr/>
              <a:t>3/15/2015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B1635-7AB6-4A02-8F63-2344453D2D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14"/>
          </p:nvPr>
        </p:nvSpPr>
        <p:spPr/>
        <p:txBody>
          <a:bodyPr/>
          <a:lstStyle/>
          <a:p>
            <a:fld id="{DCFA480D-CB17-4C49-BB2A-C7514E1C7CEA}" type="datetimeFigureOut">
              <a:rPr lang="en-US" smtClean="0"/>
              <a:pPr/>
              <a:t>3/15/2015</a:t>
            </a:fld>
            <a:endParaRPr lang="en-US"/>
          </a:p>
        </p:txBody>
      </p:sp>
      <p:sp>
        <p:nvSpPr>
          <p:cNvPr id="15" name="Slide Number Placeholder 14"/>
          <p:cNvSpPr>
            <a:spLocks noGrp="1"/>
          </p:cNvSpPr>
          <p:nvPr>
            <p:ph type="sldNum" sz="quarter" idx="15"/>
          </p:nvPr>
        </p:nvSpPr>
        <p:spPr/>
        <p:txBody>
          <a:bodyPr/>
          <a:lstStyle>
            <a:lvl1pPr algn="ctr">
              <a:defRPr/>
            </a:lvl1pPr>
          </a:lstStyle>
          <a:p>
            <a:pPr algn="ctr"/>
            <a:fld id="{CEAB1635-7AB6-4A02-8F63-2344453D2D84}" type="slidenum">
              <a:rPr lang="en-US" smtClean="0"/>
              <a:pPr algn="ctr"/>
              <a:t>‹#›</a:t>
            </a:fld>
            <a:endParaRPr lang="en-US" dirty="0"/>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CFA480D-CB17-4C49-BB2A-C7514E1C7CEA}" type="datetimeFigureOut">
              <a:rPr lang="en-US" smtClean="0"/>
              <a:pPr/>
              <a:t>3/15/2015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AB1635-7AB6-4A02-8F63-2344453D2D84}" type="slidenum">
              <a:rPr lang="en-US" smtClean="0"/>
              <a:pPr/>
              <a:t>‹#›</a:t>
            </a:fld>
            <a:endParaRPr lang="en-US" dirty="0"/>
          </a:p>
        </p:txBody>
      </p:sp>
      <p:sp>
        <p:nvSpPr>
          <p:cNvPr id="2" name="Title 1"/>
          <p:cNvSpPr>
            <a:spLocks noGrp="1"/>
          </p:cNvSpPr>
          <p:nvPr>
            <p:ph type="title"/>
          </p:nvPr>
        </p:nvSpPr>
        <p:spPr>
          <a:xfrm>
            <a:off x="685800" y="3505200"/>
            <a:ext cx="7924800" cy="1371600"/>
          </a:xfrm>
        </p:spPr>
        <p:txBody>
          <a:bodyPr>
            <a:noAutofit/>
          </a:bodyPr>
          <a:lstStyle>
            <a:lvl1pPr algn="l" rtl="0" latinLnBrk="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685800" y="4958864"/>
            <a:ext cx="7924800" cy="984736"/>
          </a:xfrm>
        </p:spPr>
        <p:txBody>
          <a:bodyPr anchor="t"/>
          <a:lstStyle>
            <a:lvl1pPr>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CFA480D-CB17-4C49-BB2A-C7514E1C7CEA}" type="datetimeFigureOut">
              <a:rPr lang="en-US" smtClean="0"/>
              <a:pPr/>
              <a:t>3/15/2015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AB1635-7AB6-4A02-8F63-2344453D2D84}" type="slidenum">
              <a:rPr lang="en-US" smtClean="0"/>
              <a:pPr/>
              <a:t>‹#›</a:t>
            </a:fld>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11" name="Content Placeholder 10"/>
          <p:cNvSpPr>
            <a:spLocks noGrp="1"/>
          </p:cNvSpPr>
          <p:nvPr>
            <p:ph sz="half"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half"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EAB1635-7AB6-4A02-8F63-2344453D2D84}" type="slidenum">
              <a:rPr lang="en-US" smtClean="0"/>
              <a:pPr/>
              <a:t>‹#›</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DCFA480D-CB17-4C49-BB2A-C7514E1C7CEA}" type="datetimeFigureOut">
              <a:rPr lang="en-US" smtClean="0"/>
              <a:pPr/>
              <a:t>3/15/2015</a:t>
            </a:fld>
            <a:endParaRPr lang="en-US"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4" name="Content Placeholder 33"/>
          <p:cNvSpPr>
            <a:spLocks noGrp="1"/>
          </p:cNvSpPr>
          <p:nvPr>
            <p:ph sz="quarter" idx="4"/>
          </p:nvPr>
        </p:nvSpPr>
        <p:spPr>
          <a:xfrm>
            <a:off x="4649788"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lang="en-US" smtClean="0"/>
              <a:t>Click to edit Master title style</a:t>
            </a:r>
            <a:endParaRPr lang="en-US" dirty="0"/>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CFA480D-CB17-4C49-BB2A-C7514E1C7CEA}" type="datetimeFigureOut">
              <a:rPr lang="en-US" smtClean="0"/>
              <a:pPr/>
              <a:t>3/15/2015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EAB1635-7AB6-4A02-8F63-2344453D2D84}" type="slidenum">
              <a:rPr lang="en-US" smtClean="0"/>
              <a:pPr/>
              <a:t>‹#›</a:t>
            </a:fld>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FA480D-CB17-4C49-BB2A-C7514E1C7CEA}" type="datetimeFigureOut">
              <a:rPr lang="en-US" smtClean="0"/>
              <a:pPr/>
              <a:t>3/15/2015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EAB1635-7AB6-4A02-8F63-2344453D2D8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ts val="24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lt"/>
                <a:cs typeface="+mn-lt"/>
              </a:defRPr>
            </a:lvl1pPr>
          </a:lstStyle>
          <a:p>
            <a:r>
              <a:rPr lang="en-US" smtClean="0"/>
              <a:t>Click to edit Master title style</a:t>
            </a:r>
            <a:endParaRPr lang="en-US" dirty="0"/>
          </a:p>
        </p:txBody>
      </p:sp>
      <p:sp>
        <p:nvSpPr>
          <p:cNvPr id="8" name="Date Placeholder 7"/>
          <p:cNvSpPr>
            <a:spLocks noGrp="1"/>
          </p:cNvSpPr>
          <p:nvPr>
            <p:ph type="dt" sz="half" idx="14"/>
          </p:nvPr>
        </p:nvSpPr>
        <p:spPr/>
        <p:txBody>
          <a:bodyPr/>
          <a:lstStyle/>
          <a:p>
            <a:fld id="{DCFA480D-CB17-4C49-BB2A-C7514E1C7CEA}" type="datetimeFigureOut">
              <a:rPr lang="en-US" smtClean="0"/>
              <a:pPr/>
              <a:t>3/15/2015</a:t>
            </a:fld>
            <a:endParaRPr lang="en-US"/>
          </a:p>
        </p:txBody>
      </p:sp>
      <p:sp>
        <p:nvSpPr>
          <p:cNvPr id="9" name="Slide Number Placeholder 8"/>
          <p:cNvSpPr>
            <a:spLocks noGrp="1"/>
          </p:cNvSpPr>
          <p:nvPr>
            <p:ph type="sldNum" sz="quarter" idx="15"/>
          </p:nvPr>
        </p:nvSpPr>
        <p:spPr/>
        <p:txBody>
          <a:bodyPr/>
          <a:lstStyle/>
          <a:p>
            <a:pPr algn="ctr"/>
            <a:fld id="{CEAB1635-7AB6-4A02-8F63-2344453D2D84}" type="slidenum">
              <a:rPr lang="en-US" smtClean="0"/>
              <a:pPr algn="ctr"/>
              <a:t>‹#›</a:t>
            </a:fld>
            <a:endParaRPr lang="en-US" dirty="0"/>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lt"/>
                <a:cs typeface="+mn-l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lang="en-US" smtClean="0"/>
              <a:t>Click icon to add picture</a:t>
            </a:r>
            <a:endParaRPr lang="en-US" dirty="0"/>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ts val="24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7"/>
          <p:cNvSpPr>
            <a:spLocks noGrp="1"/>
          </p:cNvSpPr>
          <p:nvPr>
            <p:ph type="dt" sz="half" idx="10"/>
          </p:nvPr>
        </p:nvSpPr>
        <p:spPr/>
        <p:txBody>
          <a:bodyPr/>
          <a:lstStyle/>
          <a:p>
            <a:fld id="{DCFA480D-CB17-4C49-BB2A-C7514E1C7CEA}" type="datetimeFigureOut">
              <a:rPr lang="en-US" smtClean="0"/>
              <a:pPr/>
              <a:t>3/15/2015</a:t>
            </a:fld>
            <a:endParaRPr lang="en-US"/>
          </a:p>
        </p:txBody>
      </p:sp>
      <p:sp>
        <p:nvSpPr>
          <p:cNvPr id="9" name="Slide Number Placeholder 8"/>
          <p:cNvSpPr>
            <a:spLocks noGrp="1"/>
          </p:cNvSpPr>
          <p:nvPr>
            <p:ph type="sldNum" sz="quarter" idx="11"/>
          </p:nvPr>
        </p:nvSpPr>
        <p:spPr/>
        <p:txBody>
          <a:bodyPr/>
          <a:lstStyle/>
          <a:p>
            <a:pPr algn="ctr"/>
            <a:fld id="{CEAB1635-7AB6-4A02-8F63-2344453D2D84}" type="slidenum">
              <a:rPr lang="en-US" smtClean="0"/>
              <a:pPr algn="ctr"/>
              <a:t>‹#›</a:t>
            </a:fld>
            <a:endParaRPr lang="en-US" dirty="0"/>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a:defRPr sz="1200">
                <a:solidFill>
                  <a:schemeClr val="tx2"/>
                </a:solidFill>
              </a:defRPr>
            </a:lvl1pPr>
          </a:lstStyle>
          <a:p>
            <a:fld id="{DCFA480D-CB17-4C49-BB2A-C7514E1C7CEA}" type="datetimeFigureOut">
              <a:rPr lang="en-US" smtClean="0"/>
              <a:pPr/>
              <a:t>3/15/2015</a:t>
            </a:fld>
            <a:endParaRPr lang="en-US" sz="1200" dirty="0">
              <a:solidFill>
                <a:schemeClr val="tx2"/>
              </a:solidFill>
            </a:endParaRPr>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a:defRPr sz="1200">
                <a:solidFill>
                  <a:schemeClr val="tx2"/>
                </a:solidFill>
              </a:defRPr>
            </a:lvl1pPr>
          </a:lstStyle>
          <a:p>
            <a:pPr algn="r"/>
            <a:endParaRPr lang="en-US" sz="1200" dirty="0">
              <a:solidFill>
                <a:schemeClr val="tx2"/>
              </a:solidFill>
            </a:endParaRPr>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a:defRPr sz="1600" baseline="0">
                <a:solidFill>
                  <a:schemeClr val="tx2"/>
                </a:solidFill>
              </a:defRPr>
            </a:lvl1pPr>
          </a:lstStyle>
          <a:p>
            <a:pPr algn="ctr"/>
            <a:fld id="{CEAB1635-7AB6-4A02-8F63-2344453D2D84}" type="slidenum">
              <a:rPr lang="en-US" smtClean="0"/>
              <a:pPr algn="ctr"/>
              <a:t>‹#›</a:t>
            </a:fld>
            <a:endParaRPr lang="en-US" sz="1600" baseline="0" dirty="0">
              <a:solidFill>
                <a:schemeClr val="tx2"/>
              </a:solidFill>
            </a:endParaRPr>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lang="en-US" sz="4200" b="0" kern="1200" spc="-100" baseline="0" dirty="0">
          <a:ln w="3200">
            <a:solidFill>
              <a:schemeClr val="bg2">
                <a:shade val="75000"/>
                <a:alpha val="25000"/>
              </a:schemeClr>
            </a:solidFill>
            <a:prstDash val="solid"/>
            <a:round/>
          </a:ln>
          <a:solidFill>
            <a:srgbClr val="F9F9F9"/>
          </a:solidFill>
          <a:effectLst>
            <a:outerShdw blurRad="50800" dist="38100" dir="2700000" algn="tl" rotWithShape="0">
              <a:prstClr val="black">
                <a:alpha val="40000"/>
              </a:prstClr>
            </a:out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sz="15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0"/>
            <a:ext cx="8305800" cy="2881532"/>
          </a:xfrm>
        </p:spPr>
        <p:txBody>
          <a:bodyPr/>
          <a:lstStyle/>
          <a:p>
            <a:r>
              <a:rPr lang="en-US" sz="8000" b="1" dirty="0" smtClean="0">
                <a:latin typeface="Viner Hand ITC" panose="03070502030502020203" pitchFamily="66" charset="0"/>
              </a:rPr>
              <a:t>Remember Shiloh!</a:t>
            </a:r>
            <a:endParaRPr lang="en-US" sz="8000" b="1" dirty="0">
              <a:latin typeface="Viner Hand ITC" panose="03070502030502020203" pitchFamily="66" charset="0"/>
            </a:endParaRPr>
          </a:p>
        </p:txBody>
      </p:sp>
      <p:sp>
        <p:nvSpPr>
          <p:cNvPr id="3" name="Subtitle 2"/>
          <p:cNvSpPr>
            <a:spLocks noGrp="1"/>
          </p:cNvSpPr>
          <p:nvPr>
            <p:ph type="subTitle" idx="1"/>
          </p:nvPr>
        </p:nvSpPr>
        <p:spPr/>
        <p:txBody>
          <a:bodyPr/>
          <a:lstStyle/>
          <a:p>
            <a:r>
              <a:rPr lang="en-US" sz="4000" dirty="0" smtClean="0">
                <a:solidFill>
                  <a:schemeClr val="tx1"/>
                </a:solidFill>
                <a:latin typeface="Calibri" panose="020F0502020204030204" pitchFamily="34" charset="0"/>
              </a:rPr>
              <a:t>Jeremiah 7:1-15</a:t>
            </a:r>
            <a:endParaRPr lang="en-US" sz="4000" dirty="0">
              <a:solidFill>
                <a:schemeClr val="tx1"/>
              </a:solidFill>
              <a:latin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Viner Hand ITC" panose="03070502030502020203" pitchFamily="66" charset="0"/>
              </a:rPr>
              <a:t>Remember Shiloh!</a:t>
            </a:r>
            <a:endParaRPr lang="en-US" sz="4800" b="1" dirty="0">
              <a:latin typeface="Viner Hand ITC" panose="03070502030502020203" pitchFamily="66" charset="0"/>
            </a:endParaRPr>
          </a:p>
        </p:txBody>
      </p:sp>
      <p:sp>
        <p:nvSpPr>
          <p:cNvPr id="3" name="Content Placeholder 2"/>
          <p:cNvSpPr>
            <a:spLocks noGrp="1"/>
          </p:cNvSpPr>
          <p:nvPr>
            <p:ph idx="1"/>
          </p:nvPr>
        </p:nvSpPr>
        <p:spPr/>
        <p:txBody>
          <a:bodyPr>
            <a:normAutofit/>
          </a:bodyPr>
          <a:lstStyle/>
          <a:p>
            <a:pPr marL="342900" indent="-342900"/>
            <a:r>
              <a:rPr lang="en-US" sz="3600" dirty="0" smtClean="0">
                <a:latin typeface="Calibri" panose="020F0502020204030204" pitchFamily="34" charset="0"/>
              </a:rPr>
              <a:t>Call to repentance </a:t>
            </a:r>
            <a:r>
              <a:rPr lang="en-US" sz="3600" i="1" dirty="0" smtClean="0">
                <a:latin typeface="Calibri" panose="020F0502020204030204" pitchFamily="34" charset="0"/>
              </a:rPr>
              <a:t>(1-3)</a:t>
            </a:r>
          </a:p>
          <a:p>
            <a:pPr marL="342900" indent="-342900"/>
            <a:r>
              <a:rPr lang="en-US" sz="3600" dirty="0" smtClean="0">
                <a:latin typeface="Calibri" panose="020F0502020204030204" pitchFamily="34" charset="0"/>
              </a:rPr>
              <a:t>Their false trust in the Temple </a:t>
            </a:r>
            <a:r>
              <a:rPr lang="en-US" sz="3600" i="1" dirty="0" smtClean="0">
                <a:latin typeface="Calibri" panose="020F0502020204030204" pitchFamily="34" charset="0"/>
              </a:rPr>
              <a:t>(4)</a:t>
            </a:r>
          </a:p>
          <a:p>
            <a:pPr marL="342900" indent="-342900"/>
            <a:r>
              <a:rPr lang="en-US" sz="3600" dirty="0" smtClean="0">
                <a:latin typeface="Calibri" panose="020F0502020204030204" pitchFamily="34" charset="0"/>
              </a:rPr>
              <a:t>God’s protection conditional </a:t>
            </a:r>
            <a:r>
              <a:rPr lang="en-US" sz="3600" i="1" dirty="0" smtClean="0">
                <a:latin typeface="Calibri" panose="020F0502020204030204" pitchFamily="34" charset="0"/>
              </a:rPr>
              <a:t>(5-7)</a:t>
            </a:r>
          </a:p>
          <a:p>
            <a:pPr marL="342900" indent="-342900"/>
            <a:r>
              <a:rPr lang="en-US" sz="3600" dirty="0" smtClean="0">
                <a:latin typeface="Calibri" panose="020F0502020204030204" pitchFamily="34" charset="0"/>
              </a:rPr>
              <a:t>God not pleased with their misplaced trust (virtue by association) </a:t>
            </a:r>
            <a:r>
              <a:rPr lang="en-US" sz="3600" i="1" dirty="0" smtClean="0">
                <a:latin typeface="Calibri" panose="020F0502020204030204" pitchFamily="34" charset="0"/>
              </a:rPr>
              <a:t>(8-10)</a:t>
            </a:r>
          </a:p>
          <a:p>
            <a:pPr marL="342900" indent="-342900"/>
            <a:r>
              <a:rPr lang="en-US" sz="3600" dirty="0" smtClean="0">
                <a:latin typeface="Calibri" panose="020F0502020204030204" pitchFamily="34" charset="0"/>
              </a:rPr>
              <a:t>God’s warning, remember Shiloh! </a:t>
            </a:r>
            <a:r>
              <a:rPr lang="en-US" sz="3600" i="1" dirty="0" smtClean="0">
                <a:latin typeface="Calibri" panose="020F0502020204030204" pitchFamily="34" charset="0"/>
              </a:rPr>
              <a:t>(11-15)</a:t>
            </a:r>
          </a:p>
          <a:p>
            <a:pPr marL="731520" lvl="2" indent="0">
              <a:buNone/>
            </a:pPr>
            <a:r>
              <a:rPr lang="en-US" sz="3200" i="1" dirty="0" smtClean="0">
                <a:solidFill>
                  <a:schemeClr val="tx1"/>
                </a:solidFill>
                <a:latin typeface="Calibri" panose="020F0502020204030204" pitchFamily="34" charset="0"/>
              </a:rPr>
              <a:t>(cf. 1 Samuel 4:10-11)</a:t>
            </a:r>
            <a:endParaRPr lang="en-US" sz="3200" i="1" dirty="0">
              <a:solidFill>
                <a:schemeClr val="tx1"/>
              </a:solidFill>
              <a:latin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Autofit/>
          </a:bodyPr>
          <a:lstStyle/>
          <a:p>
            <a:r>
              <a:rPr lang="en-US" sz="3800" b="1" dirty="0" smtClean="0">
                <a:latin typeface="Viner Hand ITC" panose="03070502030502020203" pitchFamily="66" charset="0"/>
              </a:rPr>
              <a:t>The Danger of “Virtue by Association”</a:t>
            </a:r>
            <a:endParaRPr lang="en-US" sz="3800" b="1" dirty="0">
              <a:latin typeface="Viner Hand ITC" panose="03070502030502020203" pitchFamily="66" charset="0"/>
            </a:endParaRPr>
          </a:p>
        </p:txBody>
      </p:sp>
      <p:sp>
        <p:nvSpPr>
          <p:cNvPr id="3" name="Content Placeholder 2"/>
          <p:cNvSpPr>
            <a:spLocks noGrp="1"/>
          </p:cNvSpPr>
          <p:nvPr>
            <p:ph idx="1"/>
          </p:nvPr>
        </p:nvSpPr>
        <p:spPr>
          <a:xfrm>
            <a:off x="457200" y="1295400"/>
            <a:ext cx="8229600" cy="4800600"/>
          </a:xfrm>
        </p:spPr>
        <p:txBody>
          <a:bodyPr>
            <a:normAutofit/>
          </a:bodyPr>
          <a:lstStyle/>
          <a:p>
            <a:pPr marL="342900" indent="-342900"/>
            <a:r>
              <a:rPr lang="en-US" sz="3600" dirty="0" smtClean="0">
                <a:latin typeface="Calibri" panose="020F0502020204030204" pitchFamily="34" charset="0"/>
              </a:rPr>
              <a:t>In the same way, Christians can have a false trust in our standing with God by virtue of being members of the church!</a:t>
            </a:r>
            <a:endParaRPr lang="en-US" sz="3600" i="1" dirty="0" smtClean="0">
              <a:latin typeface="Calibri" panose="020F0502020204030204" pitchFamily="34" charset="0"/>
            </a:endParaRPr>
          </a:p>
          <a:p>
            <a:pPr marL="342900" indent="-342900"/>
            <a:r>
              <a:rPr lang="en-US" sz="3600" dirty="0" smtClean="0">
                <a:latin typeface="Calibri" panose="020F0502020204030204" pitchFamily="34" charset="0"/>
              </a:rPr>
              <a:t>Parable of the Tares </a:t>
            </a:r>
            <a:r>
              <a:rPr lang="en-US" sz="3600" i="1" dirty="0" smtClean="0">
                <a:latin typeface="Calibri" panose="020F0502020204030204" pitchFamily="34" charset="0"/>
              </a:rPr>
              <a:t>(Matthew 13:41-43)</a:t>
            </a:r>
          </a:p>
          <a:p>
            <a:pPr marL="342900" indent="-342900"/>
            <a:r>
              <a:rPr lang="en-US" sz="3600" dirty="0" smtClean="0">
                <a:latin typeface="Calibri" panose="020F0502020204030204" pitchFamily="34" charset="0"/>
              </a:rPr>
              <a:t>Remember Sardis! </a:t>
            </a:r>
            <a:r>
              <a:rPr lang="en-US" sz="3600" i="1" dirty="0" smtClean="0">
                <a:latin typeface="Calibri" panose="020F0502020204030204" pitchFamily="34" charset="0"/>
              </a:rPr>
              <a:t>(Revelation 3:1-6)</a:t>
            </a:r>
          </a:p>
          <a:p>
            <a:pPr marL="342900" indent="-342900"/>
            <a:r>
              <a:rPr lang="en-US" sz="3600" dirty="0" smtClean="0">
                <a:latin typeface="Calibri" panose="020F0502020204030204" pitchFamily="34" charset="0"/>
              </a:rPr>
              <a:t>“Virtue by Association” a fallacy.  God will cut off those who are not personally faithful! </a:t>
            </a:r>
            <a:r>
              <a:rPr lang="en-US" sz="3600" i="1" dirty="0" smtClean="0">
                <a:latin typeface="Calibri" panose="020F0502020204030204" pitchFamily="34" charset="0"/>
              </a:rPr>
              <a:t>(Romans 11:20-22)</a:t>
            </a:r>
          </a:p>
        </p:txBody>
      </p:sp>
    </p:spTree>
    <p:extLst>
      <p:ext uri="{BB962C8B-B14F-4D97-AF65-F5344CB8AC3E}">
        <p14:creationId xmlns:p14="http://schemas.microsoft.com/office/powerpoint/2010/main" val="237443317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tint val="100000"/>
                <a:shade val="42000"/>
                <a:hueMod val="100000"/>
                <a:satMod val="100000"/>
              </a:schemeClr>
              <a:schemeClr val="phClr">
                <a:tint val="40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12A3A41-1071-4D7E-ADFD-E0A4316129D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General presentation</Template>
  <TotalTime>0</TotalTime>
  <Words>519</Words>
  <Application>Microsoft Office PowerPoint</Application>
  <PresentationFormat>On-screen Show (4:3)</PresentationFormat>
  <Paragraphs>36</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Constantia</vt:lpstr>
      <vt:lpstr>Viner Hand ITC</vt:lpstr>
      <vt:lpstr>Wingdings 2</vt:lpstr>
      <vt:lpstr>Paper</vt:lpstr>
      <vt:lpstr>Remember Shiloh!</vt:lpstr>
      <vt:lpstr>Remember Shiloh!</vt:lpstr>
      <vt:lpstr>The Danger of “Virtue by Association”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2015-03-15T21:29:40Z</dcterms:created>
  <dcterms:modified xsi:type="dcterms:W3CDTF">2015-03-15T22:04:41Z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TC101079719990</vt:lpwstr>
  </property>
</Properties>
</file>