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Impact" panose="020B0806030902050204"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314" autoAdjust="0"/>
  </p:normalViewPr>
  <p:slideViewPr>
    <p:cSldViewPr snapToGrid="0">
      <p:cViewPr varScale="1">
        <p:scale>
          <a:sx n="43" d="100"/>
          <a:sy n="43" d="100"/>
        </p:scale>
        <p:origin x="1698" y="84"/>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F9980F-6491-44DA-BFB8-BD00EB8FA4D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000" cap="small" dirty="0">
                <a:latin typeface="Impact" panose="020B0806030902050204" pitchFamily="34" charset="0"/>
              </a:rPr>
              <a:t>Remember!</a:t>
            </a:r>
          </a:p>
        </p:txBody>
      </p:sp>
      <p:sp>
        <p:nvSpPr>
          <p:cNvPr id="3" name="Date Placeholder 2">
            <a:extLst>
              <a:ext uri="{FF2B5EF4-FFF2-40B4-BE49-F238E27FC236}">
                <a16:creationId xmlns:a16="http://schemas.microsoft.com/office/drawing/2014/main" id="{3828C799-36E9-4435-954C-342E9697762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July 16, 2017 am</a:t>
            </a:r>
          </a:p>
        </p:txBody>
      </p:sp>
      <p:sp>
        <p:nvSpPr>
          <p:cNvPr id="4" name="Footer Placeholder 3">
            <a:extLst>
              <a:ext uri="{FF2B5EF4-FFF2-40B4-BE49-F238E27FC236}">
                <a16:creationId xmlns:a16="http://schemas.microsoft.com/office/drawing/2014/main" id="{BD08E182-C1CF-460B-AF09-4FE5656F220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5F72F9E-391B-4DC0-843D-0252B104DC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a:t>
            </a:r>
          </a:p>
        </p:txBody>
      </p:sp>
    </p:spTree>
    <p:extLst>
      <p:ext uri="{BB962C8B-B14F-4D97-AF65-F5344CB8AC3E}">
        <p14:creationId xmlns:p14="http://schemas.microsoft.com/office/powerpoint/2010/main" val="50164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E29B5E-2F33-4EA4-A9A3-BC31599A1985}" type="datetimeFigureOut">
              <a:rPr lang="en-US" smtClean="0"/>
              <a:t>7/16/2017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C1C154-AFFA-4DDB-9D9D-E678026918EA}" type="slidenum">
              <a:rPr lang="en-US" smtClean="0"/>
              <a:t>‹#›</a:t>
            </a:fld>
            <a:endParaRPr lang="en-US"/>
          </a:p>
        </p:txBody>
      </p:sp>
    </p:spTree>
    <p:extLst>
      <p:ext uri="{BB962C8B-B14F-4D97-AF65-F5344CB8AC3E}">
        <p14:creationId xmlns:p14="http://schemas.microsoft.com/office/powerpoint/2010/main" val="35561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 8:11-18), READ</a:t>
            </a:r>
          </a:p>
          <a:p>
            <a:endParaRPr lang="en-US" dirty="0"/>
          </a:p>
          <a:p>
            <a:r>
              <a:rPr lang="en-US" b="1" dirty="0"/>
              <a:t>What we remember influences our every action in our daily lives. </a:t>
            </a:r>
          </a:p>
          <a:p>
            <a:endParaRPr lang="en-US" b="1" dirty="0"/>
          </a:p>
          <a:p>
            <a:r>
              <a:rPr lang="en-US" b="1" dirty="0"/>
              <a:t>Some things need to be remembered. </a:t>
            </a:r>
          </a:p>
          <a:p>
            <a:pPr marL="174708" indent="-174708">
              <a:buFont typeface="Arial" panose="020B0604020202020204" pitchFamily="34" charset="0"/>
              <a:buChar char="•"/>
            </a:pPr>
            <a:r>
              <a:rPr lang="en-US" dirty="0"/>
              <a:t>We need to remember what we have been taught. </a:t>
            </a:r>
          </a:p>
          <a:p>
            <a:pPr marL="174708" indent="-174708">
              <a:buFont typeface="Arial" panose="020B0604020202020204" pitchFamily="34" charset="0"/>
              <a:buChar char="•"/>
            </a:pPr>
            <a:r>
              <a:rPr lang="en-US" dirty="0"/>
              <a:t>We need to remember what we have learned from the experiences of others. </a:t>
            </a:r>
          </a:p>
          <a:p>
            <a:pPr marL="174708" indent="-174708">
              <a:buFont typeface="Arial" panose="020B0604020202020204" pitchFamily="34" charset="0"/>
              <a:buChar char="•"/>
            </a:pPr>
            <a:r>
              <a:rPr lang="en-US" dirty="0"/>
              <a:t>We need to remember the lessons we have learned by personal experience. </a:t>
            </a:r>
          </a:p>
        </p:txBody>
      </p:sp>
      <p:sp>
        <p:nvSpPr>
          <p:cNvPr id="4" name="Slide Number Placeholder 3"/>
          <p:cNvSpPr>
            <a:spLocks noGrp="1"/>
          </p:cNvSpPr>
          <p:nvPr>
            <p:ph type="sldNum" sz="quarter" idx="10"/>
          </p:nvPr>
        </p:nvSpPr>
        <p:spPr/>
        <p:txBody>
          <a:bodyPr/>
          <a:lstStyle/>
          <a:p>
            <a:fld id="{BAC1C154-AFFA-4DDB-9D9D-E678026918EA}" type="slidenum">
              <a:rPr lang="en-US" smtClean="0"/>
              <a:t>1</a:t>
            </a:fld>
            <a:endParaRPr lang="en-US"/>
          </a:p>
        </p:txBody>
      </p:sp>
    </p:spTree>
    <p:extLst>
      <p:ext uri="{BB962C8B-B14F-4D97-AF65-F5344CB8AC3E}">
        <p14:creationId xmlns:p14="http://schemas.microsoft.com/office/powerpoint/2010/main" val="216664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Remember your former condition outside of Christ.</a:t>
            </a:r>
          </a:p>
          <a:p>
            <a:r>
              <a:rPr lang="en-US" b="1" dirty="0"/>
              <a:t>(Ephesians 2:11-12), </a:t>
            </a:r>
            <a:r>
              <a:rPr lang="en-US" i="1" dirty="0"/>
              <a:t>“Therefore remember that you, once Gentiles in the flesh—who are called Uncircumcision by what is called the Circumcision made in the flesh by hands— </a:t>
            </a:r>
            <a:r>
              <a:rPr lang="en-US" i="1" baseline="30000" dirty="0"/>
              <a:t>12</a:t>
            </a:r>
            <a:r>
              <a:rPr lang="en-US" i="1" dirty="0"/>
              <a:t> that at that time you were without Christ, being aliens from the commonwealth of Israel and strangers from the covenants of promise, having no hope and without God in the world.”  </a:t>
            </a:r>
            <a:r>
              <a:rPr lang="en-US" i="0" dirty="0"/>
              <a:t>(</a:t>
            </a:r>
            <a:r>
              <a:rPr lang="en-US" b="1" i="0" dirty="0"/>
              <a:t>Note:  </a:t>
            </a:r>
            <a:r>
              <a:rPr lang="en-US" i="0" u="sng" dirty="0"/>
              <a:t>Perhaps Demas forgot that, why else would he have forsaken the Lord to return to the world</a:t>
            </a:r>
            <a:r>
              <a:rPr lang="en-US" i="0" dirty="0"/>
              <a:t>?)</a:t>
            </a:r>
          </a:p>
          <a:p>
            <a:pPr marL="174708" indent="-174708">
              <a:buFont typeface="Arial" panose="020B0604020202020204" pitchFamily="34" charset="0"/>
              <a:buChar char="•"/>
            </a:pPr>
            <a:r>
              <a:rPr lang="en-US" b="1" dirty="0"/>
              <a:t>Remember the purification from your sins.</a:t>
            </a:r>
          </a:p>
          <a:p>
            <a:r>
              <a:rPr lang="en-US" b="1" dirty="0"/>
              <a:t>(2 Peter1:9), </a:t>
            </a:r>
            <a:r>
              <a:rPr lang="en-US" i="1" dirty="0"/>
              <a:t>“For he </a:t>
            </a:r>
            <a:r>
              <a:rPr lang="en-US" dirty="0"/>
              <a:t>[the one who has not diligently matured] </a:t>
            </a:r>
            <a:r>
              <a:rPr lang="en-US" i="1" dirty="0"/>
              <a:t>who lacks these things is shortsighted, even to blindness, and has forgotten that he was cleansed from his old sins.”</a:t>
            </a:r>
          </a:p>
          <a:p>
            <a:pPr marL="174708" indent="-174708">
              <a:buFont typeface="Arial" panose="020B0604020202020204" pitchFamily="34" charset="0"/>
              <a:buChar char="•"/>
            </a:pPr>
            <a:r>
              <a:rPr lang="en-US" b="1" dirty="0"/>
              <a:t>Remember what Jesus did for you. </a:t>
            </a:r>
          </a:p>
          <a:p>
            <a:r>
              <a:rPr lang="en-US" b="1" dirty="0"/>
              <a:t>(1 Corinthians 11:24-25 ), </a:t>
            </a:r>
            <a:r>
              <a:rPr lang="en-US" i="1" dirty="0"/>
              <a:t>“and when He had given thanks, He broke it and said, " Take, eat; this is My body which is broken for you; do this in remembrance of Me." </a:t>
            </a:r>
            <a:r>
              <a:rPr lang="en-US" i="1" baseline="30000" dirty="0"/>
              <a:t>25</a:t>
            </a:r>
            <a:r>
              <a:rPr lang="en-US" i="1" dirty="0"/>
              <a:t> In the same manner He also took the cup after supper, saying, " This cup is the new covenant in My blood. This do, as often as you drink it, in remembrance of Me."</a:t>
            </a:r>
          </a:p>
          <a:p>
            <a:pPr marL="174708" indent="-174708">
              <a:buFont typeface="Arial" panose="020B0604020202020204" pitchFamily="34" charset="0"/>
              <a:buChar char="•"/>
            </a:pPr>
            <a:r>
              <a:rPr lang="en-US" b="1" dirty="0"/>
              <a:t>Remember what God has done to disobedient in the past.</a:t>
            </a:r>
          </a:p>
          <a:p>
            <a:r>
              <a:rPr lang="en-US" b="1" dirty="0"/>
              <a:t>(Jude 5), </a:t>
            </a:r>
            <a:r>
              <a:rPr lang="en-US" i="1" dirty="0"/>
              <a:t>“But I want to remind you, though you once knew this, that the Lord, having saved the people out of the land of Egypt, afterward destroyed those who did not believe.”</a:t>
            </a:r>
          </a:p>
        </p:txBody>
      </p:sp>
      <p:sp>
        <p:nvSpPr>
          <p:cNvPr id="4" name="Slide Number Placeholder 3"/>
          <p:cNvSpPr>
            <a:spLocks noGrp="1"/>
          </p:cNvSpPr>
          <p:nvPr>
            <p:ph type="sldNum" sz="quarter" idx="10"/>
          </p:nvPr>
        </p:nvSpPr>
        <p:spPr/>
        <p:txBody>
          <a:bodyPr/>
          <a:lstStyle/>
          <a:p>
            <a:fld id="{BAC1C154-AFFA-4DDB-9D9D-E678026918EA}" type="slidenum">
              <a:rPr lang="en-US" smtClean="0"/>
              <a:t>2</a:t>
            </a:fld>
            <a:endParaRPr lang="en-US"/>
          </a:p>
        </p:txBody>
      </p:sp>
    </p:spTree>
    <p:extLst>
      <p:ext uri="{BB962C8B-B14F-4D97-AF65-F5344CB8AC3E}">
        <p14:creationId xmlns:p14="http://schemas.microsoft.com/office/powerpoint/2010/main" val="260759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Remember to be an effectual doer. </a:t>
            </a:r>
          </a:p>
          <a:p>
            <a:r>
              <a:rPr lang="en-US" b="1" dirty="0"/>
              <a:t>(James 1:19-25), </a:t>
            </a:r>
            <a:r>
              <a:rPr lang="en-US" i="1" dirty="0"/>
              <a:t>“So then, my beloved brethren, let every man be swift to hear, slow to speak, slow to wrath; </a:t>
            </a:r>
            <a:r>
              <a:rPr lang="en-US" i="1" baseline="30000" dirty="0"/>
              <a:t>20</a:t>
            </a:r>
            <a:r>
              <a:rPr lang="en-US" i="1" dirty="0"/>
              <a:t> for the wrath of man does not produce the righteousness of God. </a:t>
            </a:r>
            <a:r>
              <a:rPr lang="en-US" i="1" baseline="30000" dirty="0"/>
              <a:t>21</a:t>
            </a:r>
            <a:r>
              <a:rPr lang="en-US" i="1" dirty="0"/>
              <a:t> Therefore lay aside all filthiness and overflow of wickedness, and receive with meekness the implanted word, which is able to save your souls. </a:t>
            </a:r>
            <a:r>
              <a:rPr lang="en-US" i="1" baseline="30000" dirty="0"/>
              <a:t>22</a:t>
            </a:r>
            <a:r>
              <a:rPr lang="en-US" i="1" dirty="0"/>
              <a:t> But be doers of the word, and not hearers only, deceiving yourselves. </a:t>
            </a:r>
            <a:r>
              <a:rPr lang="en-US" i="1" baseline="30000" dirty="0"/>
              <a:t>23</a:t>
            </a:r>
            <a:r>
              <a:rPr lang="en-US" i="1" dirty="0"/>
              <a:t> For if anyone is a hearer of the word and not a doer, he is like a man observing his natural face in a mirror; </a:t>
            </a:r>
            <a:r>
              <a:rPr lang="en-US" i="1" baseline="30000" dirty="0"/>
              <a:t>24</a:t>
            </a:r>
            <a:r>
              <a:rPr lang="en-US" i="1" dirty="0"/>
              <a:t> for he observes himself, goes away, and immediately forgets what kind of man he was. </a:t>
            </a:r>
            <a:r>
              <a:rPr lang="en-US" i="1" baseline="30000" dirty="0"/>
              <a:t>25</a:t>
            </a:r>
            <a:r>
              <a:rPr lang="en-US" i="1" dirty="0"/>
              <a:t> But he who looks into the perfect law of liberty and continues in it, and is not a forgetful hearer but a doer of the work, this one will be blessed in what he does.”</a:t>
            </a:r>
          </a:p>
          <a:p>
            <a:pPr marL="174708" indent="-174708">
              <a:buFont typeface="Arial" panose="020B0604020202020204" pitchFamily="34" charset="0"/>
              <a:buChar char="•"/>
            </a:pPr>
            <a:r>
              <a:rPr lang="en-US" b="1" dirty="0"/>
              <a:t>Remember others in your prayers. </a:t>
            </a:r>
          </a:p>
          <a:p>
            <a:r>
              <a:rPr lang="en-US" b="1" dirty="0"/>
              <a:t>(2 Timothy 1:3), </a:t>
            </a:r>
            <a:r>
              <a:rPr lang="en-US" i="1" dirty="0"/>
              <a:t>“I thank God, whom I serve with a pure conscience, as my forefathers did, as without ceasing I remember you in my prayers night and day” </a:t>
            </a:r>
          </a:p>
          <a:p>
            <a:pPr marL="174708" indent="-174708">
              <a:buFont typeface="Arial" panose="020B0604020202020204" pitchFamily="34" charset="0"/>
              <a:buChar char="•"/>
            </a:pPr>
            <a:r>
              <a:rPr lang="en-US" dirty="0"/>
              <a:t>Remember to “kindle afresh your gift.” 2Ti.1:6 </a:t>
            </a:r>
          </a:p>
          <a:p>
            <a:pPr marL="174708" indent="-174708">
              <a:buFont typeface="Arial" panose="020B0604020202020204" pitchFamily="34" charset="0"/>
              <a:buChar char="•"/>
            </a:pPr>
            <a:r>
              <a:rPr lang="en-US" b="1" dirty="0"/>
              <a:t>Remember, if you want good days, refrain from evil. </a:t>
            </a:r>
          </a:p>
          <a:p>
            <a:r>
              <a:rPr lang="en-US" b="1" dirty="0"/>
              <a:t>(1 Peter 3:10-12), </a:t>
            </a:r>
            <a:r>
              <a:rPr lang="en-US" i="1" dirty="0"/>
              <a:t>“For, ‘He who would love life and see good days, let him refrain his tongue from evil, and his lips from speaking deceit. </a:t>
            </a:r>
            <a:r>
              <a:rPr lang="en-US" i="1" baseline="30000" dirty="0"/>
              <a:t>11</a:t>
            </a:r>
            <a:r>
              <a:rPr lang="en-US" i="1" dirty="0"/>
              <a:t> Let him turn away from evil and do good; let him seek peace and pursue it. </a:t>
            </a:r>
            <a:r>
              <a:rPr lang="en-US" i="1" baseline="30000" dirty="0"/>
              <a:t>12</a:t>
            </a:r>
            <a:r>
              <a:rPr lang="en-US" i="1" dirty="0"/>
              <a:t> For the eyes of the Lord are on the righteous, and His ears are open to their prayers; but the face of the Lord is against those who do evil.’"</a:t>
            </a:r>
          </a:p>
          <a:p>
            <a:pPr marL="174708" indent="-174708">
              <a:buFont typeface="Arial" panose="020B0604020202020204" pitchFamily="34" charset="0"/>
              <a:buChar char="•"/>
            </a:pPr>
            <a:r>
              <a:rPr lang="en-US" b="1" dirty="0"/>
              <a:t>Remember to “work out your own salvation.” </a:t>
            </a:r>
          </a:p>
          <a:p>
            <a:r>
              <a:rPr lang="en-US" b="1" dirty="0"/>
              <a:t>(Philippians 2:12-16), </a:t>
            </a:r>
            <a:r>
              <a:rPr lang="en-US" i="1" dirty="0"/>
              <a:t>“Therefore, my beloved, as you have always obeyed, not as in my presence only, but now much more in my absence, work out your own salvation with fear and trembling; </a:t>
            </a:r>
            <a:r>
              <a:rPr lang="en-US" i="1" baseline="30000" dirty="0"/>
              <a:t>13</a:t>
            </a:r>
            <a:r>
              <a:rPr lang="en-US" i="1" dirty="0"/>
              <a:t> for it is God who works in you both to will and to do for His good pleasure. </a:t>
            </a:r>
            <a:r>
              <a:rPr lang="en-US" i="1" baseline="30000" dirty="0"/>
              <a:t>14</a:t>
            </a:r>
            <a:r>
              <a:rPr lang="en-US" i="1" dirty="0"/>
              <a:t> Do all things without complaining and disputing,</a:t>
            </a:r>
            <a:r>
              <a:rPr lang="en-US" i="1" baseline="30000" dirty="0"/>
              <a:t> 15 </a:t>
            </a:r>
            <a:r>
              <a:rPr lang="en-US" i="1" dirty="0"/>
              <a:t>that you may become blameless and harmless, children of God without fault in the midst of a crooked and perverse generation, among whom you shine as lights in the world, </a:t>
            </a:r>
            <a:r>
              <a:rPr lang="en-US" i="1" baseline="30000" dirty="0"/>
              <a:t>16</a:t>
            </a:r>
            <a:r>
              <a:rPr lang="en-US" i="1" dirty="0"/>
              <a:t> holding fast the word of life, so that I may rejoice in the day of Christ that I have not run in vain or labored in vain.”</a:t>
            </a:r>
          </a:p>
        </p:txBody>
      </p:sp>
      <p:sp>
        <p:nvSpPr>
          <p:cNvPr id="4" name="Slide Number Placeholder 3"/>
          <p:cNvSpPr>
            <a:spLocks noGrp="1"/>
          </p:cNvSpPr>
          <p:nvPr>
            <p:ph type="sldNum" sz="quarter" idx="10"/>
          </p:nvPr>
        </p:nvSpPr>
        <p:spPr/>
        <p:txBody>
          <a:bodyPr/>
          <a:lstStyle/>
          <a:p>
            <a:fld id="{BAC1C154-AFFA-4DDB-9D9D-E678026918EA}" type="slidenum">
              <a:rPr lang="en-US" smtClean="0"/>
              <a:t>3</a:t>
            </a:fld>
            <a:endParaRPr lang="en-US"/>
          </a:p>
        </p:txBody>
      </p:sp>
    </p:spTree>
    <p:extLst>
      <p:ext uri="{BB962C8B-B14F-4D97-AF65-F5344CB8AC3E}">
        <p14:creationId xmlns:p14="http://schemas.microsoft.com/office/powerpoint/2010/main" val="428073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Remember to look ahead, not behind.  (With regard to desire)</a:t>
            </a:r>
          </a:p>
          <a:p>
            <a:r>
              <a:rPr lang="en-US" b="1" dirty="0"/>
              <a:t>(Hebrews 11:15), </a:t>
            </a:r>
            <a:r>
              <a:rPr lang="en-US" dirty="0"/>
              <a:t>“</a:t>
            </a:r>
            <a:r>
              <a:rPr lang="en-US" i="1" dirty="0"/>
              <a:t>And truly if they </a:t>
            </a:r>
            <a:r>
              <a:rPr lang="en-US" dirty="0"/>
              <a:t>[sojourners and pilgrims of the OT] </a:t>
            </a:r>
            <a:r>
              <a:rPr lang="en-US" i="1" dirty="0"/>
              <a:t>had called to mind that country from which they had come out, they would have had opportunity to return.”</a:t>
            </a:r>
            <a:r>
              <a:rPr lang="en-US" dirty="0"/>
              <a:t>   [For example, don’t long for the “flesh pots in Egypt.”]</a:t>
            </a:r>
          </a:p>
          <a:p>
            <a:pPr marL="174708" indent="-174708">
              <a:buFont typeface="Arial" panose="020B0604020202020204" pitchFamily="34" charset="0"/>
              <a:buChar char="•"/>
            </a:pPr>
            <a:r>
              <a:rPr lang="en-US" b="1" dirty="0"/>
              <a:t>Remember God does not need you, you need God. </a:t>
            </a:r>
          </a:p>
          <a:p>
            <a:r>
              <a:rPr lang="en-US" b="1" dirty="0"/>
              <a:t>(Romans 11:18), </a:t>
            </a:r>
            <a:r>
              <a:rPr lang="en-US" dirty="0"/>
              <a:t>“</a:t>
            </a:r>
            <a:r>
              <a:rPr lang="en-US" i="1" dirty="0"/>
              <a:t>do not boast against the branches. But if you do boast, remember that you do not support the root, but the root supports you.”</a:t>
            </a:r>
            <a:endParaRPr lang="en-US" dirty="0"/>
          </a:p>
          <a:p>
            <a:pPr marL="174708" indent="-174708">
              <a:buFont typeface="Arial" panose="020B0604020202020204" pitchFamily="34" charset="0"/>
              <a:buChar char="•"/>
            </a:pPr>
            <a:r>
              <a:rPr lang="en-US" b="1" dirty="0"/>
              <a:t>Remember to look forward to the coming of the Lord.</a:t>
            </a:r>
          </a:p>
          <a:p>
            <a:r>
              <a:rPr lang="en-US" b="1" dirty="0"/>
              <a:t> (2 Peter 3:1-7),</a:t>
            </a:r>
            <a:r>
              <a:rPr lang="en-US" dirty="0"/>
              <a:t> </a:t>
            </a:r>
            <a:r>
              <a:rPr lang="en-US" i="1" dirty="0"/>
              <a:t>“Beloved, I now write to you this second epistle (</a:t>
            </a:r>
            <a:r>
              <a:rPr lang="en-US" i="1" u="sng" dirty="0"/>
              <a:t>in both of which I stir up your pure minds by way of reminder</a:t>
            </a:r>
            <a:r>
              <a:rPr lang="en-US" i="1" dirty="0"/>
              <a:t>), </a:t>
            </a:r>
            <a:r>
              <a:rPr lang="en-US" i="1" baseline="30000" dirty="0"/>
              <a:t>2</a:t>
            </a:r>
            <a:r>
              <a:rPr lang="en-US" i="1" dirty="0"/>
              <a:t> that you may be mindful of the words which were spoken before by the holy prophets, and of the commandment of us, the apostles of the Lord and Savior, </a:t>
            </a:r>
            <a:r>
              <a:rPr lang="en-US" i="1" baseline="30000" dirty="0"/>
              <a:t>3</a:t>
            </a:r>
            <a:r>
              <a:rPr lang="en-US" i="1" dirty="0"/>
              <a:t> knowing this first: that scoffers will come in the last days, walking according to their own lusts, </a:t>
            </a:r>
            <a:r>
              <a:rPr lang="en-US" i="1" baseline="30000" dirty="0"/>
              <a:t>4</a:t>
            </a:r>
            <a:r>
              <a:rPr lang="en-US" i="1" dirty="0"/>
              <a:t> and saying, "Where is the promise of His coming? For since the fathers fell asleep, all things continue as they were from the beginning of creation." </a:t>
            </a:r>
            <a:r>
              <a:rPr lang="en-US" i="1" baseline="30000" dirty="0"/>
              <a:t>5</a:t>
            </a:r>
            <a:r>
              <a:rPr lang="en-US" i="1" dirty="0"/>
              <a:t> For this they willfully forget: that by the word of God the heavens were of old, and the earth standing out of water and in the water, </a:t>
            </a:r>
            <a:r>
              <a:rPr lang="en-US" i="1" baseline="30000" dirty="0"/>
              <a:t>6</a:t>
            </a:r>
            <a:r>
              <a:rPr lang="en-US" i="1" dirty="0"/>
              <a:t> by which the world that then existed perished, being flooded with water. </a:t>
            </a:r>
            <a:r>
              <a:rPr lang="en-US" i="1" baseline="30000" dirty="0"/>
              <a:t>7</a:t>
            </a:r>
            <a:r>
              <a:rPr lang="en-US" i="1" dirty="0"/>
              <a:t> </a:t>
            </a:r>
            <a:r>
              <a:rPr lang="en-US" i="1" u="sng" dirty="0"/>
              <a:t>But the heavens and the earth which are now preserved by the same word, are reserved for fire until the day of judgment and perdition of ungodly men</a:t>
            </a:r>
            <a:r>
              <a:rPr lang="en-US" i="1" dirty="0"/>
              <a:t>.”</a:t>
            </a:r>
          </a:p>
        </p:txBody>
      </p:sp>
      <p:sp>
        <p:nvSpPr>
          <p:cNvPr id="4" name="Slide Number Placeholder 3"/>
          <p:cNvSpPr>
            <a:spLocks noGrp="1"/>
          </p:cNvSpPr>
          <p:nvPr>
            <p:ph type="sldNum" sz="quarter" idx="10"/>
          </p:nvPr>
        </p:nvSpPr>
        <p:spPr/>
        <p:txBody>
          <a:bodyPr/>
          <a:lstStyle/>
          <a:p>
            <a:fld id="{BAC1C154-AFFA-4DDB-9D9D-E678026918EA}" type="slidenum">
              <a:rPr lang="en-US" smtClean="0"/>
              <a:t>4</a:t>
            </a:fld>
            <a:endParaRPr lang="en-US"/>
          </a:p>
        </p:txBody>
      </p:sp>
    </p:spTree>
    <p:extLst>
      <p:ext uri="{BB962C8B-B14F-4D97-AF65-F5344CB8AC3E}">
        <p14:creationId xmlns:p14="http://schemas.microsoft.com/office/powerpoint/2010/main" val="400852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Don’t dwell on past failures, mistakes, sins. </a:t>
            </a:r>
          </a:p>
          <a:p>
            <a:r>
              <a:rPr lang="en-US" b="1" dirty="0"/>
              <a:t>(Philippians 3:13-14), </a:t>
            </a:r>
            <a:r>
              <a:rPr lang="en-US" i="1" dirty="0"/>
              <a:t>“Brethren, I do not count myself to have apprehended; but one thing I do, </a:t>
            </a:r>
            <a:r>
              <a:rPr lang="en-US" i="1" u="sng" dirty="0"/>
              <a:t>forgetting those things which are behind</a:t>
            </a:r>
            <a:r>
              <a:rPr lang="en-US" i="1" u="none" dirty="0"/>
              <a:t> </a:t>
            </a:r>
            <a:r>
              <a:rPr lang="en-US" i="1" dirty="0"/>
              <a:t>and reaching forward to those things which are ahead, </a:t>
            </a:r>
            <a:r>
              <a:rPr lang="en-US" i="1" baseline="30000" dirty="0"/>
              <a:t>14</a:t>
            </a:r>
            <a:r>
              <a:rPr lang="en-US" i="1" dirty="0"/>
              <a:t> I press toward the goal for the prize of the upward call of God in Christ Jesus.”</a:t>
            </a:r>
          </a:p>
          <a:p>
            <a:pPr marL="174708" indent="-174708">
              <a:buFont typeface="Arial" panose="020B0604020202020204" pitchFamily="34" charset="0"/>
              <a:buChar char="•"/>
            </a:pPr>
            <a:r>
              <a:rPr lang="en-US" b="1" dirty="0"/>
              <a:t>Don’t nurture past injustices, hurts. </a:t>
            </a:r>
          </a:p>
          <a:p>
            <a:r>
              <a:rPr lang="en-US" b="1" dirty="0"/>
              <a:t>(2 Timothy 4:14 ), </a:t>
            </a:r>
            <a:r>
              <a:rPr lang="en-US" i="1" dirty="0"/>
              <a:t>“Alexander the coppersmith did me much harm. </a:t>
            </a:r>
            <a:r>
              <a:rPr lang="en-US" i="1" u="sng" dirty="0"/>
              <a:t>May the Lord repay him</a:t>
            </a:r>
            <a:r>
              <a:rPr lang="en-US" i="1" dirty="0"/>
              <a:t> according to his works.”</a:t>
            </a:r>
          </a:p>
          <a:p>
            <a:pPr marL="174708" indent="-174708">
              <a:buFont typeface="Arial" panose="020B0604020202020204" pitchFamily="34" charset="0"/>
              <a:buChar char="•"/>
            </a:pPr>
            <a:r>
              <a:rPr lang="en-US" b="1" dirty="0"/>
              <a:t>Don’t relive past problems. </a:t>
            </a:r>
          </a:p>
          <a:p>
            <a:r>
              <a:rPr lang="en-US" b="1" dirty="0"/>
              <a:t>(1 Corinthians 13:5), [LOVE], </a:t>
            </a:r>
            <a:r>
              <a:rPr lang="en-US" i="1" dirty="0"/>
              <a:t>“does not behave rudely, does not seek its own, </a:t>
            </a:r>
            <a:r>
              <a:rPr lang="en-US" i="1" u="sng" dirty="0"/>
              <a:t>is not provoked</a:t>
            </a:r>
            <a:r>
              <a:rPr lang="en-US" i="1" dirty="0"/>
              <a:t>, thinks no evil”</a:t>
            </a:r>
          </a:p>
          <a:p>
            <a:pPr marL="174708" indent="-174708">
              <a:buFont typeface="Arial" panose="020B0604020202020204" pitchFamily="34" charset="0"/>
              <a:buChar char="•"/>
            </a:pPr>
            <a:r>
              <a:rPr lang="en-US" b="1" dirty="0"/>
              <a:t>Don’t fret about “would’ve, should’ve, could’ve.” Don’t dream of what might-have-been. Trying to relive past only wastes the present. </a:t>
            </a:r>
          </a:p>
        </p:txBody>
      </p:sp>
      <p:sp>
        <p:nvSpPr>
          <p:cNvPr id="4" name="Slide Number Placeholder 3"/>
          <p:cNvSpPr>
            <a:spLocks noGrp="1"/>
          </p:cNvSpPr>
          <p:nvPr>
            <p:ph type="sldNum" sz="quarter" idx="10"/>
          </p:nvPr>
        </p:nvSpPr>
        <p:spPr/>
        <p:txBody>
          <a:bodyPr/>
          <a:lstStyle/>
          <a:p>
            <a:fld id="{BAC1C154-AFFA-4DDB-9D9D-E678026918EA}" type="slidenum">
              <a:rPr lang="en-US" smtClean="0"/>
              <a:t>5</a:t>
            </a:fld>
            <a:endParaRPr lang="en-US"/>
          </a:p>
        </p:txBody>
      </p:sp>
    </p:spTree>
    <p:extLst>
      <p:ext uri="{BB962C8B-B14F-4D97-AF65-F5344CB8AC3E}">
        <p14:creationId xmlns:p14="http://schemas.microsoft.com/office/powerpoint/2010/main" val="178537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dirty="0"/>
              <a:t>Deuteronomy 8:11-18)</a:t>
            </a:r>
          </a:p>
        </p:txBody>
      </p:sp>
      <p:sp>
        <p:nvSpPr>
          <p:cNvPr id="4" name="Slide Number Placeholder 3"/>
          <p:cNvSpPr>
            <a:spLocks noGrp="1"/>
          </p:cNvSpPr>
          <p:nvPr>
            <p:ph type="sldNum" sz="quarter" idx="10"/>
          </p:nvPr>
        </p:nvSpPr>
        <p:spPr/>
        <p:txBody>
          <a:bodyPr/>
          <a:lstStyle/>
          <a:p>
            <a:fld id="{BAC1C154-AFFA-4DDB-9D9D-E678026918EA}" type="slidenum">
              <a:rPr lang="en-US" smtClean="0"/>
              <a:t>6</a:t>
            </a:fld>
            <a:endParaRPr lang="en-US"/>
          </a:p>
        </p:txBody>
      </p:sp>
    </p:spTree>
    <p:extLst>
      <p:ext uri="{BB962C8B-B14F-4D97-AF65-F5344CB8AC3E}">
        <p14:creationId xmlns:p14="http://schemas.microsoft.com/office/powerpoint/2010/main" val="351887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444A-63D7-4386-A0ED-3CCB4B6C7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554F1-54B3-42CD-9535-5AD16D409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ECD3C0-72CE-47FC-984F-26CBEF2B6559}"/>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030BE352-32EC-4CF3-A09E-99CAB5F92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9C49B-1F38-4C8B-9C9D-8D10C0196AC6}"/>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33555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C1AD-6707-41DB-A444-5EA9AD44C0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0E670-2807-4593-A9B2-7D355F07BE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1FA0E-2688-4796-8FA2-1B6032A6C510}"/>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C04D155C-F76E-47EF-ACEC-BA8798650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B5BE3-0681-483F-B939-39552335F9E0}"/>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389327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DB7BD-1BA3-4037-A427-2C2D062EA0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02372-06DE-46D5-BAF5-6B349129CD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CA597-1CA5-48C1-9791-633502204C69}"/>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2ADA5A5C-B62A-40EA-9DA8-F30FE991D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BA651-1F70-424F-9AF7-5FA57BB4C945}"/>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63951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0EC-7ECB-480A-B92A-F1988572D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CC3A4-26A9-4DF0-9909-F439FB1972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1779B-D327-4523-895C-335A0B09D0D5}"/>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AC5467FF-79A8-452E-85D0-D7876C274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2E6AA-E4B5-4C11-BC82-5FF8F4A87EB9}"/>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29970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DCEB-5FA7-4C6F-B12B-F6A2345F9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B6A6B-C80A-415C-8AD6-08BCECC9D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AC7DCD-5AFA-4A2C-98E1-EACD8C4E6D83}"/>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C658D548-E023-4F1B-9D63-AE70940A8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BB89D-E8B7-432E-B456-BDD58B4267D9}"/>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637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CD86-6C85-4DCF-A09F-B603E06ED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18FB7-27D1-4481-A145-F2411DA1D7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E9A9D-08EA-45A3-AFFF-3C79FA646D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3A651-01B8-425D-A9B7-06DDD0FBEEDA}"/>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6" name="Footer Placeholder 5">
            <a:extLst>
              <a:ext uri="{FF2B5EF4-FFF2-40B4-BE49-F238E27FC236}">
                <a16:creationId xmlns:a16="http://schemas.microsoft.com/office/drawing/2014/main" id="{CDDBC632-869F-446A-BBAB-D0F3376D4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2ACDC5-D0B2-4C59-BBF9-46442BBE2CFF}"/>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68288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1CFF-FB3A-4C6B-97C8-ECDEE06F4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11AC10-334D-4284-BF90-E2EB772B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094CD2-D9BC-49F1-A7F4-C432A88D60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A57BD-C524-484A-B9A5-6D65FF5C1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D74608-7E2E-4281-B49F-7872928A7A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57905C-A291-47E8-ACA7-35D89ECC84E2}"/>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8" name="Footer Placeholder 7">
            <a:extLst>
              <a:ext uri="{FF2B5EF4-FFF2-40B4-BE49-F238E27FC236}">
                <a16:creationId xmlns:a16="http://schemas.microsoft.com/office/drawing/2014/main" id="{514B6A4D-2559-46DF-A167-D390F51420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0ABE09-66C6-49BB-A777-39B114EAC9C4}"/>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309587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D109-8CC4-472F-817E-A7C295B481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86CC29-02A5-4967-93EC-106FC7E818D9}"/>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4" name="Footer Placeholder 3">
            <a:extLst>
              <a:ext uri="{FF2B5EF4-FFF2-40B4-BE49-F238E27FC236}">
                <a16:creationId xmlns:a16="http://schemas.microsoft.com/office/drawing/2014/main" id="{D902506C-0494-4C22-A9BB-592A754F0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12A0E6-AF1D-4DCD-80F0-19DF1DCA20B6}"/>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67670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ED581-49BA-4B62-9D4A-19DA32356F59}"/>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3" name="Footer Placeholder 2">
            <a:extLst>
              <a:ext uri="{FF2B5EF4-FFF2-40B4-BE49-F238E27FC236}">
                <a16:creationId xmlns:a16="http://schemas.microsoft.com/office/drawing/2014/main" id="{BA3FF8D9-4EB0-4C53-AB15-B97B716B3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79C37-17B4-4CCA-931C-3535D1058D76}"/>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31869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2F89-6D94-442B-A5C1-30CE3BFB6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9743A-CE26-4F01-B522-D449B8B51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A6968-7140-412A-ABFD-2BEF183F8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786FBF-96FE-4FEC-B407-22F90F6A0E5E}"/>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6" name="Footer Placeholder 5">
            <a:extLst>
              <a:ext uri="{FF2B5EF4-FFF2-40B4-BE49-F238E27FC236}">
                <a16:creationId xmlns:a16="http://schemas.microsoft.com/office/drawing/2014/main" id="{737E0D77-5F21-48EC-8AFE-E9BA5AF92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8CE34-B35D-4FBA-A99B-33DDE5CA2B44}"/>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294472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DD5C-9A13-4CF4-8DB5-334C3F377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AE3F2D-DBA3-429E-B0E5-D9B62B1C4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0C928-B3FE-4EEC-B493-465A4B487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608100-541B-4313-A1DA-44A5CD111A91}"/>
              </a:ext>
            </a:extLst>
          </p:cNvPr>
          <p:cNvSpPr>
            <a:spLocks noGrp="1"/>
          </p:cNvSpPr>
          <p:nvPr>
            <p:ph type="dt" sz="half" idx="10"/>
          </p:nvPr>
        </p:nvSpPr>
        <p:spPr/>
        <p:txBody>
          <a:bodyPr/>
          <a:lstStyle/>
          <a:p>
            <a:fld id="{ADFDD7FC-BE55-48DF-82CA-D200A4363A9D}" type="datetimeFigureOut">
              <a:rPr lang="en-US" smtClean="0"/>
              <a:t>7/16/2017</a:t>
            </a:fld>
            <a:endParaRPr lang="en-US"/>
          </a:p>
        </p:txBody>
      </p:sp>
      <p:sp>
        <p:nvSpPr>
          <p:cNvPr id="6" name="Footer Placeholder 5">
            <a:extLst>
              <a:ext uri="{FF2B5EF4-FFF2-40B4-BE49-F238E27FC236}">
                <a16:creationId xmlns:a16="http://schemas.microsoft.com/office/drawing/2014/main" id="{A28D140A-C30D-4F41-AC23-B81BB4852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670-45A1-4C74-95E9-B605764A9644}"/>
              </a:ext>
            </a:extLst>
          </p:cNvPr>
          <p:cNvSpPr>
            <a:spLocks noGrp="1"/>
          </p:cNvSpPr>
          <p:nvPr>
            <p:ph type="sldNum" sz="quarter" idx="12"/>
          </p:nvPr>
        </p:nvSpPr>
        <p:spPr/>
        <p:txBody>
          <a:bodyPr/>
          <a:lstStyle/>
          <a:p>
            <a:fld id="{AD2595B5-122C-4108-A72B-3A0432CF5CDB}" type="slidenum">
              <a:rPr lang="en-US" smtClean="0"/>
              <a:t>‹#›</a:t>
            </a:fld>
            <a:endParaRPr lang="en-US"/>
          </a:p>
        </p:txBody>
      </p:sp>
    </p:spTree>
    <p:extLst>
      <p:ext uri="{BB962C8B-B14F-4D97-AF65-F5344CB8AC3E}">
        <p14:creationId xmlns:p14="http://schemas.microsoft.com/office/powerpoint/2010/main" val="137276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36C31-D400-4A34-8711-6270077C8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BEE7AB-A734-41C4-8B42-88AB1645E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EB921-2099-4102-9884-6C64EE2F5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DD7FC-BE55-48DF-82CA-D200A4363A9D}" type="datetimeFigureOut">
              <a:rPr lang="en-US" smtClean="0"/>
              <a:t>7/16/2017</a:t>
            </a:fld>
            <a:endParaRPr lang="en-US"/>
          </a:p>
        </p:txBody>
      </p:sp>
      <p:sp>
        <p:nvSpPr>
          <p:cNvPr id="5" name="Footer Placeholder 4">
            <a:extLst>
              <a:ext uri="{FF2B5EF4-FFF2-40B4-BE49-F238E27FC236}">
                <a16:creationId xmlns:a16="http://schemas.microsoft.com/office/drawing/2014/main" id="{1D6F877A-AA95-4FC9-A753-9FFE94D95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409C6F-7E5C-4191-B9EA-40AF2EFA3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595B5-122C-4108-A72B-3A0432CF5CDB}" type="slidenum">
              <a:rPr lang="en-US" smtClean="0"/>
              <a:t>‹#›</a:t>
            </a:fld>
            <a:endParaRPr lang="en-US"/>
          </a:p>
        </p:txBody>
      </p:sp>
    </p:spTree>
    <p:extLst>
      <p:ext uri="{BB962C8B-B14F-4D97-AF65-F5344CB8AC3E}">
        <p14:creationId xmlns:p14="http://schemas.microsoft.com/office/powerpoint/2010/main" val="142082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914400" y="633265"/>
            <a:ext cx="10753061" cy="2387600"/>
          </a:xfrm>
        </p:spPr>
        <p:txBody>
          <a:bodyPr>
            <a:noAutofit/>
          </a:bodyPr>
          <a:lstStyle/>
          <a:p>
            <a:r>
              <a:rPr lang="en-US" sz="17000" cap="small" dirty="0">
                <a:effectLst>
                  <a:outerShdw blurRad="50800" dist="38100" dir="2700000" algn="tl" rotWithShape="0">
                    <a:schemeClr val="bg1">
                      <a:alpha val="40000"/>
                    </a:schemeClr>
                  </a:outerShdw>
                </a:effectLst>
                <a:latin typeface="Impact" panose="020B0806030902050204" pitchFamily="34" charset="0"/>
              </a:rPr>
              <a:t>Remember!</a:t>
            </a:r>
          </a:p>
        </p:txBody>
      </p:sp>
      <p:sp>
        <p:nvSpPr>
          <p:cNvPr id="3" name="Subtitle 2">
            <a:extLst>
              <a:ext uri="{FF2B5EF4-FFF2-40B4-BE49-F238E27FC236}">
                <a16:creationId xmlns:a16="http://schemas.microsoft.com/office/drawing/2014/main" id="{BEE95D71-1705-4C99-BE8F-A7FDF053E7F3}"/>
              </a:ext>
            </a:extLst>
          </p:cNvPr>
          <p:cNvSpPr>
            <a:spLocks noGrp="1"/>
          </p:cNvSpPr>
          <p:nvPr>
            <p:ph type="subTitle" idx="1"/>
          </p:nvPr>
        </p:nvSpPr>
        <p:spPr>
          <a:xfrm>
            <a:off x="4848445" y="4091136"/>
            <a:ext cx="5309191" cy="2097014"/>
          </a:xfrm>
        </p:spPr>
        <p:txBody>
          <a:bodyPr>
            <a:normAutofit/>
          </a:bodyPr>
          <a:lstStyle/>
          <a:p>
            <a:r>
              <a:rPr lang="en-US" sz="6600" b="1" dirty="0">
                <a:solidFill>
                  <a:schemeClr val="bg1"/>
                </a:solidFill>
                <a:effectLst>
                  <a:outerShdw blurRad="50800" dist="38100" dir="2700000" algn="tl" rotWithShape="0">
                    <a:prstClr val="black">
                      <a:alpha val="40000"/>
                    </a:prstClr>
                  </a:outerShdw>
                </a:effectLst>
              </a:rPr>
              <a:t>Deuteronomy</a:t>
            </a:r>
          </a:p>
          <a:p>
            <a:r>
              <a:rPr lang="en-US" sz="6600" b="1" dirty="0">
                <a:solidFill>
                  <a:schemeClr val="bg1"/>
                </a:solidFill>
                <a:effectLst>
                  <a:outerShdw blurRad="50800" dist="38100" dir="2700000" algn="tl" rotWithShape="0">
                    <a:prstClr val="black">
                      <a:alpha val="40000"/>
                    </a:prstClr>
                  </a:outerShdw>
                </a:effectLst>
              </a:rPr>
              <a:t>8:11-18</a:t>
            </a:r>
          </a:p>
        </p:txBody>
      </p:sp>
    </p:spTree>
    <p:extLst>
      <p:ext uri="{BB962C8B-B14F-4D97-AF65-F5344CB8AC3E}">
        <p14:creationId xmlns:p14="http://schemas.microsoft.com/office/powerpoint/2010/main" val="31671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512956" y="633265"/>
            <a:ext cx="11154505" cy="1471982"/>
          </a:xfrm>
        </p:spPr>
        <p:txBody>
          <a:bodyPr>
            <a:noAutofit/>
          </a:bodyPr>
          <a:lstStyle/>
          <a:p>
            <a:r>
              <a:rPr lang="en-US" sz="9600" cap="small" dirty="0">
                <a:effectLst>
                  <a:outerShdw blurRad="50800" dist="38100" dir="2700000" algn="tl" rotWithShape="0">
                    <a:schemeClr val="bg1">
                      <a:alpha val="40000"/>
                    </a:schemeClr>
                  </a:outerShdw>
                </a:effectLst>
                <a:latin typeface="Impact" panose="020B0806030902050204" pitchFamily="34" charset="0"/>
              </a:rPr>
              <a:t>Remember the Past</a:t>
            </a:r>
          </a:p>
        </p:txBody>
      </p:sp>
      <p:sp>
        <p:nvSpPr>
          <p:cNvPr id="3" name="Subtitle 2">
            <a:extLst>
              <a:ext uri="{FF2B5EF4-FFF2-40B4-BE49-F238E27FC236}">
                <a16:creationId xmlns:a16="http://schemas.microsoft.com/office/drawing/2014/main" id="{BEE95D71-1705-4C99-BE8F-A7FDF053E7F3}"/>
              </a:ext>
            </a:extLst>
          </p:cNvPr>
          <p:cNvSpPr>
            <a:spLocks noGrp="1"/>
          </p:cNvSpPr>
          <p:nvPr>
            <p:ph type="subTitle" idx="1"/>
          </p:nvPr>
        </p:nvSpPr>
        <p:spPr>
          <a:xfrm>
            <a:off x="5103628" y="2913322"/>
            <a:ext cx="5465134" cy="3019646"/>
          </a:xfrm>
        </p:spPr>
        <p:txBody>
          <a:bodyPr>
            <a:normAutofit/>
          </a:bodyPr>
          <a:lstStyle/>
          <a:p>
            <a:r>
              <a:rPr lang="en-US" sz="4400" b="1" dirty="0">
                <a:solidFill>
                  <a:schemeClr val="bg1"/>
                </a:solidFill>
                <a:effectLst>
                  <a:outerShdw blurRad="50800" dist="38100" dir="2700000" algn="tl" rotWithShape="0">
                    <a:schemeClr val="tx1">
                      <a:alpha val="40000"/>
                    </a:schemeClr>
                  </a:outerShdw>
                </a:effectLst>
              </a:rPr>
              <a:t>Ephesians 2:11-12</a:t>
            </a:r>
          </a:p>
          <a:p>
            <a:r>
              <a:rPr lang="en-US" sz="4400" b="1" dirty="0">
                <a:solidFill>
                  <a:schemeClr val="bg1"/>
                </a:solidFill>
                <a:effectLst>
                  <a:outerShdw blurRad="50800" dist="38100" dir="2700000" algn="tl" rotWithShape="0">
                    <a:schemeClr val="tx1">
                      <a:alpha val="40000"/>
                    </a:schemeClr>
                  </a:outerShdw>
                </a:effectLst>
              </a:rPr>
              <a:t>2 Peter 1:9</a:t>
            </a:r>
          </a:p>
          <a:p>
            <a:r>
              <a:rPr lang="en-US" sz="4400" b="1" dirty="0">
                <a:solidFill>
                  <a:schemeClr val="bg1"/>
                </a:solidFill>
                <a:effectLst>
                  <a:outerShdw blurRad="50800" dist="38100" dir="2700000" algn="tl" rotWithShape="0">
                    <a:schemeClr val="tx1">
                      <a:alpha val="40000"/>
                    </a:schemeClr>
                  </a:outerShdw>
                </a:effectLst>
              </a:rPr>
              <a:t>1 Corinthians 11:24-25</a:t>
            </a:r>
          </a:p>
          <a:p>
            <a:r>
              <a:rPr lang="en-US" sz="4400" b="1" dirty="0">
                <a:solidFill>
                  <a:schemeClr val="bg1"/>
                </a:solidFill>
                <a:effectLst>
                  <a:outerShdw blurRad="50800" dist="38100" dir="2700000" algn="tl" rotWithShape="0">
                    <a:schemeClr val="tx1">
                      <a:alpha val="40000"/>
                    </a:schemeClr>
                  </a:outerShdw>
                </a:effectLst>
              </a:rPr>
              <a:t>Jude 5</a:t>
            </a:r>
          </a:p>
        </p:txBody>
      </p:sp>
    </p:spTree>
    <p:extLst>
      <p:ext uri="{BB962C8B-B14F-4D97-AF65-F5344CB8AC3E}">
        <p14:creationId xmlns:p14="http://schemas.microsoft.com/office/powerpoint/2010/main" val="192316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512956" y="361507"/>
            <a:ext cx="11154505" cy="2700669"/>
          </a:xfrm>
        </p:spPr>
        <p:txBody>
          <a:bodyPr>
            <a:noAutofit/>
          </a:bodyPr>
          <a:lstStyle/>
          <a:p>
            <a:r>
              <a:rPr lang="en-US" sz="9600" cap="small" dirty="0">
                <a:effectLst>
                  <a:outerShdw blurRad="50800" dist="38100" dir="2700000" algn="tl" rotWithShape="0">
                    <a:schemeClr val="bg1">
                      <a:alpha val="40000"/>
                    </a:schemeClr>
                  </a:outerShdw>
                </a:effectLst>
                <a:latin typeface="Impact" panose="020B0806030902050204" pitchFamily="34" charset="0"/>
              </a:rPr>
              <a:t>Remember to Live</a:t>
            </a:r>
            <a:br>
              <a:rPr lang="en-US" sz="9600" cap="small" dirty="0">
                <a:effectLst>
                  <a:outerShdw blurRad="50800" dist="38100" dir="2700000" algn="tl" rotWithShape="0">
                    <a:schemeClr val="bg1">
                      <a:alpha val="40000"/>
                    </a:schemeClr>
                  </a:outerShdw>
                </a:effectLst>
                <a:latin typeface="Impact" panose="020B0806030902050204" pitchFamily="34" charset="0"/>
              </a:rPr>
            </a:br>
            <a:r>
              <a:rPr lang="en-US" sz="9600" cap="small" dirty="0">
                <a:effectLst>
                  <a:outerShdw blurRad="50800" dist="38100" dir="2700000" algn="tl" rotWithShape="0">
                    <a:schemeClr val="bg1">
                      <a:alpha val="40000"/>
                    </a:schemeClr>
                  </a:outerShdw>
                </a:effectLst>
                <a:latin typeface="Impact" panose="020B0806030902050204" pitchFamily="34" charset="0"/>
              </a:rPr>
              <a:t>in the Present</a:t>
            </a:r>
          </a:p>
        </p:txBody>
      </p:sp>
      <p:sp>
        <p:nvSpPr>
          <p:cNvPr id="3" name="Subtitle 2">
            <a:extLst>
              <a:ext uri="{FF2B5EF4-FFF2-40B4-BE49-F238E27FC236}">
                <a16:creationId xmlns:a16="http://schemas.microsoft.com/office/drawing/2014/main" id="{BEE95D71-1705-4C99-BE8F-A7FDF053E7F3}"/>
              </a:ext>
            </a:extLst>
          </p:cNvPr>
          <p:cNvSpPr>
            <a:spLocks noGrp="1"/>
          </p:cNvSpPr>
          <p:nvPr>
            <p:ph type="subTitle" idx="1"/>
          </p:nvPr>
        </p:nvSpPr>
        <p:spPr>
          <a:xfrm>
            <a:off x="5252484" y="3508744"/>
            <a:ext cx="5465134" cy="3019646"/>
          </a:xfrm>
        </p:spPr>
        <p:txBody>
          <a:bodyPr>
            <a:normAutofit/>
          </a:bodyPr>
          <a:lstStyle/>
          <a:p>
            <a:r>
              <a:rPr lang="en-US" sz="4400" b="1" dirty="0">
                <a:solidFill>
                  <a:schemeClr val="bg1"/>
                </a:solidFill>
                <a:effectLst>
                  <a:outerShdw blurRad="50800" dist="38100" dir="2700000" algn="tl" rotWithShape="0">
                    <a:schemeClr val="tx1">
                      <a:alpha val="40000"/>
                    </a:schemeClr>
                  </a:outerShdw>
                </a:effectLst>
              </a:rPr>
              <a:t>James 1:19-25</a:t>
            </a:r>
          </a:p>
          <a:p>
            <a:r>
              <a:rPr lang="en-US" sz="4400" b="1" dirty="0">
                <a:solidFill>
                  <a:schemeClr val="bg1"/>
                </a:solidFill>
                <a:effectLst>
                  <a:outerShdw blurRad="50800" dist="38100" dir="2700000" algn="tl" rotWithShape="0">
                    <a:schemeClr val="tx1">
                      <a:alpha val="40000"/>
                    </a:schemeClr>
                  </a:outerShdw>
                </a:effectLst>
              </a:rPr>
              <a:t>2 Timothy 1:3</a:t>
            </a:r>
          </a:p>
          <a:p>
            <a:r>
              <a:rPr lang="en-US" sz="4400" b="1" dirty="0">
                <a:solidFill>
                  <a:schemeClr val="bg1"/>
                </a:solidFill>
                <a:effectLst>
                  <a:outerShdw blurRad="50800" dist="38100" dir="2700000" algn="tl" rotWithShape="0">
                    <a:schemeClr val="tx1">
                      <a:alpha val="40000"/>
                    </a:schemeClr>
                  </a:outerShdw>
                </a:effectLst>
              </a:rPr>
              <a:t>1 Peter 3:10-12</a:t>
            </a:r>
          </a:p>
          <a:p>
            <a:r>
              <a:rPr lang="en-US" sz="4400" b="1" dirty="0">
                <a:solidFill>
                  <a:schemeClr val="bg1"/>
                </a:solidFill>
                <a:effectLst>
                  <a:outerShdw blurRad="50800" dist="38100" dir="2700000" algn="tl" rotWithShape="0">
                    <a:schemeClr val="tx1">
                      <a:alpha val="40000"/>
                    </a:schemeClr>
                  </a:outerShdw>
                </a:effectLst>
              </a:rPr>
              <a:t>Philippians 2:12-16</a:t>
            </a:r>
          </a:p>
        </p:txBody>
      </p:sp>
    </p:spTree>
    <p:extLst>
      <p:ext uri="{BB962C8B-B14F-4D97-AF65-F5344CB8AC3E}">
        <p14:creationId xmlns:p14="http://schemas.microsoft.com/office/powerpoint/2010/main" val="263112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490654" y="361507"/>
            <a:ext cx="11176807" cy="2700669"/>
          </a:xfrm>
        </p:spPr>
        <p:txBody>
          <a:bodyPr>
            <a:noAutofit/>
          </a:bodyPr>
          <a:lstStyle/>
          <a:p>
            <a:r>
              <a:rPr lang="en-US" sz="9600" cap="small" dirty="0">
                <a:effectLst>
                  <a:outerShdw blurRad="50800" dist="38100" dir="2700000" algn="tl" rotWithShape="0">
                    <a:schemeClr val="bg1">
                      <a:alpha val="40000"/>
                    </a:schemeClr>
                  </a:outerShdw>
                </a:effectLst>
                <a:latin typeface="Impact" panose="020B0806030902050204" pitchFamily="34" charset="0"/>
              </a:rPr>
              <a:t>Remember to Look</a:t>
            </a:r>
            <a:br>
              <a:rPr lang="en-US" sz="9600" cap="small" dirty="0">
                <a:effectLst>
                  <a:outerShdw blurRad="50800" dist="38100" dir="2700000" algn="tl" rotWithShape="0">
                    <a:schemeClr val="bg1">
                      <a:alpha val="40000"/>
                    </a:schemeClr>
                  </a:outerShdw>
                </a:effectLst>
                <a:latin typeface="Impact" panose="020B0806030902050204" pitchFamily="34" charset="0"/>
              </a:rPr>
            </a:br>
            <a:r>
              <a:rPr lang="en-US" sz="9600" cap="small" dirty="0">
                <a:effectLst>
                  <a:outerShdw blurRad="50800" dist="38100" dir="2700000" algn="tl" rotWithShape="0">
                    <a:schemeClr val="bg1">
                      <a:alpha val="40000"/>
                    </a:schemeClr>
                  </a:outerShdw>
                </a:effectLst>
                <a:latin typeface="Impact" panose="020B0806030902050204" pitchFamily="34" charset="0"/>
              </a:rPr>
              <a:t>to the Future</a:t>
            </a:r>
          </a:p>
        </p:txBody>
      </p:sp>
      <p:sp>
        <p:nvSpPr>
          <p:cNvPr id="3" name="Subtitle 2">
            <a:extLst>
              <a:ext uri="{FF2B5EF4-FFF2-40B4-BE49-F238E27FC236}">
                <a16:creationId xmlns:a16="http://schemas.microsoft.com/office/drawing/2014/main" id="{BEE95D71-1705-4C99-BE8F-A7FDF053E7F3}"/>
              </a:ext>
            </a:extLst>
          </p:cNvPr>
          <p:cNvSpPr>
            <a:spLocks noGrp="1"/>
          </p:cNvSpPr>
          <p:nvPr>
            <p:ph type="subTitle" idx="1"/>
          </p:nvPr>
        </p:nvSpPr>
        <p:spPr>
          <a:xfrm>
            <a:off x="5252484" y="3508744"/>
            <a:ext cx="5465134" cy="3019646"/>
          </a:xfrm>
        </p:spPr>
        <p:txBody>
          <a:bodyPr>
            <a:normAutofit/>
          </a:bodyPr>
          <a:lstStyle/>
          <a:p>
            <a:r>
              <a:rPr lang="en-US" sz="4400" b="1" dirty="0">
                <a:solidFill>
                  <a:schemeClr val="bg1"/>
                </a:solidFill>
                <a:effectLst>
                  <a:outerShdw blurRad="50800" dist="38100" dir="2700000" algn="tl" rotWithShape="0">
                    <a:schemeClr val="tx1">
                      <a:alpha val="40000"/>
                    </a:schemeClr>
                  </a:outerShdw>
                </a:effectLst>
              </a:rPr>
              <a:t>Hebrews 11:15</a:t>
            </a:r>
          </a:p>
          <a:p>
            <a:r>
              <a:rPr lang="en-US" sz="4400" b="1" dirty="0">
                <a:solidFill>
                  <a:schemeClr val="bg1"/>
                </a:solidFill>
                <a:effectLst>
                  <a:outerShdw blurRad="50800" dist="38100" dir="2700000" algn="tl" rotWithShape="0">
                    <a:schemeClr val="tx1">
                      <a:alpha val="40000"/>
                    </a:schemeClr>
                  </a:outerShdw>
                </a:effectLst>
              </a:rPr>
              <a:t>Romans 11:18</a:t>
            </a:r>
          </a:p>
          <a:p>
            <a:r>
              <a:rPr lang="en-US" sz="4400" b="1" dirty="0">
                <a:solidFill>
                  <a:schemeClr val="bg1"/>
                </a:solidFill>
                <a:effectLst>
                  <a:outerShdw blurRad="50800" dist="38100" dir="2700000" algn="tl" rotWithShape="0">
                    <a:schemeClr val="tx1">
                      <a:alpha val="40000"/>
                    </a:schemeClr>
                  </a:outerShdw>
                </a:effectLst>
              </a:rPr>
              <a:t>2 Peter 3:1-7</a:t>
            </a:r>
          </a:p>
        </p:txBody>
      </p:sp>
    </p:spTree>
    <p:extLst>
      <p:ext uri="{BB962C8B-B14F-4D97-AF65-F5344CB8AC3E}">
        <p14:creationId xmlns:p14="http://schemas.microsoft.com/office/powerpoint/2010/main" val="310673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423746" y="276448"/>
            <a:ext cx="11179920" cy="1786270"/>
          </a:xfrm>
        </p:spPr>
        <p:txBody>
          <a:bodyPr>
            <a:noAutofit/>
          </a:bodyPr>
          <a:lstStyle/>
          <a:p>
            <a:r>
              <a:rPr lang="en-US" sz="9600" cap="small" dirty="0">
                <a:effectLst>
                  <a:outerShdw blurRad="50800" dist="38100" dir="2700000" algn="tl" rotWithShape="0">
                    <a:schemeClr val="bg1">
                      <a:alpha val="40000"/>
                    </a:schemeClr>
                  </a:outerShdw>
                </a:effectLst>
                <a:latin typeface="Impact" panose="020B0806030902050204" pitchFamily="34" charset="0"/>
              </a:rPr>
              <a:t>Remember Not</a:t>
            </a:r>
          </a:p>
        </p:txBody>
      </p:sp>
      <p:sp>
        <p:nvSpPr>
          <p:cNvPr id="6" name="Subtitle 2">
            <a:extLst>
              <a:ext uri="{FF2B5EF4-FFF2-40B4-BE49-F238E27FC236}">
                <a16:creationId xmlns:a16="http://schemas.microsoft.com/office/drawing/2014/main" id="{43FF73BE-B427-448F-BC98-A2AD9139671A}"/>
              </a:ext>
            </a:extLst>
          </p:cNvPr>
          <p:cNvSpPr>
            <a:spLocks noGrp="1"/>
          </p:cNvSpPr>
          <p:nvPr>
            <p:ph type="subTitle" idx="1"/>
          </p:nvPr>
        </p:nvSpPr>
        <p:spPr>
          <a:xfrm>
            <a:off x="5103628" y="2913322"/>
            <a:ext cx="5465134" cy="3019646"/>
          </a:xfrm>
        </p:spPr>
        <p:txBody>
          <a:bodyPr>
            <a:normAutofit/>
          </a:bodyPr>
          <a:lstStyle/>
          <a:p>
            <a:r>
              <a:rPr lang="en-US" sz="4400" b="1" dirty="0">
                <a:solidFill>
                  <a:schemeClr val="bg1"/>
                </a:solidFill>
                <a:effectLst>
                  <a:outerShdw blurRad="50800" dist="38100" dir="2700000" algn="tl" rotWithShape="0">
                    <a:schemeClr val="tx1">
                      <a:alpha val="40000"/>
                    </a:schemeClr>
                  </a:outerShdw>
                </a:effectLst>
              </a:rPr>
              <a:t>Philippians 3:13-14</a:t>
            </a:r>
          </a:p>
          <a:p>
            <a:r>
              <a:rPr lang="en-US" sz="4400" b="1" dirty="0">
                <a:solidFill>
                  <a:schemeClr val="bg1"/>
                </a:solidFill>
                <a:effectLst>
                  <a:outerShdw blurRad="50800" dist="38100" dir="2700000" algn="tl" rotWithShape="0">
                    <a:schemeClr val="tx1">
                      <a:alpha val="40000"/>
                    </a:schemeClr>
                  </a:outerShdw>
                </a:effectLst>
              </a:rPr>
              <a:t>2 Timothy 4:14</a:t>
            </a:r>
          </a:p>
          <a:p>
            <a:r>
              <a:rPr lang="en-US" sz="4400" b="1" dirty="0">
                <a:solidFill>
                  <a:schemeClr val="bg1"/>
                </a:solidFill>
                <a:effectLst>
                  <a:outerShdw blurRad="50800" dist="38100" dir="2700000" algn="tl" rotWithShape="0">
                    <a:schemeClr val="tx1">
                      <a:alpha val="40000"/>
                    </a:schemeClr>
                  </a:outerShdw>
                </a:effectLst>
              </a:rPr>
              <a:t>1 Corinthians 13:5</a:t>
            </a:r>
          </a:p>
        </p:txBody>
      </p:sp>
    </p:spTree>
    <p:extLst>
      <p:ext uri="{BB962C8B-B14F-4D97-AF65-F5344CB8AC3E}">
        <p14:creationId xmlns:p14="http://schemas.microsoft.com/office/powerpoint/2010/main" val="190585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5AD-39DE-455C-A89D-89D36A61AD89}"/>
              </a:ext>
            </a:extLst>
          </p:cNvPr>
          <p:cNvSpPr>
            <a:spLocks noGrp="1"/>
          </p:cNvSpPr>
          <p:nvPr>
            <p:ph type="ctrTitle"/>
          </p:nvPr>
        </p:nvSpPr>
        <p:spPr>
          <a:xfrm>
            <a:off x="490654" y="401457"/>
            <a:ext cx="11176807" cy="1950348"/>
          </a:xfrm>
        </p:spPr>
        <p:txBody>
          <a:bodyPr>
            <a:noAutofit/>
          </a:bodyPr>
          <a:lstStyle/>
          <a:p>
            <a:r>
              <a:rPr lang="en-US" sz="14000" cap="small" dirty="0">
                <a:effectLst>
                  <a:outerShdw blurRad="50800" dist="38100" dir="2700000" algn="tl" rotWithShape="0">
                    <a:schemeClr val="bg1">
                      <a:alpha val="40000"/>
                    </a:schemeClr>
                  </a:outerShdw>
                </a:effectLst>
                <a:latin typeface="Impact" panose="020B0806030902050204" pitchFamily="34" charset="0"/>
              </a:rPr>
              <a:t>Conclusion</a:t>
            </a:r>
          </a:p>
        </p:txBody>
      </p:sp>
      <p:sp>
        <p:nvSpPr>
          <p:cNvPr id="3" name="Subtitle 2">
            <a:extLst>
              <a:ext uri="{FF2B5EF4-FFF2-40B4-BE49-F238E27FC236}">
                <a16:creationId xmlns:a16="http://schemas.microsoft.com/office/drawing/2014/main" id="{BEE95D71-1705-4C99-BE8F-A7FDF053E7F3}"/>
              </a:ext>
            </a:extLst>
          </p:cNvPr>
          <p:cNvSpPr>
            <a:spLocks noGrp="1"/>
          </p:cNvSpPr>
          <p:nvPr>
            <p:ph type="subTitle" idx="1"/>
          </p:nvPr>
        </p:nvSpPr>
        <p:spPr>
          <a:xfrm>
            <a:off x="6222380" y="2921620"/>
            <a:ext cx="5445080" cy="3412273"/>
          </a:xfrm>
        </p:spPr>
        <p:txBody>
          <a:bodyPr>
            <a:normAutofit/>
          </a:bodyPr>
          <a:lstStyle/>
          <a:p>
            <a:r>
              <a:rPr lang="en-US" sz="6000" b="1" dirty="0">
                <a:solidFill>
                  <a:schemeClr val="bg1"/>
                </a:solidFill>
                <a:effectLst>
                  <a:outerShdw blurRad="50800" dist="38100" dir="2700000" algn="tl" rotWithShape="0">
                    <a:prstClr val="black">
                      <a:alpha val="40000"/>
                    </a:prstClr>
                  </a:outerShdw>
                </a:effectLst>
              </a:rPr>
              <a:t>“ And you shall remember the Lord your God ”</a:t>
            </a:r>
          </a:p>
          <a:p>
            <a:pPr algn="r"/>
            <a:r>
              <a:rPr lang="en-US" sz="3600" b="1" dirty="0">
                <a:solidFill>
                  <a:schemeClr val="bg1"/>
                </a:solidFill>
                <a:effectLst>
                  <a:outerShdw blurRad="50800" dist="38100" dir="2700000" algn="tl" rotWithShape="0">
                    <a:prstClr val="black">
                      <a:alpha val="40000"/>
                    </a:prstClr>
                  </a:outerShdw>
                </a:effectLst>
              </a:rPr>
              <a:t>(Deuteronomy 8:18)</a:t>
            </a:r>
          </a:p>
        </p:txBody>
      </p:sp>
    </p:spTree>
    <p:extLst>
      <p:ext uri="{BB962C8B-B14F-4D97-AF65-F5344CB8AC3E}">
        <p14:creationId xmlns:p14="http://schemas.microsoft.com/office/powerpoint/2010/main" val="3867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1367</Words>
  <Application>Microsoft Office PowerPoint</Application>
  <PresentationFormat>Widescreen</PresentationFormat>
  <Paragraphs>69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Impact</vt:lpstr>
      <vt:lpstr>Calibri</vt:lpstr>
      <vt:lpstr>Arial</vt:lpstr>
      <vt:lpstr>Calibri Light</vt:lpstr>
      <vt:lpstr>Office Theme</vt:lpstr>
      <vt:lpstr>Remember!</vt:lpstr>
      <vt:lpstr>Remember the Past</vt:lpstr>
      <vt:lpstr>Remember to Live in the Present</vt:lpstr>
      <vt:lpstr>Remember to Look to the Future</vt:lpstr>
      <vt:lpstr>Remember Not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16</cp:revision>
  <cp:lastPrinted>2017-07-16T12:22:50Z</cp:lastPrinted>
  <dcterms:created xsi:type="dcterms:W3CDTF">2017-07-14T22:16:54Z</dcterms:created>
  <dcterms:modified xsi:type="dcterms:W3CDTF">2017-07-17T00:40:58Z</dcterms:modified>
</cp:coreProperties>
</file>