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Rage Italic" panose="03070502040507070304"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428" autoAdjust="0"/>
  </p:normalViewPr>
  <p:slideViewPr>
    <p:cSldViewPr snapToGrid="0">
      <p:cViewPr varScale="1">
        <p:scale>
          <a:sx n="38" d="100"/>
          <a:sy n="38" d="100"/>
        </p:scale>
        <p:origin x="2342" y="43"/>
      </p:cViewPr>
      <p:guideLst/>
    </p:cSldViewPr>
  </p:slideViewPr>
  <p:notesTextViewPr>
    <p:cViewPr>
      <p:scale>
        <a:sx n="1" d="1"/>
        <a:sy n="1" d="1"/>
      </p:scale>
      <p:origin x="0" y="0"/>
    </p:cViewPr>
  </p:notesTextViewPr>
  <p:notesViewPr>
    <p:cSldViewPr snapToGrid="0">
      <p:cViewPr varScale="1">
        <p:scale>
          <a:sx n="62" d="100"/>
          <a:sy n="62" d="100"/>
        </p:scale>
        <p:origin x="112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F3C352-F859-4D3D-96A3-07F24E0FC6CE}"/>
              </a:ext>
            </a:extLst>
          </p:cNvPr>
          <p:cNvSpPr>
            <a:spLocks noGrp="1"/>
          </p:cNvSpPr>
          <p:nvPr>
            <p:ph type="hdr" sz="quarter"/>
          </p:nvPr>
        </p:nvSpPr>
        <p:spPr>
          <a:xfrm>
            <a:off x="0" y="-1"/>
            <a:ext cx="3429000" cy="605481"/>
          </a:xfrm>
          <a:prstGeom prst="rect">
            <a:avLst/>
          </a:prstGeom>
        </p:spPr>
        <p:txBody>
          <a:bodyPr vert="horz" lIns="91440" tIns="45720" rIns="91440" bIns="45720" rtlCol="0"/>
          <a:lstStyle>
            <a:lvl1pPr algn="l">
              <a:defRPr sz="1200"/>
            </a:lvl1pPr>
          </a:lstStyle>
          <a:p>
            <a:r>
              <a:rPr lang="en-US" sz="2400" dirty="0">
                <a:latin typeface="Rage Italic" panose="03070502040507070304" pitchFamily="66" charset="0"/>
              </a:rPr>
              <a:t>Remember !</a:t>
            </a:r>
          </a:p>
        </p:txBody>
      </p:sp>
      <p:sp>
        <p:nvSpPr>
          <p:cNvPr id="3" name="Date Placeholder 2">
            <a:extLst>
              <a:ext uri="{FF2B5EF4-FFF2-40B4-BE49-F238E27FC236}">
                <a16:creationId xmlns:a16="http://schemas.microsoft.com/office/drawing/2014/main" id="{08F31D67-2A01-4A8D-872B-836FDC43BA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27, 2019 am</a:t>
            </a:r>
          </a:p>
        </p:txBody>
      </p:sp>
      <p:sp>
        <p:nvSpPr>
          <p:cNvPr id="4" name="Footer Placeholder 3">
            <a:extLst>
              <a:ext uri="{FF2B5EF4-FFF2-40B4-BE49-F238E27FC236}">
                <a16:creationId xmlns:a16="http://schemas.microsoft.com/office/drawing/2014/main" id="{1097188C-DE36-4E1B-9150-1CD0FEDA03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CBBCBFD-7F72-4D89-933D-1517681DC3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3A35422-CAB0-45C4-A137-D0690ECA9C8A}" type="slidenum">
              <a:rPr lang="en-US" smtClean="0"/>
              <a:t>‹#›</a:t>
            </a:fld>
            <a:endParaRPr lang="en-US" dirty="0"/>
          </a:p>
        </p:txBody>
      </p:sp>
    </p:spTree>
    <p:extLst>
      <p:ext uri="{BB962C8B-B14F-4D97-AF65-F5344CB8AC3E}">
        <p14:creationId xmlns:p14="http://schemas.microsoft.com/office/powerpoint/2010/main" val="335599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F92EA-C80A-4151-BD55-CC07D30B6FE2}"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D10A6-F2BE-43B3-A02B-5055F8C24D47}" type="slidenum">
              <a:rPr lang="en-US" smtClean="0"/>
              <a:t>‹#›</a:t>
            </a:fld>
            <a:endParaRPr lang="en-US"/>
          </a:p>
        </p:txBody>
      </p:sp>
    </p:spTree>
    <p:extLst>
      <p:ext uri="{BB962C8B-B14F-4D97-AF65-F5344CB8AC3E}">
        <p14:creationId xmlns:p14="http://schemas.microsoft.com/office/powerpoint/2010/main" val="70676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REMEMBER!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Peter 1:12-15), </a:t>
            </a:r>
            <a:r>
              <a:rPr lang="en-US" sz="1200" b="1" i="1" kern="1200" dirty="0">
                <a:solidFill>
                  <a:schemeClr val="tx1"/>
                </a:solidFill>
                <a:effectLst/>
                <a:latin typeface="+mn-lt"/>
                <a:ea typeface="+mn-ea"/>
                <a:cs typeface="+mn-cs"/>
              </a:rPr>
              <a:t>“</a:t>
            </a:r>
            <a:r>
              <a:rPr lang="en-US" i="1" dirty="0"/>
              <a:t>For this reason I will not be negligent to </a:t>
            </a:r>
            <a:r>
              <a:rPr lang="en-US" b="1" i="1" dirty="0"/>
              <a:t>remind you </a:t>
            </a:r>
            <a:r>
              <a:rPr lang="en-US" i="1" dirty="0"/>
              <a:t>always of these things, though you know and are established in the present truth.</a:t>
            </a:r>
            <a:r>
              <a:rPr lang="en-US" i="1" baseline="30000" dirty="0"/>
              <a:t> 13</a:t>
            </a:r>
            <a:r>
              <a:rPr lang="en-US" i="1" dirty="0"/>
              <a:t> Yes, I think it is right, as long as I am in this tent, to stir you up </a:t>
            </a:r>
            <a:r>
              <a:rPr lang="en-US" b="1" i="1" dirty="0"/>
              <a:t>by reminding you</a:t>
            </a:r>
            <a:r>
              <a:rPr lang="en-US" i="1" dirty="0"/>
              <a:t>,</a:t>
            </a:r>
            <a:r>
              <a:rPr lang="en-US" i="1" baseline="30000" dirty="0"/>
              <a:t> 14</a:t>
            </a:r>
            <a:r>
              <a:rPr lang="en-US" i="1" dirty="0"/>
              <a:t> knowing that shortly I must put off my tent, just as our Lord Jesus Christ showed me.</a:t>
            </a:r>
            <a:r>
              <a:rPr lang="en-US" i="1" baseline="30000" dirty="0"/>
              <a:t> 15</a:t>
            </a:r>
            <a:r>
              <a:rPr lang="en-US" i="1" dirty="0"/>
              <a:t> Moreover I will be careful to ensure that you always </a:t>
            </a:r>
            <a:r>
              <a:rPr lang="en-US" b="1" i="1" dirty="0"/>
              <a:t>have a reminder </a:t>
            </a:r>
            <a:r>
              <a:rPr lang="en-US" i="1" dirty="0"/>
              <a:t>of these things after my decease.”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Peter understood that memory helps us.  It serves to “stir up” to motivate.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also helps us to avoid mistakes of the past, to appreciate the present &amp; to hope in the future</a:t>
            </a:r>
          </a:p>
          <a:p>
            <a:pPr marL="0" indent="0">
              <a:buFont typeface="Arial" panose="020B0604020202020204" pitchFamily="34" charset="0"/>
              <a:buNone/>
            </a:pPr>
            <a:r>
              <a:rPr lang="en-US" sz="1200" b="1" i="0" kern="1200" dirty="0">
                <a:solidFill>
                  <a:schemeClr val="tx1"/>
                </a:solidFill>
                <a:effectLst/>
                <a:latin typeface="+mn-lt"/>
                <a:ea typeface="+mn-ea"/>
                <a:cs typeface="+mn-cs"/>
              </a:rPr>
              <a:t>(Luke 17:32), [Jesus’ to His disciples concerning God’s judgment on Israel], </a:t>
            </a:r>
            <a:r>
              <a:rPr lang="en-US" sz="1200" b="0" i="1" kern="1200" dirty="0">
                <a:solidFill>
                  <a:schemeClr val="tx1"/>
                </a:solidFill>
                <a:effectLst/>
                <a:latin typeface="+mn-lt"/>
                <a:ea typeface="+mn-ea"/>
                <a:cs typeface="+mn-cs"/>
              </a:rPr>
              <a:t>“</a:t>
            </a:r>
            <a:r>
              <a:rPr lang="en-US" i="1" dirty="0"/>
              <a:t>Remember Lot's wife.”</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What was the purpose of the Hebrew writer listing the champions of faith in Hebrews 11?</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11:39-12:1), </a:t>
            </a:r>
            <a:r>
              <a:rPr lang="en-US" sz="1200" b="0" i="1" kern="1200" dirty="0">
                <a:solidFill>
                  <a:schemeClr val="tx1"/>
                </a:solidFill>
                <a:effectLst/>
                <a:latin typeface="+mn-lt"/>
                <a:ea typeface="+mn-ea"/>
                <a:cs typeface="+mn-cs"/>
              </a:rPr>
              <a:t>“</a:t>
            </a:r>
            <a:r>
              <a:rPr lang="en-US" i="1" dirty="0"/>
              <a:t>And all these, having obtained a good testimony through faith, did not receive the promise,</a:t>
            </a:r>
            <a:r>
              <a:rPr lang="en-US" i="1" baseline="30000" dirty="0"/>
              <a:t> 40</a:t>
            </a:r>
            <a:r>
              <a:rPr lang="en-US" i="1" dirty="0"/>
              <a:t> God having provided something better for us, that they should not be made perfect apart from us.  </a:t>
            </a:r>
            <a:r>
              <a:rPr lang="en-US" i="1" baseline="30000" dirty="0"/>
              <a:t>​12:1 </a:t>
            </a:r>
            <a:r>
              <a:rPr lang="en-US" i="1" dirty="0"/>
              <a:t>Therefore we also, </a:t>
            </a:r>
            <a:r>
              <a:rPr lang="en-US" b="1" i="1" dirty="0"/>
              <a:t>since we are surrounded by so great a cloud of witnesses</a:t>
            </a:r>
            <a:r>
              <a:rPr lang="en-US" i="1" dirty="0"/>
              <a:t>, let us lay aside every weight, and the sin which so easily ensnares us, and let us run with endurance the race that is set before us.”</a:t>
            </a:r>
          </a:p>
          <a:p>
            <a:pPr mar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Consider some things that would be helpful for us to remember!</a:t>
            </a:r>
          </a:p>
        </p:txBody>
      </p:sp>
      <p:sp>
        <p:nvSpPr>
          <p:cNvPr id="4" name="Slide Number Placeholder 3"/>
          <p:cNvSpPr>
            <a:spLocks noGrp="1"/>
          </p:cNvSpPr>
          <p:nvPr>
            <p:ph type="sldNum" sz="quarter" idx="5"/>
          </p:nvPr>
        </p:nvSpPr>
        <p:spPr/>
        <p:txBody>
          <a:bodyPr/>
          <a:lstStyle/>
          <a:p>
            <a:fld id="{4D8D10A6-F2BE-43B3-A02B-5055F8C24D47}" type="slidenum">
              <a:rPr lang="en-US" smtClean="0"/>
              <a:t>1</a:t>
            </a:fld>
            <a:endParaRPr lang="en-US"/>
          </a:p>
        </p:txBody>
      </p:sp>
    </p:spTree>
    <p:extLst>
      <p:ext uri="{BB962C8B-B14F-4D97-AF65-F5344CB8AC3E}">
        <p14:creationId xmlns:p14="http://schemas.microsoft.com/office/powerpoint/2010/main" val="54882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REMEMBER WHERE YOU HAVE BEEN</a:t>
            </a:r>
          </a:p>
          <a:p>
            <a:r>
              <a:rPr lang="en-US" sz="1200" b="1" i="0" kern="1200" dirty="0">
                <a:solidFill>
                  <a:schemeClr val="tx1"/>
                </a:solidFill>
                <a:effectLst/>
                <a:latin typeface="+mn-lt"/>
                <a:ea typeface="+mn-ea"/>
                <a:cs typeface="+mn-cs"/>
              </a:rPr>
              <a:t>(Deuteronomy 29:1-9), </a:t>
            </a:r>
            <a:r>
              <a:rPr lang="en-US" sz="1200" b="0" i="1" kern="1200" dirty="0">
                <a:solidFill>
                  <a:schemeClr val="tx1"/>
                </a:solidFill>
                <a:effectLst/>
                <a:latin typeface="+mn-lt"/>
                <a:ea typeface="+mn-ea"/>
                <a:cs typeface="+mn-cs"/>
              </a:rPr>
              <a:t>“</a:t>
            </a:r>
            <a:r>
              <a:rPr lang="en-US" i="1" dirty="0"/>
              <a:t>These are the words of the covenant which the Lord commanded Moses to make with the children of Israel in the land of Moab, besides the covenant which He made with them in Horeb. </a:t>
            </a:r>
            <a:r>
              <a:rPr lang="en-US" i="1" baseline="30000" dirty="0"/>
              <a:t>2</a:t>
            </a:r>
            <a:r>
              <a:rPr lang="en-US" i="1" dirty="0"/>
              <a:t> Now Moses called all Israel and said to them: “You have seen all that the Lord did before your eyes in the land of Egypt, to Pharaoh and to all his servants and to all his land—</a:t>
            </a:r>
            <a:r>
              <a:rPr lang="en-US" i="1" baseline="30000" dirty="0"/>
              <a:t> 3</a:t>
            </a:r>
            <a:r>
              <a:rPr lang="en-US" i="1" dirty="0"/>
              <a:t> the great trials which your eyes have seen, the signs, and those great wonders.</a:t>
            </a:r>
            <a:r>
              <a:rPr lang="en-US" i="1" baseline="30000" dirty="0"/>
              <a:t> 4</a:t>
            </a:r>
            <a:r>
              <a:rPr lang="en-US" i="1" dirty="0"/>
              <a:t> Yet the Lord has not given you a heart to perceive and eyes to see and ears to hear, to this very day.</a:t>
            </a:r>
            <a:r>
              <a:rPr lang="en-US" i="1" baseline="30000" dirty="0"/>
              <a:t> 5</a:t>
            </a:r>
            <a:r>
              <a:rPr lang="en-US" i="1" dirty="0"/>
              <a:t> And I have led you forty years in the wilderness. Your clothes have not worn out on you, and your sandals have not worn out on your feet.</a:t>
            </a:r>
            <a:r>
              <a:rPr lang="en-US" i="1" baseline="30000" dirty="0"/>
              <a:t> 6</a:t>
            </a:r>
            <a:r>
              <a:rPr lang="en-US" i="1" dirty="0"/>
              <a:t> You have not eaten bread, nor have you drunk wine or similar drink, that you may know that I am the Lord your God.</a:t>
            </a:r>
            <a:r>
              <a:rPr lang="en-US" i="1" baseline="30000" dirty="0"/>
              <a:t> 7</a:t>
            </a:r>
            <a:r>
              <a:rPr lang="en-US" i="1" dirty="0"/>
              <a:t> And when you came to this place, </a:t>
            </a:r>
            <a:r>
              <a:rPr lang="en-US" i="1" dirty="0" err="1"/>
              <a:t>Sihon</a:t>
            </a:r>
            <a:r>
              <a:rPr lang="en-US" i="1" dirty="0"/>
              <a:t> king of </a:t>
            </a:r>
            <a:r>
              <a:rPr lang="en-US" i="1" dirty="0" err="1"/>
              <a:t>Heshbon</a:t>
            </a:r>
            <a:r>
              <a:rPr lang="en-US" i="1" dirty="0"/>
              <a:t> and </a:t>
            </a:r>
            <a:r>
              <a:rPr lang="en-US" i="1" dirty="0" err="1"/>
              <a:t>Og</a:t>
            </a:r>
            <a:r>
              <a:rPr lang="en-US" i="1" dirty="0"/>
              <a:t> king of Bashan came out against us to battle, and we conquered them.</a:t>
            </a:r>
            <a:r>
              <a:rPr lang="en-US" i="1" baseline="30000" dirty="0"/>
              <a:t> 8</a:t>
            </a:r>
            <a:r>
              <a:rPr lang="en-US" i="1" dirty="0"/>
              <a:t> We took their land and gave it as an inheritance to the </a:t>
            </a:r>
            <a:r>
              <a:rPr lang="en-US" i="1" dirty="0" err="1"/>
              <a:t>Reubenites</a:t>
            </a:r>
            <a:r>
              <a:rPr lang="en-US" i="1" dirty="0"/>
              <a:t>, to the </a:t>
            </a:r>
            <a:r>
              <a:rPr lang="en-US" i="1" dirty="0" err="1"/>
              <a:t>Gadites</a:t>
            </a:r>
            <a:r>
              <a:rPr lang="en-US" i="1" dirty="0"/>
              <a:t>, and to half the tribe of Manasseh.</a:t>
            </a:r>
            <a:r>
              <a:rPr lang="en-US" i="1" baseline="30000" dirty="0"/>
              <a:t> 9</a:t>
            </a:r>
            <a:r>
              <a:rPr lang="en-US" i="1" dirty="0"/>
              <a:t> Therefore keep the words of this covenant, and do them, that you may prosper in all that you do.</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Israel Was To Remember: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Their slavery in Egypt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15:15), [Moses, when delivering the law to Israel, told them], </a:t>
            </a:r>
            <a:r>
              <a:rPr lang="en-US" sz="1200" b="0" i="1" kern="1200" dirty="0">
                <a:solidFill>
                  <a:schemeClr val="tx1"/>
                </a:solidFill>
                <a:effectLst/>
                <a:latin typeface="+mn-lt"/>
                <a:ea typeface="+mn-ea"/>
                <a:cs typeface="+mn-cs"/>
              </a:rPr>
              <a:t>“</a:t>
            </a:r>
            <a:r>
              <a:rPr lang="en-US" i="1" dirty="0"/>
              <a:t>You shall remember that you were a slave in the land of Egypt, and the Lord your God redeemed you; therefore I command you this thing today.”</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redemption &amp; care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7:17-18; 8:2), [Moses, in directing Israel to take the promised land], </a:t>
            </a:r>
            <a:r>
              <a:rPr lang="en-US" sz="1200" b="0" i="1" kern="1200" dirty="0">
                <a:solidFill>
                  <a:schemeClr val="tx1"/>
                </a:solidFill>
                <a:effectLst/>
                <a:latin typeface="+mn-lt"/>
                <a:ea typeface="+mn-ea"/>
                <a:cs typeface="+mn-cs"/>
              </a:rPr>
              <a:t>“</a:t>
            </a:r>
            <a:r>
              <a:rPr lang="en-US" i="1" dirty="0"/>
              <a:t>If you should say in your heart, ‘These nations are greater than I; how can I dispossess them?’—</a:t>
            </a:r>
            <a:r>
              <a:rPr lang="en-US" i="1" baseline="30000" dirty="0"/>
              <a:t> 18</a:t>
            </a:r>
            <a:r>
              <a:rPr lang="en-US" i="1" dirty="0"/>
              <a:t> you shall not be afraid of them, but you shall remember well what the Lord your God did to Pharaoh and to all Egypt.”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8:2),</a:t>
            </a:r>
            <a:r>
              <a:rPr lang="en-US" sz="1200" b="0" i="1" kern="1200" dirty="0">
                <a:solidFill>
                  <a:schemeClr val="tx1"/>
                </a:solidFill>
                <a:effectLst/>
                <a:latin typeface="+mn-lt"/>
                <a:ea typeface="+mn-ea"/>
                <a:cs typeface="+mn-cs"/>
              </a:rPr>
              <a:t> “</a:t>
            </a:r>
            <a:r>
              <a:rPr lang="en-US" i="1" dirty="0"/>
              <a:t>And you shall remember that the Lord your God led you all the way these forty years in the wilderness, to humble you and test you, to know what was in your heart, whether you would keep His commandments or not.”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Their rebellion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9:7), </a:t>
            </a:r>
            <a:r>
              <a:rPr lang="en-US" sz="1200" b="0" i="1" kern="1200" dirty="0">
                <a:solidFill>
                  <a:schemeClr val="tx1"/>
                </a:solidFill>
                <a:effectLst/>
                <a:latin typeface="+mn-lt"/>
                <a:ea typeface="+mn-ea"/>
                <a:cs typeface="+mn-cs"/>
              </a:rPr>
              <a:t>“</a:t>
            </a:r>
            <a:r>
              <a:rPr lang="en-US" i="1" dirty="0"/>
              <a:t>Remember! Do not forget how you provoked the Lord your God to wrath in the wilderness. From the day that you departed from the land of Egypt until you came to this place, you have been rebellious against the Lord.”</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law (covenant)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16:12), </a:t>
            </a:r>
            <a:r>
              <a:rPr lang="en-US" sz="1200" b="0" i="1" kern="1200" dirty="0">
                <a:solidFill>
                  <a:schemeClr val="tx1"/>
                </a:solidFill>
                <a:effectLst/>
                <a:latin typeface="+mn-lt"/>
                <a:ea typeface="+mn-ea"/>
                <a:cs typeface="+mn-cs"/>
              </a:rPr>
              <a:t>“</a:t>
            </a:r>
            <a:r>
              <a:rPr lang="en-US" i="1" dirty="0"/>
              <a:t>And you shall remember that you were a slave in Egypt, and you shall be careful to observe these statutes.”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(Deuteronomy 24:18), </a:t>
            </a:r>
            <a:r>
              <a:rPr lang="en-US" i="1" dirty="0"/>
              <a:t>“Take heed in an outbreak of leprosy, that you carefully observe and do according to all that the priests, the Levites, shall teach you; just as I commanded them, so you shall be careful to do.”</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Remember Where You Have Been In Your Spiritual Life In Order To: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Repent &amp; reform</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(Revelation 2:5), [Warning to Ephesus, left first love], </a:t>
            </a:r>
            <a:r>
              <a:rPr lang="en-US" sz="1200" b="0" i="1" kern="1200" dirty="0">
                <a:solidFill>
                  <a:schemeClr val="tx1"/>
                </a:solidFill>
                <a:effectLst/>
                <a:latin typeface="+mn-lt"/>
                <a:ea typeface="+mn-ea"/>
                <a:cs typeface="+mn-cs"/>
              </a:rPr>
              <a:t>“</a:t>
            </a:r>
            <a:r>
              <a:rPr lang="en-US" i="1" dirty="0"/>
              <a:t>Remember therefore from where you have fallen; repent and do the first works, or else I will come to you quickly and remove your lampstand from its place—unless you repent.”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Be thankful toward God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Timothy 1:12-13), </a:t>
            </a:r>
            <a:r>
              <a:rPr lang="en-US" sz="1200" b="0" i="1" kern="1200" dirty="0">
                <a:solidFill>
                  <a:schemeClr val="tx1"/>
                </a:solidFill>
                <a:effectLst/>
                <a:latin typeface="+mn-lt"/>
                <a:ea typeface="+mn-ea"/>
                <a:cs typeface="+mn-cs"/>
              </a:rPr>
              <a:t>“</a:t>
            </a:r>
            <a:r>
              <a:rPr lang="en-US" i="1" dirty="0"/>
              <a:t>And I thank Christ Jesus our Lord who has enabled me, because He counted me faithful, putting me into the ministry,</a:t>
            </a:r>
            <a:r>
              <a:rPr lang="en-US" i="1" baseline="30000" dirty="0"/>
              <a:t> 13</a:t>
            </a:r>
            <a:r>
              <a:rPr lang="en-US" i="1" dirty="0"/>
              <a:t> although I was formerly a blasphemer, a persecutor, and an insolent man; but I obtained mercy because I did it ignorantly in unbelief.”</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Properly order our lives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(Philippians 3:4-8), </a:t>
            </a:r>
            <a:r>
              <a:rPr lang="en-US" sz="1200" b="0" i="1" kern="1200" dirty="0">
                <a:solidFill>
                  <a:schemeClr val="tx1"/>
                </a:solidFill>
                <a:effectLst/>
                <a:latin typeface="+mn-lt"/>
                <a:ea typeface="+mn-ea"/>
                <a:cs typeface="+mn-cs"/>
              </a:rPr>
              <a:t>“</a:t>
            </a:r>
            <a:r>
              <a:rPr lang="en-US" i="1" dirty="0"/>
              <a:t>though I also might have confidence in the flesh. If anyone else thinks he may have confidence in the flesh, I more so:</a:t>
            </a:r>
            <a:r>
              <a:rPr lang="en-US" i="1" baseline="30000" dirty="0"/>
              <a:t> 5</a:t>
            </a:r>
            <a:r>
              <a:rPr lang="en-US" i="1" dirty="0"/>
              <a:t> circumcised the eighth day, of the stock of Israel, of the tribe of Benjamin, a Hebrew of the Hebrews; concerning the law, a Pharisee;</a:t>
            </a:r>
            <a:r>
              <a:rPr lang="en-US" i="1" baseline="30000" dirty="0"/>
              <a:t> 6</a:t>
            </a:r>
            <a:r>
              <a:rPr lang="en-US" i="1" dirty="0"/>
              <a:t> concerning zeal, persecuting the church; concerning the righteousness which is in the law, blameless. </a:t>
            </a:r>
            <a:r>
              <a:rPr lang="en-US" i="1" baseline="30000" dirty="0"/>
              <a:t>7</a:t>
            </a:r>
            <a:r>
              <a:rPr lang="en-US" i="1" dirty="0"/>
              <a:t> But what things were gain to me, these I have counted loss for Christ.</a:t>
            </a:r>
            <a:r>
              <a:rPr lang="en-US" i="1" baseline="30000" dirty="0"/>
              <a:t> 8</a:t>
            </a:r>
            <a:r>
              <a:rPr lang="en-US" i="1" dirty="0"/>
              <a:t> Yet indeed I also count all things loss for the excellence of the knowledge of Christ Jesus my Lord, for whom I have suffered the loss of all things, and count them as rubbish, that I may gain Christ.”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D10A6-F2BE-43B3-A02B-5055F8C24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90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REMEMBER WHAT GOD HAS DONE FOR YOU</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(Deuteronomy 11:7), [Moses, calling Israel to love God], </a:t>
            </a:r>
            <a:r>
              <a:rPr lang="en-US" sz="1200" b="0" i="1" kern="1200" dirty="0">
                <a:solidFill>
                  <a:schemeClr val="tx1"/>
                </a:solidFill>
                <a:effectLst/>
                <a:latin typeface="+mn-lt"/>
                <a:ea typeface="+mn-ea"/>
                <a:cs typeface="+mn-cs"/>
              </a:rPr>
              <a:t>“</a:t>
            </a:r>
            <a:r>
              <a:rPr lang="en-US" i="1" dirty="0"/>
              <a:t>but your eyes have seen every great act of the Lord which He did.”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Remember God's Great Love Toward Us In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(Romans 5:8), </a:t>
            </a:r>
            <a:r>
              <a:rPr lang="en-US" sz="1200" b="0" i="1" kern="1200" dirty="0">
                <a:solidFill>
                  <a:schemeClr val="tx1"/>
                </a:solidFill>
                <a:effectLst/>
                <a:latin typeface="+mn-lt"/>
                <a:ea typeface="+mn-ea"/>
                <a:cs typeface="+mn-cs"/>
              </a:rPr>
              <a:t>“</a:t>
            </a:r>
            <a:r>
              <a:rPr lang="en-US" i="1" dirty="0"/>
              <a:t>But God demonstrates His own love toward us, in that while we were still sinners, Christ died for us.”</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11:23-25), [The supper is to remember], </a:t>
            </a:r>
            <a:r>
              <a:rPr lang="en-US" sz="1200" b="0" i="1" kern="1200" dirty="0">
                <a:solidFill>
                  <a:schemeClr val="tx1"/>
                </a:solidFill>
                <a:effectLst/>
                <a:latin typeface="+mn-lt"/>
                <a:ea typeface="+mn-ea"/>
                <a:cs typeface="+mn-cs"/>
              </a:rPr>
              <a:t>“</a:t>
            </a:r>
            <a:r>
              <a:rPr lang="en-US" i="1" dirty="0"/>
              <a:t>For I received from the Lord that which I also delivered to you: that the Lord Jesus on the same night in which He was betrayed took bread;</a:t>
            </a:r>
            <a:r>
              <a:rPr lang="en-US" i="1" baseline="30000" dirty="0"/>
              <a:t> 24</a:t>
            </a:r>
            <a:r>
              <a:rPr lang="en-US" i="1" dirty="0"/>
              <a:t> and when He had given thanks, He broke it and said, “Take, eat; this is My body which is broken for you; do this in remembrance of Me.”</a:t>
            </a:r>
            <a:r>
              <a:rPr lang="en-US" i="1" baseline="30000" dirty="0"/>
              <a:t> 25</a:t>
            </a:r>
            <a:r>
              <a:rPr lang="en-US" i="1" dirty="0"/>
              <a:t> In the same manner He also took the cup after supper, saying, “This cup is the new covenant in My blood. This do, as often as you drink it, in remembrance of Me.”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Remember The Great Works Of God In Order To: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Be strengthened in personal faith</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16:8-9), [Jesus’ admonished His disciples.  If they had been mindful of Jesus’ miracle, they would have understood Jesus’ warning to “Take heed, and beware of the leaven of the Pharisees and the Sadducees.” They thought he was talking about their failing to provide for themselves physical provisions], </a:t>
            </a:r>
            <a:r>
              <a:rPr lang="en-US" sz="1200" b="0" i="1" kern="1200" dirty="0">
                <a:solidFill>
                  <a:schemeClr val="tx1"/>
                </a:solidFill>
                <a:effectLst/>
                <a:latin typeface="+mn-lt"/>
                <a:ea typeface="+mn-ea"/>
                <a:cs typeface="+mn-cs"/>
              </a:rPr>
              <a:t>“</a:t>
            </a:r>
            <a:r>
              <a:rPr lang="en-US" i="1" dirty="0"/>
              <a:t>But Jesus, being aware of it, said to them, “O you of little faith, why do you reason among yourselves because you have brought no bread?</a:t>
            </a:r>
            <a:r>
              <a:rPr lang="en-US" i="1" baseline="30000" dirty="0"/>
              <a:t> 9</a:t>
            </a:r>
            <a:r>
              <a:rPr lang="en-US" i="1" dirty="0"/>
              <a:t> Do you not yet understand, or remember the five loaves of the five thousand and how many baskets you took up?”</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Help us endure throughout life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Timothy 2:8-13), </a:t>
            </a:r>
            <a:r>
              <a:rPr lang="en-US" sz="1200" b="0" i="1" kern="1200" dirty="0">
                <a:solidFill>
                  <a:schemeClr val="tx1"/>
                </a:solidFill>
                <a:effectLst/>
                <a:latin typeface="+mn-lt"/>
                <a:ea typeface="+mn-ea"/>
                <a:cs typeface="+mn-cs"/>
              </a:rPr>
              <a:t>“</a:t>
            </a:r>
            <a:r>
              <a:rPr lang="en-US" i="1" dirty="0"/>
              <a:t>Remember that Jesus Christ, of the seed of David, was raised from the dead according to my gospel,</a:t>
            </a:r>
            <a:r>
              <a:rPr lang="en-US" i="1" baseline="30000" dirty="0"/>
              <a:t> 9</a:t>
            </a:r>
            <a:r>
              <a:rPr lang="en-US" i="1" dirty="0"/>
              <a:t> for which I suffer trouble as an evildoer, even to the point of chains; but the word of God is not chained.</a:t>
            </a:r>
            <a:r>
              <a:rPr lang="en-US" i="1" baseline="30000" dirty="0"/>
              <a:t> 10</a:t>
            </a:r>
            <a:r>
              <a:rPr lang="en-US" i="1" dirty="0"/>
              <a:t> Therefore I endure all things for the sake of the elect, that they also may obtain the salvation which is in Christ Jesus with eternal glory.  </a:t>
            </a:r>
            <a:r>
              <a:rPr lang="en-US" i="1" baseline="30000" dirty="0"/>
              <a:t>11</a:t>
            </a:r>
            <a:r>
              <a:rPr lang="en-US" i="1" dirty="0"/>
              <a:t> This is a faithful saying: For if we died with Him, we shall also live with Him. </a:t>
            </a:r>
            <a:r>
              <a:rPr lang="en-US" i="1" baseline="30000" dirty="0"/>
              <a:t>12</a:t>
            </a:r>
            <a:r>
              <a:rPr lang="en-US" i="1" dirty="0"/>
              <a:t> If we endure, we shall also reign with Him. If we deny Him, He also will deny us. </a:t>
            </a:r>
            <a:r>
              <a:rPr lang="en-US" i="1" baseline="30000" dirty="0"/>
              <a:t>13</a:t>
            </a:r>
            <a:r>
              <a:rPr lang="en-US" i="1" dirty="0"/>
              <a:t> If we are faithless, He remains faithful; He cannot deny Himself.”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D10A6-F2BE-43B3-A02B-5055F8C24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54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REMEMBER THE TRUTH OF GOD.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Israel Would Be Safe &amp; Strong If They Remembered God's Covenant</a:t>
            </a:r>
          </a:p>
          <a:p>
            <a:pPr marL="0" indent="0">
              <a:buFont typeface="Arial" panose="020B0604020202020204" pitchFamily="34" charset="0"/>
              <a:buNone/>
            </a:pPr>
            <a:r>
              <a:rPr lang="en-US" sz="1200" b="1" i="0" kern="1200" dirty="0">
                <a:solidFill>
                  <a:schemeClr val="tx1"/>
                </a:solidFill>
                <a:effectLst/>
                <a:latin typeface="+mn-lt"/>
                <a:ea typeface="+mn-ea"/>
                <a:cs typeface="+mn-cs"/>
              </a:rPr>
              <a:t>(Deuteronomy 4:5-9), </a:t>
            </a:r>
            <a:r>
              <a:rPr lang="en-US" sz="1200" b="0" i="1" kern="1200" dirty="0">
                <a:solidFill>
                  <a:schemeClr val="tx1"/>
                </a:solidFill>
                <a:effectLst/>
                <a:latin typeface="+mn-lt"/>
                <a:ea typeface="+mn-ea"/>
                <a:cs typeface="+mn-cs"/>
              </a:rPr>
              <a:t>“</a:t>
            </a:r>
            <a:r>
              <a:rPr lang="en-US" i="1" dirty="0"/>
              <a:t>Surely I have taught you statutes and judgments, just as the Lord my God commanded me, that you should act according to them in the land which you go to possess.</a:t>
            </a:r>
            <a:r>
              <a:rPr lang="en-US" i="1" baseline="30000" dirty="0"/>
              <a:t> 6</a:t>
            </a:r>
            <a:r>
              <a:rPr lang="en-US" i="1" dirty="0"/>
              <a:t> Therefore be careful to observe them; for this is your wisdom and your understanding in the sight of the peoples who will hear all these statutes, and say, ‘Surely this great nation is a wise and understanding people.’ </a:t>
            </a:r>
            <a:r>
              <a:rPr lang="en-US" i="1" baseline="30000" dirty="0"/>
              <a:t>7</a:t>
            </a:r>
            <a:r>
              <a:rPr lang="en-US" i="1" dirty="0"/>
              <a:t> “For what great nation is there that has God so near to it, as the Lord our God is to us, for whatever reason we may call upon Him?</a:t>
            </a:r>
            <a:r>
              <a:rPr lang="en-US" i="1" baseline="30000" dirty="0"/>
              <a:t> 8</a:t>
            </a:r>
            <a:r>
              <a:rPr lang="en-US" i="1" dirty="0"/>
              <a:t> And what great nation is there that has such statutes and righteous judgments as are in all this law which I set before you this day?</a:t>
            </a:r>
            <a:r>
              <a:rPr lang="en-US" i="1" baseline="30000" dirty="0"/>
              <a:t> 9</a:t>
            </a:r>
            <a:r>
              <a:rPr lang="en-US" i="1" dirty="0"/>
              <a:t> Only take heed to yourself, and diligently keep yourself, lest you forget the things your eyes have seen, and lest they depart from your heart all the days of your life. And teach them to your children and your grandchildren.”</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Can Remain Safe &amp; Strong By Remembering The Truth Of The Gospel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(2 Peter 1:12-15), </a:t>
            </a:r>
            <a:r>
              <a:rPr lang="en-US" sz="1200" b="0" i="1" kern="1200" dirty="0">
                <a:solidFill>
                  <a:schemeClr val="tx1"/>
                </a:solidFill>
                <a:effectLst/>
                <a:latin typeface="+mn-lt"/>
                <a:ea typeface="+mn-ea"/>
                <a:cs typeface="+mn-cs"/>
              </a:rPr>
              <a:t>“</a:t>
            </a:r>
            <a:r>
              <a:rPr lang="en-US" i="1" dirty="0"/>
              <a:t>For this reason I will not be negligent to </a:t>
            </a:r>
            <a:r>
              <a:rPr lang="en-US" b="1" i="1" dirty="0"/>
              <a:t>remind you </a:t>
            </a:r>
            <a:r>
              <a:rPr lang="en-US" i="1" dirty="0"/>
              <a:t>always of these things, though you know and are established in the present truth.</a:t>
            </a:r>
            <a:r>
              <a:rPr lang="en-US" i="1" baseline="30000" dirty="0"/>
              <a:t> 13</a:t>
            </a:r>
            <a:r>
              <a:rPr lang="en-US" i="1" dirty="0"/>
              <a:t> Yes, I think it is right, as long as I am in this tent, to stir you up </a:t>
            </a:r>
            <a:r>
              <a:rPr lang="en-US" b="1" i="1" dirty="0"/>
              <a:t>by reminding you</a:t>
            </a:r>
            <a:r>
              <a:rPr lang="en-US" i="1" dirty="0"/>
              <a:t>,</a:t>
            </a:r>
            <a:r>
              <a:rPr lang="en-US" i="1" baseline="30000" dirty="0"/>
              <a:t> 14</a:t>
            </a:r>
            <a:r>
              <a:rPr lang="en-US" i="1" dirty="0"/>
              <a:t> knowing that shortly I must put off my tent, just as our Lord Jesus Christ showed me.</a:t>
            </a:r>
            <a:r>
              <a:rPr lang="en-US" i="1" baseline="30000" dirty="0"/>
              <a:t> 15</a:t>
            </a:r>
            <a:r>
              <a:rPr lang="en-US" i="1" dirty="0"/>
              <a:t> Moreover I will be careful to ensure that you always </a:t>
            </a:r>
            <a:r>
              <a:rPr lang="en-US" b="1" i="1" dirty="0"/>
              <a:t>have a reminder </a:t>
            </a:r>
            <a:r>
              <a:rPr lang="en-US" i="1" dirty="0"/>
              <a:t>of these things after my decease.”</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Remember The Words Of Christ </a:t>
            </a:r>
          </a:p>
          <a:p>
            <a:pPr marL="0" indent="0">
              <a:buFont typeface="Arial" panose="020B0604020202020204" pitchFamily="34" charset="0"/>
              <a:buNone/>
            </a:pPr>
            <a:r>
              <a:rPr lang="en-US" sz="1200" b="1" i="0" kern="1200" dirty="0">
                <a:solidFill>
                  <a:schemeClr val="tx1"/>
                </a:solidFill>
                <a:effectLst/>
                <a:latin typeface="+mn-lt"/>
                <a:ea typeface="+mn-ea"/>
                <a:cs typeface="+mn-cs"/>
              </a:rPr>
              <a:t>(John 15:20), [Jesus to His disciples}, </a:t>
            </a:r>
            <a:r>
              <a:rPr lang="en-US" sz="1200" b="0" i="1" kern="1200" dirty="0">
                <a:solidFill>
                  <a:schemeClr val="tx1"/>
                </a:solidFill>
                <a:effectLst/>
                <a:latin typeface="+mn-lt"/>
                <a:ea typeface="+mn-ea"/>
                <a:cs typeface="+mn-cs"/>
              </a:rPr>
              <a:t>“</a:t>
            </a:r>
            <a:r>
              <a:rPr lang="en-US" i="1" dirty="0"/>
              <a:t>Remember the word that I said to you, ‘A servant is not greater than his master.’ If they persecuted Me, they will also persecute you. If they kept My word, they will keep yours also.”</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(Luke 24:6-7),  [Two angels to the women at the tomb], </a:t>
            </a:r>
            <a:r>
              <a:rPr lang="en-US" sz="1200" b="0" i="1" kern="1200" dirty="0">
                <a:solidFill>
                  <a:schemeClr val="tx1"/>
                </a:solidFill>
                <a:effectLst/>
                <a:latin typeface="+mn-lt"/>
                <a:ea typeface="+mn-ea"/>
                <a:cs typeface="+mn-cs"/>
              </a:rPr>
              <a:t>“</a:t>
            </a:r>
            <a:r>
              <a:rPr lang="en-US" i="1" dirty="0"/>
              <a:t>He is not here, but is risen! Remember how He spoke to you when He was still in Galilee,</a:t>
            </a:r>
            <a:r>
              <a:rPr lang="en-US" i="1" baseline="30000" dirty="0"/>
              <a:t> 7</a:t>
            </a:r>
            <a:r>
              <a:rPr lang="en-US" i="1" dirty="0"/>
              <a:t> saying, ‘The Son of Man must be delivered into the hands of sinful men, and be crucified, and the third day rise again.’ ”</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(Acts 20:35), [Paul’s admonitions to Ephesian elders], </a:t>
            </a:r>
            <a:r>
              <a:rPr lang="en-US" sz="1200" b="0" i="1" kern="1200" dirty="0">
                <a:solidFill>
                  <a:schemeClr val="tx1"/>
                </a:solidFill>
                <a:effectLst/>
                <a:latin typeface="+mn-lt"/>
                <a:ea typeface="+mn-ea"/>
                <a:cs typeface="+mn-cs"/>
              </a:rPr>
              <a:t>“</a:t>
            </a:r>
            <a:r>
              <a:rPr lang="en-US" i="1" dirty="0"/>
              <a:t>I have shown you in every way, by laboring like this, that you must support the weak. And remember the words of the Lord Jesus, that He said, ‘It is more blessed to give than to receive.’”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D10A6-F2BE-43B3-A02B-5055F8C24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68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we grow older, our short term memory begins to falter.  We forget where we put our keys, and why we just walked into the kitchen.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have no doubt that some of you have opened the door to the refrigerator, and then just stood there, wondering why you did it!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But, you haven’t forgotten the important things.  You remember your childhood, your family, your loves and losses.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And, if you persist, you will remember your Lord, His grace, His mighty works, and His words to you.</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Remember!</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(Psalm 20:7-9), </a:t>
            </a:r>
            <a:r>
              <a:rPr lang="en-US" sz="1200" b="0" i="1" kern="1200" dirty="0">
                <a:solidFill>
                  <a:schemeClr val="tx1"/>
                </a:solidFill>
                <a:effectLst/>
                <a:latin typeface="+mn-lt"/>
                <a:ea typeface="+mn-ea"/>
                <a:cs typeface="+mn-cs"/>
              </a:rPr>
              <a:t>“</a:t>
            </a:r>
            <a:r>
              <a:rPr lang="en-US" i="1" dirty="0"/>
              <a:t>Some trust in chariots, and some in horses; but we will remember the name of the Lord our God. </a:t>
            </a:r>
            <a:r>
              <a:rPr lang="en-US" i="1" baseline="30000" dirty="0"/>
              <a:t>8</a:t>
            </a:r>
            <a:r>
              <a:rPr lang="en-US" i="1" dirty="0"/>
              <a:t> They have bowed down and fallen; but we have risen and stand upright. </a:t>
            </a:r>
            <a:r>
              <a:rPr lang="en-US" i="1" baseline="30000" dirty="0"/>
              <a:t>9</a:t>
            </a:r>
            <a:r>
              <a:rPr lang="en-US" i="1" dirty="0"/>
              <a:t> Save, Lord! May the King answer us when we call.”</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D10A6-F2BE-43B3-A02B-5055F8C24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9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D96F-6AD7-4E8E-BCE4-F0AECCD3D7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2DD840-DA43-42D0-BEBB-7AFE78E2F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12E362-E968-4314-B872-EE8424240173}"/>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5" name="Footer Placeholder 4">
            <a:extLst>
              <a:ext uri="{FF2B5EF4-FFF2-40B4-BE49-F238E27FC236}">
                <a16:creationId xmlns:a16="http://schemas.microsoft.com/office/drawing/2014/main" id="{93B1457C-4148-4D45-9437-F05090291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AA234-318A-41A3-B0F7-BFDE4E2B69FC}"/>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46266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2690-F21A-497D-896B-F754B9940E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F1F5E-E9E4-43F9-8DAC-7E65A3A3B0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2DDEF-FA0B-4967-94D0-2385A56BEAD5}"/>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5" name="Footer Placeholder 4">
            <a:extLst>
              <a:ext uri="{FF2B5EF4-FFF2-40B4-BE49-F238E27FC236}">
                <a16:creationId xmlns:a16="http://schemas.microsoft.com/office/drawing/2014/main" id="{F249EB82-5B5B-4135-8256-8EDBD12AF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0CBD8-1D30-48D8-B61D-79D4F5D1159C}"/>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172014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C2124-49FD-40E9-A641-CBA667CFE2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634B70-2ACA-4685-A5DA-9B38CA67E0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D1D35-D06A-454E-8085-9063BC136942}"/>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5" name="Footer Placeholder 4">
            <a:extLst>
              <a:ext uri="{FF2B5EF4-FFF2-40B4-BE49-F238E27FC236}">
                <a16:creationId xmlns:a16="http://schemas.microsoft.com/office/drawing/2014/main" id="{DC369E64-875F-4C07-BCD5-C329162EF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F99C6-2B70-496B-A8CE-F7082CD90D65}"/>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318412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15FC-127D-464C-B399-A1FCBA9235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7C95A-806B-4302-BBFD-534755DCE8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C2E8A-475A-464B-A2E2-4CF26F839014}"/>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5" name="Footer Placeholder 4">
            <a:extLst>
              <a:ext uri="{FF2B5EF4-FFF2-40B4-BE49-F238E27FC236}">
                <a16:creationId xmlns:a16="http://schemas.microsoft.com/office/drawing/2014/main" id="{1100E6B2-9A3B-4DA4-9C12-998EC054A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0703F-CC49-4EAE-9B65-DDCF11EFE525}"/>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42714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C088-3391-4467-B7A4-4FCB1F0E0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DF7DED-AC1D-440B-A6AD-A8D2A9C2A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A4969E-9757-482C-A1B5-AE022E46E3AE}"/>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5" name="Footer Placeholder 4">
            <a:extLst>
              <a:ext uri="{FF2B5EF4-FFF2-40B4-BE49-F238E27FC236}">
                <a16:creationId xmlns:a16="http://schemas.microsoft.com/office/drawing/2014/main" id="{AF9B8429-6619-459C-A021-362D61D3DC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C8A2A-668D-44C2-8021-D4856335E002}"/>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97023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6F82-217C-46A6-B1EB-17D8E1933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6AD00-108E-4FC9-8F38-D59BE2E1C5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9ED3A9-BD5C-4A1D-918A-53D6FA3831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6E037D-3F00-4FD5-BF9A-3D87A042FB7F}"/>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6" name="Footer Placeholder 5">
            <a:extLst>
              <a:ext uri="{FF2B5EF4-FFF2-40B4-BE49-F238E27FC236}">
                <a16:creationId xmlns:a16="http://schemas.microsoft.com/office/drawing/2014/main" id="{BD5D0F99-FCD1-47D2-9701-4E47A7E0E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0D670-0DC7-44E9-9967-3703E09EF466}"/>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376575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6801-E57C-4C6D-95D6-E3DE5322CF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049E9C-E9EC-4DD4-93E1-570F0A12C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87033-952D-4578-9BCC-35167436C7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26C12D-41A8-48A7-AEF8-B5726AEC6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B3742-3843-4BCE-BE1C-4E17B525B2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C37C7-F7E0-4128-9550-161C848F24E6}"/>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8" name="Footer Placeholder 7">
            <a:extLst>
              <a:ext uri="{FF2B5EF4-FFF2-40B4-BE49-F238E27FC236}">
                <a16:creationId xmlns:a16="http://schemas.microsoft.com/office/drawing/2014/main" id="{5082ACA9-515B-4A52-AEF5-4BC82E3D55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549741-F0C1-43D3-BA9C-68419791AA04}"/>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123406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7FC4-0739-44EC-9820-06CAD1E19A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4D808E-A539-4D84-9C19-6455C541698F}"/>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4" name="Footer Placeholder 3">
            <a:extLst>
              <a:ext uri="{FF2B5EF4-FFF2-40B4-BE49-F238E27FC236}">
                <a16:creationId xmlns:a16="http://schemas.microsoft.com/office/drawing/2014/main" id="{227FBC3C-DF6B-48F7-9421-56A618F13A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09EB6-69C3-48A3-96A7-47B178AB08AF}"/>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6670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D6DE9-22B4-4892-9F7C-3202514A4B18}"/>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3" name="Footer Placeholder 2">
            <a:extLst>
              <a:ext uri="{FF2B5EF4-FFF2-40B4-BE49-F238E27FC236}">
                <a16:creationId xmlns:a16="http://schemas.microsoft.com/office/drawing/2014/main" id="{8E8BE7B6-AEAE-4D13-8877-808F80ABF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94AB4C-A23F-473B-8784-09A162275C18}"/>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198788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C690-13D9-4737-BCA4-5C77377E4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E72D8-895A-4973-8EE9-8179123E0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EDAE5-B4DF-462B-A223-DA0152BE6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51230F-EAC8-4FFD-B464-78294A6B46EC}"/>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6" name="Footer Placeholder 5">
            <a:extLst>
              <a:ext uri="{FF2B5EF4-FFF2-40B4-BE49-F238E27FC236}">
                <a16:creationId xmlns:a16="http://schemas.microsoft.com/office/drawing/2014/main" id="{667E0EC4-D2A5-49ED-AAFB-DF1B418E4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59A48-C0A2-4069-BC41-E9CC2FEB41A7}"/>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178132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176-FF72-4D5D-8D8F-92AE8C10E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1942C-CB11-4636-9A88-89A4AF3DA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4D65A8-1D97-4DBE-8E46-2EC1F20F0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8A941D-5F95-4B96-9522-01BF362B8A53}"/>
              </a:ext>
            </a:extLst>
          </p:cNvPr>
          <p:cNvSpPr>
            <a:spLocks noGrp="1"/>
          </p:cNvSpPr>
          <p:nvPr>
            <p:ph type="dt" sz="half" idx="10"/>
          </p:nvPr>
        </p:nvSpPr>
        <p:spPr/>
        <p:txBody>
          <a:bodyPr/>
          <a:lstStyle/>
          <a:p>
            <a:fld id="{622B65CB-8DED-4202-BCE2-4D5B4393212B}" type="datetimeFigureOut">
              <a:rPr lang="en-US" smtClean="0"/>
              <a:t>1/28/2019</a:t>
            </a:fld>
            <a:endParaRPr lang="en-US"/>
          </a:p>
        </p:txBody>
      </p:sp>
      <p:sp>
        <p:nvSpPr>
          <p:cNvPr id="6" name="Footer Placeholder 5">
            <a:extLst>
              <a:ext uri="{FF2B5EF4-FFF2-40B4-BE49-F238E27FC236}">
                <a16:creationId xmlns:a16="http://schemas.microsoft.com/office/drawing/2014/main" id="{6F5714EA-C2B5-4146-9987-845E09B39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916B5-0FED-4D4D-AA7A-6FC180281DF0}"/>
              </a:ext>
            </a:extLst>
          </p:cNvPr>
          <p:cNvSpPr>
            <a:spLocks noGrp="1"/>
          </p:cNvSpPr>
          <p:nvPr>
            <p:ph type="sldNum" sz="quarter" idx="12"/>
          </p:nvPr>
        </p:nvSpPr>
        <p:spPr/>
        <p:txBody>
          <a:bodyPr/>
          <a:lstStyle/>
          <a:p>
            <a:fld id="{7FCAC6CA-DC10-465D-B0BE-5B438DF4EB53}" type="slidenum">
              <a:rPr lang="en-US" smtClean="0"/>
              <a:t>‹#›</a:t>
            </a:fld>
            <a:endParaRPr lang="en-US"/>
          </a:p>
        </p:txBody>
      </p:sp>
    </p:spTree>
    <p:extLst>
      <p:ext uri="{BB962C8B-B14F-4D97-AF65-F5344CB8AC3E}">
        <p14:creationId xmlns:p14="http://schemas.microsoft.com/office/powerpoint/2010/main" val="351928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FB475E-9F13-4748-AED3-04B34A26D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3929F-6AB9-4158-8B95-5C210FB5D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3891E-9389-4F36-BCFF-24B52078D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B65CB-8DED-4202-BCE2-4D5B4393212B}" type="datetimeFigureOut">
              <a:rPr lang="en-US" smtClean="0"/>
              <a:t>1/28/2019</a:t>
            </a:fld>
            <a:endParaRPr lang="en-US"/>
          </a:p>
        </p:txBody>
      </p:sp>
      <p:sp>
        <p:nvSpPr>
          <p:cNvPr id="5" name="Footer Placeholder 4">
            <a:extLst>
              <a:ext uri="{FF2B5EF4-FFF2-40B4-BE49-F238E27FC236}">
                <a16:creationId xmlns:a16="http://schemas.microsoft.com/office/drawing/2014/main" id="{2E54A9E3-46CC-4FDF-8920-86B16A5F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9C0356-FF92-4B2F-8DE2-10DBCA0AF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AC6CA-DC10-465D-B0BE-5B438DF4EB53}" type="slidenum">
              <a:rPr lang="en-US" smtClean="0"/>
              <a:t>‹#›</a:t>
            </a:fld>
            <a:endParaRPr lang="en-US"/>
          </a:p>
        </p:txBody>
      </p:sp>
    </p:spTree>
    <p:extLst>
      <p:ext uri="{BB962C8B-B14F-4D97-AF65-F5344CB8AC3E}">
        <p14:creationId xmlns:p14="http://schemas.microsoft.com/office/powerpoint/2010/main" val="407468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1AF9-D31C-4F36-80DF-834DB1869F44}"/>
              </a:ext>
            </a:extLst>
          </p:cNvPr>
          <p:cNvSpPr>
            <a:spLocks noGrp="1"/>
          </p:cNvSpPr>
          <p:nvPr>
            <p:ph type="ctrTitle"/>
          </p:nvPr>
        </p:nvSpPr>
        <p:spPr/>
        <p:txBody>
          <a:bodyPr anchor="t">
            <a:normAutofit/>
          </a:bodyPr>
          <a:lstStyle/>
          <a:p>
            <a:pPr algn="l"/>
            <a:r>
              <a:rPr lang="en-US" sz="120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Remember!</a:t>
            </a:r>
          </a:p>
        </p:txBody>
      </p:sp>
      <p:sp>
        <p:nvSpPr>
          <p:cNvPr id="3" name="Subtitle 2">
            <a:extLst>
              <a:ext uri="{FF2B5EF4-FFF2-40B4-BE49-F238E27FC236}">
                <a16:creationId xmlns:a16="http://schemas.microsoft.com/office/drawing/2014/main" id="{560D0DDA-F7F5-464F-83B5-F729C7369CF4}"/>
              </a:ext>
            </a:extLst>
          </p:cNvPr>
          <p:cNvSpPr>
            <a:spLocks noGrp="1"/>
          </p:cNvSpPr>
          <p:nvPr>
            <p:ph type="subTitle" idx="1"/>
          </p:nvPr>
        </p:nvSpPr>
        <p:spPr>
          <a:xfrm>
            <a:off x="1171073" y="3072651"/>
            <a:ext cx="9930063" cy="2702509"/>
          </a:xfrm>
        </p:spPr>
        <p:txBody>
          <a:bodyPr>
            <a:noAutofit/>
          </a:bodyPr>
          <a:lstStyle/>
          <a:p>
            <a:r>
              <a:rPr lang="en-US" sz="60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Memories help us to avoid mistakes of the past, appreciate the present, and hope in the future!</a:t>
            </a:r>
          </a:p>
        </p:txBody>
      </p:sp>
    </p:spTree>
    <p:extLst>
      <p:ext uri="{BB962C8B-B14F-4D97-AF65-F5344CB8AC3E}">
        <p14:creationId xmlns:p14="http://schemas.microsoft.com/office/powerpoint/2010/main" val="1779398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1AF9-D31C-4F36-80DF-834DB1869F44}"/>
              </a:ext>
            </a:extLst>
          </p:cNvPr>
          <p:cNvSpPr>
            <a:spLocks noGrp="1"/>
          </p:cNvSpPr>
          <p:nvPr>
            <p:ph type="ctrTitle"/>
          </p:nvPr>
        </p:nvSpPr>
        <p:spPr>
          <a:xfrm>
            <a:off x="457200" y="448884"/>
            <a:ext cx="11277600" cy="1267911"/>
          </a:xfrm>
        </p:spPr>
        <p:txBody>
          <a:bodyPr anchor="t">
            <a:noAutofit/>
          </a:bodyPr>
          <a:lstStyle/>
          <a:p>
            <a:pPr algn="l"/>
            <a:r>
              <a:rPr lang="en-US" sz="72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Remember Where You Have Been</a:t>
            </a:r>
          </a:p>
        </p:txBody>
      </p:sp>
      <p:sp>
        <p:nvSpPr>
          <p:cNvPr id="3" name="Subtitle 2">
            <a:extLst>
              <a:ext uri="{FF2B5EF4-FFF2-40B4-BE49-F238E27FC236}">
                <a16:creationId xmlns:a16="http://schemas.microsoft.com/office/drawing/2014/main" id="{560D0DDA-F7F5-464F-83B5-F729C7369CF4}"/>
              </a:ext>
            </a:extLst>
          </p:cNvPr>
          <p:cNvSpPr>
            <a:spLocks noGrp="1"/>
          </p:cNvSpPr>
          <p:nvPr>
            <p:ph type="subTitle" idx="1"/>
          </p:nvPr>
        </p:nvSpPr>
        <p:spPr>
          <a:xfrm>
            <a:off x="1171073" y="1540043"/>
            <a:ext cx="9930063" cy="4652210"/>
          </a:xfrm>
        </p:spPr>
        <p:txBody>
          <a:bodyPr>
            <a:no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Deuteronomy 29:1-9</a:t>
            </a:r>
          </a:p>
          <a:p>
            <a:endParaRPr lang="en-US" sz="800" dirty="0">
              <a:solidFill>
                <a:schemeClr val="accent4">
                  <a:lumMod val="20000"/>
                  <a:lumOff val="80000"/>
                </a:schemeClr>
              </a:solidFill>
              <a:effectLst>
                <a:outerShdw blurRad="38100" dist="38100" dir="2700000" algn="tl">
                  <a:srgbClr val="000000">
                    <a:alpha val="43137"/>
                  </a:srgbClr>
                </a:outerShdw>
              </a:effectLst>
            </a:endParaRPr>
          </a:p>
          <a:p>
            <a:r>
              <a:rPr lang="en-US" sz="4400" b="1" dirty="0">
                <a:solidFill>
                  <a:schemeClr val="accent4">
                    <a:lumMod val="20000"/>
                    <a:lumOff val="80000"/>
                  </a:schemeClr>
                </a:solidFill>
                <a:effectLst>
                  <a:outerShdw blurRad="38100" dist="38100" dir="2700000" algn="tl">
                    <a:srgbClr val="000000">
                      <a:alpha val="43137"/>
                    </a:srgbClr>
                  </a:outerShdw>
                </a:effectLst>
              </a:rPr>
              <a:t>Israel was to remember</a:t>
            </a:r>
          </a:p>
          <a:p>
            <a:r>
              <a:rPr lang="en-US" sz="4400" dirty="0">
                <a:solidFill>
                  <a:schemeClr val="bg1"/>
                </a:solidFill>
                <a:effectLst>
                  <a:outerShdw blurRad="38100" dist="38100" dir="2700000" algn="tl">
                    <a:srgbClr val="000000">
                      <a:alpha val="43137"/>
                    </a:srgbClr>
                  </a:outerShdw>
                </a:effectLst>
              </a:rPr>
              <a:t>Oppression, Salvation, Rebellion, Law</a:t>
            </a:r>
          </a:p>
          <a:p>
            <a:r>
              <a:rPr lang="en-US" sz="4400" b="1" dirty="0">
                <a:solidFill>
                  <a:schemeClr val="accent4">
                    <a:lumMod val="20000"/>
                    <a:lumOff val="80000"/>
                  </a:schemeClr>
                </a:solidFill>
                <a:effectLst>
                  <a:outerShdw blurRad="38100" dist="38100" dir="2700000" algn="tl">
                    <a:srgbClr val="000000">
                      <a:alpha val="43137"/>
                    </a:srgbClr>
                  </a:outerShdw>
                </a:effectLst>
              </a:rPr>
              <a:t>Memory brings repentance, thankfulness and order to our lives!</a:t>
            </a:r>
          </a:p>
          <a:p>
            <a:r>
              <a:rPr lang="en-US" sz="4400" dirty="0">
                <a:solidFill>
                  <a:schemeClr val="bg1"/>
                </a:solidFill>
                <a:effectLst>
                  <a:outerShdw blurRad="38100" dist="38100" dir="2700000" algn="tl">
                    <a:srgbClr val="000000">
                      <a:alpha val="43137"/>
                    </a:srgbClr>
                  </a:outerShdw>
                </a:effectLst>
              </a:rPr>
              <a:t>Rev. 2:5; 1 Tim. 1:12-13; Phil. 3:4-8</a:t>
            </a:r>
          </a:p>
        </p:txBody>
      </p:sp>
    </p:spTree>
    <p:extLst>
      <p:ext uri="{BB962C8B-B14F-4D97-AF65-F5344CB8AC3E}">
        <p14:creationId xmlns:p14="http://schemas.microsoft.com/office/powerpoint/2010/main" val="2114178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1AF9-D31C-4F36-80DF-834DB1869F44}"/>
              </a:ext>
            </a:extLst>
          </p:cNvPr>
          <p:cNvSpPr>
            <a:spLocks noGrp="1"/>
          </p:cNvSpPr>
          <p:nvPr>
            <p:ph type="ctrTitle"/>
          </p:nvPr>
        </p:nvSpPr>
        <p:spPr>
          <a:xfrm>
            <a:off x="457200" y="448884"/>
            <a:ext cx="11277600" cy="1267911"/>
          </a:xfrm>
        </p:spPr>
        <p:txBody>
          <a:bodyPr anchor="t">
            <a:no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Remember What God Has Done</a:t>
            </a:r>
          </a:p>
        </p:txBody>
      </p:sp>
      <p:sp>
        <p:nvSpPr>
          <p:cNvPr id="3" name="Subtitle 2">
            <a:extLst>
              <a:ext uri="{FF2B5EF4-FFF2-40B4-BE49-F238E27FC236}">
                <a16:creationId xmlns:a16="http://schemas.microsoft.com/office/drawing/2014/main" id="{560D0DDA-F7F5-464F-83B5-F729C7369CF4}"/>
              </a:ext>
            </a:extLst>
          </p:cNvPr>
          <p:cNvSpPr>
            <a:spLocks noGrp="1"/>
          </p:cNvSpPr>
          <p:nvPr>
            <p:ph type="subTitle" idx="1"/>
          </p:nvPr>
        </p:nvSpPr>
        <p:spPr>
          <a:xfrm>
            <a:off x="1171073" y="1540043"/>
            <a:ext cx="9930063" cy="4652210"/>
          </a:xfrm>
        </p:spPr>
        <p:txBody>
          <a:bodyPr>
            <a:no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Deuteronomy 11:7</a:t>
            </a:r>
          </a:p>
          <a:p>
            <a:endParaRPr lang="en-US" sz="800" dirty="0">
              <a:solidFill>
                <a:schemeClr val="accent4">
                  <a:lumMod val="20000"/>
                  <a:lumOff val="80000"/>
                </a:schemeClr>
              </a:solidFill>
              <a:effectLst>
                <a:outerShdw blurRad="38100" dist="38100" dir="2700000" algn="tl">
                  <a:srgbClr val="000000">
                    <a:alpha val="43137"/>
                  </a:srgbClr>
                </a:outerShdw>
              </a:effectLst>
            </a:endParaRPr>
          </a:p>
          <a:p>
            <a:r>
              <a:rPr lang="en-US" sz="4400" b="1" dirty="0">
                <a:solidFill>
                  <a:schemeClr val="accent4">
                    <a:lumMod val="20000"/>
                    <a:lumOff val="80000"/>
                  </a:schemeClr>
                </a:solidFill>
                <a:effectLst>
                  <a:outerShdw blurRad="38100" dist="38100" dir="2700000" algn="tl">
                    <a:srgbClr val="000000">
                      <a:alpha val="43137"/>
                    </a:srgbClr>
                  </a:outerShdw>
                </a:effectLst>
              </a:rPr>
              <a:t>Remember God’s great love for us!</a:t>
            </a:r>
          </a:p>
          <a:p>
            <a:r>
              <a:rPr lang="en-US" sz="4400" dirty="0">
                <a:solidFill>
                  <a:schemeClr val="bg1"/>
                </a:solidFill>
                <a:effectLst>
                  <a:outerShdw blurRad="38100" dist="38100" dir="2700000" algn="tl">
                    <a:srgbClr val="000000">
                      <a:alpha val="43137"/>
                    </a:srgbClr>
                  </a:outerShdw>
                </a:effectLst>
              </a:rPr>
              <a:t>Romans 5:8; 1 Corinthians 11:23-25</a:t>
            </a:r>
          </a:p>
          <a:p>
            <a:r>
              <a:rPr lang="en-US" sz="4400" b="1" dirty="0">
                <a:solidFill>
                  <a:schemeClr val="accent4">
                    <a:lumMod val="20000"/>
                    <a:lumOff val="80000"/>
                  </a:schemeClr>
                </a:solidFill>
                <a:effectLst>
                  <a:outerShdw blurRad="38100" dist="38100" dir="2700000" algn="tl">
                    <a:srgbClr val="000000">
                      <a:alpha val="43137"/>
                    </a:srgbClr>
                  </a:outerShdw>
                </a:effectLst>
              </a:rPr>
              <a:t>Remember the great works of God!</a:t>
            </a:r>
          </a:p>
          <a:p>
            <a:r>
              <a:rPr lang="en-US" sz="4400" dirty="0">
                <a:solidFill>
                  <a:schemeClr val="bg1"/>
                </a:solidFill>
                <a:effectLst>
                  <a:outerShdw blurRad="38100" dist="38100" dir="2700000" algn="tl">
                    <a:srgbClr val="000000">
                      <a:alpha val="43137"/>
                    </a:srgbClr>
                  </a:outerShdw>
                </a:effectLst>
              </a:rPr>
              <a:t>Matthew 16:8-9; 2 Timothy 2:8-13</a:t>
            </a:r>
          </a:p>
        </p:txBody>
      </p:sp>
    </p:spTree>
    <p:extLst>
      <p:ext uri="{BB962C8B-B14F-4D97-AF65-F5344CB8AC3E}">
        <p14:creationId xmlns:p14="http://schemas.microsoft.com/office/powerpoint/2010/main" val="999310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1AF9-D31C-4F36-80DF-834DB1869F44}"/>
              </a:ext>
            </a:extLst>
          </p:cNvPr>
          <p:cNvSpPr>
            <a:spLocks noGrp="1"/>
          </p:cNvSpPr>
          <p:nvPr>
            <p:ph type="ctrTitle"/>
          </p:nvPr>
        </p:nvSpPr>
        <p:spPr>
          <a:xfrm>
            <a:off x="457200" y="448884"/>
            <a:ext cx="11277600" cy="1267911"/>
          </a:xfrm>
        </p:spPr>
        <p:txBody>
          <a:bodyPr anchor="t">
            <a:no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Remember the Truth of God</a:t>
            </a:r>
          </a:p>
        </p:txBody>
      </p:sp>
      <p:sp>
        <p:nvSpPr>
          <p:cNvPr id="3" name="Subtitle 2">
            <a:extLst>
              <a:ext uri="{FF2B5EF4-FFF2-40B4-BE49-F238E27FC236}">
                <a16:creationId xmlns:a16="http://schemas.microsoft.com/office/drawing/2014/main" id="{560D0DDA-F7F5-464F-83B5-F729C7369CF4}"/>
              </a:ext>
            </a:extLst>
          </p:cNvPr>
          <p:cNvSpPr>
            <a:spLocks noGrp="1"/>
          </p:cNvSpPr>
          <p:nvPr>
            <p:ph type="subTitle" idx="1"/>
          </p:nvPr>
        </p:nvSpPr>
        <p:spPr>
          <a:xfrm>
            <a:off x="1171073" y="1540043"/>
            <a:ext cx="9930063" cy="4652210"/>
          </a:xfrm>
        </p:spPr>
        <p:txBody>
          <a:bodyPr>
            <a:noAutofit/>
          </a:bodyPr>
          <a:lstStyle/>
          <a:p>
            <a:endParaRPr lang="en-US" sz="800" dirty="0">
              <a:solidFill>
                <a:schemeClr val="accent4">
                  <a:lumMod val="20000"/>
                  <a:lumOff val="80000"/>
                </a:schemeClr>
              </a:solidFill>
              <a:effectLst>
                <a:outerShdw blurRad="38100" dist="38100" dir="2700000" algn="tl">
                  <a:srgbClr val="000000">
                    <a:alpha val="43137"/>
                  </a:srgbClr>
                </a:outerShdw>
              </a:effectLst>
            </a:endParaRPr>
          </a:p>
          <a:p>
            <a:r>
              <a:rPr lang="en-US" sz="4400" b="1" dirty="0">
                <a:solidFill>
                  <a:schemeClr val="accent4">
                    <a:lumMod val="20000"/>
                    <a:lumOff val="80000"/>
                  </a:schemeClr>
                </a:solidFill>
                <a:effectLst>
                  <a:outerShdw blurRad="38100" dist="38100" dir="2700000" algn="tl">
                    <a:srgbClr val="000000">
                      <a:alpha val="43137"/>
                    </a:srgbClr>
                  </a:outerShdw>
                </a:effectLst>
              </a:rPr>
              <a:t>Brings Safety &amp; Strength to Israel and Us</a:t>
            </a:r>
          </a:p>
          <a:p>
            <a:r>
              <a:rPr lang="en-US" sz="4400" dirty="0">
                <a:solidFill>
                  <a:schemeClr val="bg1"/>
                </a:solidFill>
                <a:effectLst>
                  <a:outerShdw blurRad="38100" dist="38100" dir="2700000" algn="tl">
                    <a:srgbClr val="000000">
                      <a:alpha val="43137"/>
                    </a:srgbClr>
                  </a:outerShdw>
                </a:effectLst>
              </a:rPr>
              <a:t>Deuteronomy 4:5-9</a:t>
            </a:r>
          </a:p>
          <a:p>
            <a:r>
              <a:rPr lang="en-US" sz="4400" dirty="0">
                <a:solidFill>
                  <a:schemeClr val="bg1"/>
                </a:solidFill>
                <a:effectLst>
                  <a:outerShdw blurRad="38100" dist="38100" dir="2700000" algn="tl">
                    <a:srgbClr val="000000">
                      <a:alpha val="43137"/>
                    </a:srgbClr>
                  </a:outerShdw>
                </a:effectLst>
              </a:rPr>
              <a:t>2 Peter 1:12-15</a:t>
            </a:r>
            <a:endParaRPr lang="en-US" sz="800" dirty="0">
              <a:solidFill>
                <a:schemeClr val="bg1"/>
              </a:solidFill>
              <a:effectLst>
                <a:outerShdw blurRad="38100" dist="38100" dir="2700000" algn="tl">
                  <a:srgbClr val="000000">
                    <a:alpha val="43137"/>
                  </a:srgbClr>
                </a:outerShdw>
              </a:effectLst>
            </a:endParaRPr>
          </a:p>
          <a:p>
            <a:r>
              <a:rPr lang="en-US" sz="4400" b="1" dirty="0">
                <a:solidFill>
                  <a:schemeClr val="accent4">
                    <a:lumMod val="20000"/>
                    <a:lumOff val="80000"/>
                  </a:schemeClr>
                </a:solidFill>
                <a:effectLst>
                  <a:outerShdw blurRad="38100" dist="38100" dir="2700000" algn="tl">
                    <a:srgbClr val="000000">
                      <a:alpha val="43137"/>
                    </a:srgbClr>
                  </a:outerShdw>
                </a:effectLst>
              </a:rPr>
              <a:t>Remember the Words of Christ</a:t>
            </a:r>
          </a:p>
          <a:p>
            <a:r>
              <a:rPr lang="en-US" sz="4400" dirty="0">
                <a:solidFill>
                  <a:schemeClr val="bg1"/>
                </a:solidFill>
                <a:effectLst>
                  <a:outerShdw blurRad="38100" dist="38100" dir="2700000" algn="tl">
                    <a:srgbClr val="000000">
                      <a:alpha val="43137"/>
                    </a:srgbClr>
                  </a:outerShdw>
                </a:effectLst>
              </a:rPr>
              <a:t>John 15:20; Luke 24:6-7; Acts 20:35</a:t>
            </a:r>
          </a:p>
        </p:txBody>
      </p:sp>
    </p:spTree>
    <p:extLst>
      <p:ext uri="{BB962C8B-B14F-4D97-AF65-F5344CB8AC3E}">
        <p14:creationId xmlns:p14="http://schemas.microsoft.com/office/powerpoint/2010/main" val="40564372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1AF9-D31C-4F36-80DF-834DB1869F44}"/>
              </a:ext>
            </a:extLst>
          </p:cNvPr>
          <p:cNvSpPr>
            <a:spLocks noGrp="1"/>
          </p:cNvSpPr>
          <p:nvPr>
            <p:ph type="ctrTitle"/>
          </p:nvPr>
        </p:nvSpPr>
        <p:spPr/>
        <p:txBody>
          <a:bodyPr anchor="t">
            <a:normAutofit/>
          </a:bodyPr>
          <a:lstStyle/>
          <a:p>
            <a:pPr algn="l"/>
            <a:r>
              <a:rPr lang="en-US" sz="120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Conclusion</a:t>
            </a:r>
          </a:p>
        </p:txBody>
      </p:sp>
      <p:sp>
        <p:nvSpPr>
          <p:cNvPr id="3" name="Subtitle 2">
            <a:extLst>
              <a:ext uri="{FF2B5EF4-FFF2-40B4-BE49-F238E27FC236}">
                <a16:creationId xmlns:a16="http://schemas.microsoft.com/office/drawing/2014/main" id="{560D0DDA-F7F5-464F-83B5-F729C7369CF4}"/>
              </a:ext>
            </a:extLst>
          </p:cNvPr>
          <p:cNvSpPr>
            <a:spLocks noGrp="1"/>
          </p:cNvSpPr>
          <p:nvPr>
            <p:ph type="subTitle" idx="1"/>
          </p:nvPr>
        </p:nvSpPr>
        <p:spPr>
          <a:xfrm>
            <a:off x="1171073" y="3072651"/>
            <a:ext cx="9930063" cy="2702509"/>
          </a:xfrm>
        </p:spPr>
        <p:txBody>
          <a:bodyPr>
            <a:noAutofit/>
          </a:bodyPr>
          <a:lstStyle/>
          <a:p>
            <a:r>
              <a:rPr lang="en-US" sz="60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Remember the important things!</a:t>
            </a:r>
          </a:p>
          <a:p>
            <a:endParaRPr lang="en-US" sz="8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endParaRPr>
          </a:p>
          <a:p>
            <a:endParaRPr lang="en-US" sz="8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endParaRPr>
          </a:p>
          <a:p>
            <a:r>
              <a:rPr lang="en-US" sz="6000" dirty="0">
                <a:solidFill>
                  <a:schemeClr val="accent4">
                    <a:lumMod val="20000"/>
                    <a:lumOff val="80000"/>
                  </a:schemeClr>
                </a:solidFill>
                <a:effectLst>
                  <a:outerShdw blurRad="38100" dist="38100" dir="2700000" algn="tl">
                    <a:srgbClr val="000000">
                      <a:alpha val="43137"/>
                    </a:srgbClr>
                  </a:outerShdw>
                </a:effectLst>
                <a:latin typeface="Rage Italic" panose="03070502040507070304" pitchFamily="66" charset="0"/>
              </a:rPr>
              <a:t>Psalm 20:7-9</a:t>
            </a:r>
          </a:p>
        </p:txBody>
      </p:sp>
    </p:spTree>
    <p:extLst>
      <p:ext uri="{BB962C8B-B14F-4D97-AF65-F5344CB8AC3E}">
        <p14:creationId xmlns:p14="http://schemas.microsoft.com/office/powerpoint/2010/main" val="948651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1977</Words>
  <Application>Microsoft Office PowerPoint</Application>
  <PresentationFormat>Widescreen</PresentationFormat>
  <Paragraphs>94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Rage Italic</vt:lpstr>
      <vt:lpstr>Calibri</vt:lpstr>
      <vt:lpstr>Calibri Light</vt:lpstr>
      <vt:lpstr>Arial</vt:lpstr>
      <vt:lpstr>Office Theme</vt:lpstr>
      <vt:lpstr>Remember!</vt:lpstr>
      <vt:lpstr>Remember Where You Have Been</vt:lpstr>
      <vt:lpstr>Remember What God Has Done</vt:lpstr>
      <vt:lpstr>Remember the Truth of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dc:title>
  <dc:creator>Stan Cox</dc:creator>
  <cp:lastModifiedBy>Stan Cox</cp:lastModifiedBy>
  <cp:revision>17</cp:revision>
  <dcterms:created xsi:type="dcterms:W3CDTF">2019-01-25T21:10:17Z</dcterms:created>
  <dcterms:modified xsi:type="dcterms:W3CDTF">2019-01-28T18:43:44Z</dcterms:modified>
</cp:coreProperties>
</file>