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0"/>
  </p:notesMasterIdLst>
  <p:handoutMasterIdLst>
    <p:handoutMasterId r:id="rId11"/>
  </p:handoutMasterIdLst>
  <p:sldIdLst>
    <p:sldId id="256" r:id="rId3"/>
    <p:sldId id="258" r:id="rId4"/>
    <p:sldId id="257" r:id="rId5"/>
    <p:sldId id="266" r:id="rId6"/>
    <p:sldId id="267" r:id="rId7"/>
    <p:sldId id="268" r:id="rId8"/>
    <p:sldId id="269" r:id="rId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0148" autoAdjust="0"/>
  </p:normalViewPr>
  <p:slideViewPr>
    <p:cSldViewPr>
      <p:cViewPr varScale="1">
        <p:scale>
          <a:sx n="40" d="100"/>
          <a:sy n="40" d="100"/>
        </p:scale>
        <p:origin x="1818" y="42"/>
      </p:cViewPr>
      <p:guideLst>
        <p:guide orient="horz" pos="2160"/>
        <p:guide pos="3840"/>
      </p:guideLst>
    </p:cSldViewPr>
  </p:slideViewPr>
  <p:notesTextViewPr>
    <p:cViewPr>
      <p:scale>
        <a:sx n="100" d="100"/>
        <a:sy n="100" d="100"/>
      </p:scale>
      <p:origin x="0" y="0"/>
    </p:cViewPr>
  </p:notesTextViewPr>
  <p:notesViewPr>
    <p:cSldViewPr>
      <p:cViewPr varScale="1">
        <p:scale>
          <a:sx n="51" d="100"/>
          <a:sy n="51" d="100"/>
        </p:scale>
        <p:origin x="19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95217" cy="467072"/>
          </a:xfrm>
          <a:prstGeom prst="rect">
            <a:avLst/>
          </a:prstGeom>
        </p:spPr>
        <p:txBody>
          <a:bodyPr vert="horz" lIns="93497" tIns="46749" rIns="93497" bIns="46749" rtlCol="0"/>
          <a:lstStyle>
            <a:lvl1pPr algn="l">
              <a:defRPr sz="1200"/>
            </a:lvl1pPr>
          </a:lstStyle>
          <a:p>
            <a:r>
              <a:rPr lang="en-US" sz="2500" dirty="0">
                <a:latin typeface="Cooper Black" panose="0208090404030B020404" pitchFamily="18" charset="0"/>
              </a:rPr>
              <a:t>Reputation vs Reality</a:t>
            </a:r>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a:t>August 28, 2016</a:t>
            </a:r>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a:t>soundteaching.org</a:t>
            </a:r>
          </a:p>
        </p:txBody>
      </p:sp>
    </p:spTree>
    <p:extLst>
      <p:ext uri="{BB962C8B-B14F-4D97-AF65-F5344CB8AC3E}">
        <p14:creationId xmlns:p14="http://schemas.microsoft.com/office/powerpoint/2010/main" val="237435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E28287AA-0D99-42CE-A71B-10FA9908BBF8}" type="datetimeFigureOut">
              <a:rPr lang="en-US" smtClean="0"/>
              <a:pPr/>
              <a:t>8/28/2016</a:t>
            </a:fld>
            <a:endParaRPr lang="en-US"/>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7C167DB-EFF0-400D-96A1-6799F871DE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dirty="0"/>
              <a:t>There is a difference between reputation and character. </a:t>
            </a:r>
          </a:p>
          <a:p>
            <a:endParaRPr lang="en-US" dirty="0"/>
          </a:p>
          <a:p>
            <a:r>
              <a:rPr lang="en-US" dirty="0"/>
              <a:t>John Wooden pointed out this distinction and combined it with an important lesson of life when he said, “Be more concerned with your character than your reputation, because your character is what you really are, while your reputation is merely what others think you are.”</a:t>
            </a:r>
          </a:p>
          <a:p>
            <a:endParaRPr lang="en-US" dirty="0"/>
          </a:p>
          <a:p>
            <a:r>
              <a:rPr lang="en-US" dirty="0"/>
              <a:t>Never be more concerned with what people think about you than with doing the right thing (Matt 10:28).</a:t>
            </a:r>
          </a:p>
          <a:p>
            <a:endParaRPr lang="en-US" dirty="0"/>
          </a:p>
          <a:p>
            <a:r>
              <a:rPr lang="en-US" dirty="0"/>
              <a:t>The Scriptures teach us to be blameless in character regardless of what our reputation is in the eyes of others. Jesus said, “Woe to you when all men speak well of you, for so did their fathers to the false prophets” (Lk 6:26). </a:t>
            </a:r>
          </a:p>
          <a:p>
            <a:endParaRPr lang="en-US" dirty="0"/>
          </a:p>
          <a:p>
            <a:r>
              <a:rPr lang="en-US" dirty="0"/>
              <a:t>Courting the favor of men at the expense of truth fits us for destruction.</a:t>
            </a:r>
          </a:p>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pPr marL="175308" indent="-175308">
              <a:buFont typeface="Arial" panose="020B0604020202020204" pitchFamily="34" charset="0"/>
              <a:buChar char="•"/>
            </a:pPr>
            <a:r>
              <a:rPr lang="en-US" dirty="0"/>
              <a:t>Each Christian is to live blamelessly “in the midst of a crooked and perverse generation”</a:t>
            </a:r>
          </a:p>
          <a:p>
            <a:pPr marL="175308" indent="-175308">
              <a:buFont typeface="Arial" panose="020B0604020202020204" pitchFamily="34" charset="0"/>
              <a:buChar char="•"/>
            </a:pPr>
            <a:r>
              <a:rPr lang="en-US" dirty="0"/>
              <a:t>One who is blameless is “deserving no censure, free from fault or defect” (Thayer). </a:t>
            </a:r>
          </a:p>
          <a:p>
            <a:endParaRPr lang="en-US" dirty="0"/>
          </a:p>
          <a:p>
            <a:r>
              <a:rPr lang="en-US" b="1" dirty="0"/>
              <a:t>Charges of wrongdoing may be leveled against him, but those charged are unproven and cannot be made to stick to the blameless person</a:t>
            </a:r>
          </a:p>
          <a:p>
            <a:r>
              <a:rPr lang="en-US" dirty="0"/>
              <a:t>(1 Peter 2:11-12), </a:t>
            </a:r>
            <a:r>
              <a:rPr lang="en-US" i="1" dirty="0"/>
              <a:t>“Beloved, I beg you as sojourners and pilgrims, abstain from fleshly lusts which war against the soul, 12 </a:t>
            </a:r>
            <a:r>
              <a:rPr lang="en-US" i="1" u="sng" dirty="0"/>
              <a:t>having your conduct honorable among the Gentiles</a:t>
            </a:r>
            <a:r>
              <a:rPr lang="en-US" i="1" dirty="0"/>
              <a:t>, that when they speak against you as evildoers, they may, by your good works which they observe, glorify God in the day of visitation.”</a:t>
            </a:r>
          </a:p>
          <a:p>
            <a:endParaRPr lang="en-US" dirty="0"/>
          </a:p>
          <a:p>
            <a:r>
              <a:rPr lang="en-US" dirty="0"/>
              <a:t>Elders must be “blameless” (1 Tim 3:2). </a:t>
            </a:r>
          </a:p>
          <a:p>
            <a:endParaRPr lang="en-US" dirty="0"/>
          </a:p>
          <a:p>
            <a:r>
              <a:rPr lang="en-US" dirty="0"/>
              <a:t>Blamelessness does not mean you will always have a good reputation. It means your character and conduct is of such a nature that no evil accusation made against you is accurate. It cannot be substantiated; it is false.</a:t>
            </a:r>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dirty="0"/>
              <a:t>Are we wise enough to know that reputation may or may not constitute reality? If we think reputation always equals reality then we might very well have </a:t>
            </a:r>
            <a:r>
              <a:rPr lang="en-US" dirty="0" err="1"/>
              <a:t>unrighteously</a:t>
            </a:r>
            <a:r>
              <a:rPr lang="en-US" dirty="0"/>
              <a:t> judged the following people:</a:t>
            </a:r>
          </a:p>
          <a:p>
            <a:pPr marL="175308" indent="-175308">
              <a:buFont typeface="Arial" panose="020B0604020202020204" pitchFamily="34" charset="0"/>
              <a:buChar char="•"/>
            </a:pPr>
            <a:r>
              <a:rPr lang="en-US" b="1" dirty="0"/>
              <a:t>Jesus had the reputation of being a “glutton and a winebibber” and a companion of sinners </a:t>
            </a:r>
          </a:p>
          <a:p>
            <a:r>
              <a:rPr lang="en-US" b="1" dirty="0"/>
              <a:t>(Matthew 11:19), </a:t>
            </a:r>
            <a:r>
              <a:rPr lang="en-US" i="1" dirty="0"/>
              <a:t>“The Son of Man came eating and drinking, and they say, 'Look, a glutton and a winebibber, a friend of tax collectors and sinners!”</a:t>
            </a:r>
          </a:p>
          <a:p>
            <a:pPr marL="175308" indent="-175308">
              <a:buFont typeface="Arial" panose="020B0604020202020204" pitchFamily="34" charset="0"/>
              <a:buChar char="•"/>
            </a:pPr>
            <a:r>
              <a:rPr lang="en-US" b="1" dirty="0"/>
              <a:t>The self-righteous Pharisees and scribes complained against Him</a:t>
            </a:r>
          </a:p>
          <a:p>
            <a:r>
              <a:rPr lang="en-US" b="1" dirty="0"/>
              <a:t>(Luke 15:1-2), </a:t>
            </a:r>
            <a:r>
              <a:rPr lang="en-US" i="1" dirty="0"/>
              <a:t>“Then all the tax collectors and the sinners drew near to Him to hear Him. 2 And the Pharisees and scribes complained, saying, "This Man receives sinners and eats with them."</a:t>
            </a:r>
          </a:p>
          <a:p>
            <a:pPr marL="175308" indent="-175308">
              <a:buFont typeface="Arial" panose="020B0604020202020204" pitchFamily="34" charset="0"/>
              <a:buChar char="•"/>
            </a:pPr>
            <a:endParaRPr lang="en-US" dirty="0"/>
          </a:p>
          <a:p>
            <a:r>
              <a:rPr lang="en-US" dirty="0"/>
              <a:t>The wise person considers who and why a reputation exists. He looks at the evidence. To do less will lead us to blame the blameless.</a:t>
            </a:r>
          </a:p>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b="1" dirty="0"/>
              <a:t>John the </a:t>
            </a:r>
            <a:r>
              <a:rPr lang="en-US" b="1" dirty="0" err="1"/>
              <a:t>baptist</a:t>
            </a:r>
            <a:r>
              <a:rPr lang="en-US" b="1" dirty="0"/>
              <a:t> had a reputation of having a demon</a:t>
            </a:r>
          </a:p>
          <a:p>
            <a:r>
              <a:rPr lang="en-US" b="1" dirty="0"/>
              <a:t>(Matthew 11:18), </a:t>
            </a:r>
            <a:r>
              <a:rPr lang="en-US" i="1" dirty="0"/>
              <a:t>“For John came neither eating nor drinking, and they say, 'He has a demon. '</a:t>
            </a:r>
          </a:p>
          <a:p>
            <a:endParaRPr lang="en-US" dirty="0"/>
          </a:p>
          <a:p>
            <a:r>
              <a:rPr lang="en-US" b="1" dirty="0"/>
              <a:t>John was hated by </a:t>
            </a:r>
            <a:r>
              <a:rPr lang="en-US" b="1" dirty="0" err="1"/>
              <a:t>Herodius</a:t>
            </a:r>
            <a:r>
              <a:rPr lang="en-US" b="1" dirty="0"/>
              <a:t>, because his preaching of righteousness had condemned her sin.</a:t>
            </a:r>
          </a:p>
          <a:p>
            <a:r>
              <a:rPr lang="en-US" b="1" dirty="0"/>
              <a:t>Her daughter to King Herod, (Mark 6:25), </a:t>
            </a:r>
            <a:r>
              <a:rPr lang="en-US" i="1" dirty="0"/>
              <a:t>“Immediately she came in with haste to the king and asked, saying, "I want you to give me at once the head of John the Baptist on a platter."</a:t>
            </a:r>
          </a:p>
          <a:p>
            <a:endParaRPr lang="en-US" dirty="0"/>
          </a:p>
          <a:p>
            <a:r>
              <a:rPr lang="en-US" b="1" dirty="0"/>
              <a:t>In reality: John was blameless</a:t>
            </a:r>
          </a:p>
          <a:p>
            <a:r>
              <a:rPr lang="en-US" b="1" dirty="0"/>
              <a:t>Jesus’ words (Matthew 11:11), </a:t>
            </a:r>
            <a:r>
              <a:rPr lang="en-US" i="1" dirty="0"/>
              <a:t>“" Assuredly, I say to you, among those born of women there has not risen one greater than John the Baptist; but he who is least in the kingdom of heaven is greater than he.”</a:t>
            </a:r>
            <a:endParaRPr lang="en-US" b="0" i="1"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a:p>
        </p:txBody>
      </p:sp>
    </p:spTree>
    <p:extLst>
      <p:ext uri="{BB962C8B-B14F-4D97-AF65-F5344CB8AC3E}">
        <p14:creationId xmlns:p14="http://schemas.microsoft.com/office/powerpoint/2010/main" val="3964266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b="1" dirty="0"/>
              <a:t>Some had charged him with duplicity in his travel plans to Corinth…</a:t>
            </a:r>
          </a:p>
          <a:p>
            <a:r>
              <a:rPr lang="en-US" b="1" dirty="0"/>
              <a:t>(2 Corinthians 1:15 – 2:1), (15), </a:t>
            </a:r>
            <a:r>
              <a:rPr lang="en-US" i="1" dirty="0"/>
              <a:t>“And in this confidence I intended to come to you…”  </a:t>
            </a:r>
            <a:r>
              <a:rPr lang="en-US" b="1" dirty="0"/>
              <a:t>(17), </a:t>
            </a:r>
            <a:r>
              <a:rPr lang="en-US" i="1" dirty="0"/>
              <a:t>“Therefore, when I was planning this, did I do it lightly?”  </a:t>
            </a:r>
            <a:r>
              <a:rPr lang="en-US" b="1" dirty="0"/>
              <a:t>(His answer was NO).  (23), </a:t>
            </a:r>
            <a:r>
              <a:rPr lang="en-US" i="1" dirty="0"/>
              <a:t>“Moreover I call God as witness against my soul, that to spare you I came no more to Corinth.” </a:t>
            </a:r>
            <a:r>
              <a:rPr lang="en-US" b="1" dirty="0"/>
              <a:t>(What he did, he did for them!) (2:1), </a:t>
            </a:r>
            <a:r>
              <a:rPr lang="en-US" i="1" dirty="0"/>
              <a:t>“But I determined this within myself, that I would not come again to you in sorrow.”</a:t>
            </a:r>
          </a:p>
          <a:p>
            <a:endParaRPr lang="en-US" i="1" dirty="0"/>
          </a:p>
          <a:p>
            <a:r>
              <a:rPr lang="en-US" b="1" dirty="0"/>
              <a:t>Others said Paul had a reputation of being hard and demanding in his letters but weak in person</a:t>
            </a:r>
          </a:p>
          <a:p>
            <a:r>
              <a:rPr lang="en-US" b="1" dirty="0"/>
              <a:t>(2 Corinthians 10:10-11</a:t>
            </a:r>
            <a:r>
              <a:rPr lang="en-US" b="1" i="1" dirty="0"/>
              <a:t>), </a:t>
            </a:r>
            <a:r>
              <a:rPr lang="en-US" i="1" dirty="0"/>
              <a:t>“"For his letters," they say, " are weighty and powerful, but his bodily presence is weak, and his speech contemptible." 11 Let such a person consider this, that what we are in word by letters when we are absent, such we will also be in deed when we are present.”</a:t>
            </a:r>
          </a:p>
          <a:p>
            <a:endParaRPr lang="en-US" dirty="0"/>
          </a:p>
          <a:p>
            <a:r>
              <a:rPr lang="en-US" b="1" dirty="0"/>
              <a:t>Paul’s accusers were driven by evil motives. In reality, Paul was blameless.</a:t>
            </a:r>
          </a:p>
        </p:txBody>
      </p:sp>
      <p:sp>
        <p:nvSpPr>
          <p:cNvPr id="4" name="Slide Number Placeholder 3"/>
          <p:cNvSpPr>
            <a:spLocks noGrp="1"/>
          </p:cNvSpPr>
          <p:nvPr>
            <p:ph type="sldNum" sz="quarter" idx="10"/>
          </p:nvPr>
        </p:nvSpPr>
        <p:spPr/>
        <p:txBody>
          <a:bodyPr/>
          <a:lstStyle/>
          <a:p>
            <a:fld id="{D7C167DB-EFF0-400D-96A1-6799F871DE5B}" type="slidenum">
              <a:rPr lang="en-US" smtClean="0"/>
              <a:pPr/>
              <a:t>5</a:t>
            </a:fld>
            <a:endParaRPr lang="en-US"/>
          </a:p>
        </p:txBody>
      </p:sp>
    </p:spTree>
    <p:extLst>
      <p:ext uri="{BB962C8B-B14F-4D97-AF65-F5344CB8AC3E}">
        <p14:creationId xmlns:p14="http://schemas.microsoft.com/office/powerpoint/2010/main" val="1396957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b="1" dirty="0"/>
              <a:t>Christians have a bad reputation in the eyes of the world </a:t>
            </a:r>
          </a:p>
          <a:p>
            <a:r>
              <a:rPr lang="en-US" b="1" dirty="0"/>
              <a:t>(Matthew 5:11-12), </a:t>
            </a:r>
            <a:r>
              <a:rPr lang="en-US" i="1" dirty="0"/>
              <a:t>“Blessed are you when they revile and persecute you, and say all kinds of evil against you falsely for My sake. 12 Rejoice and be exceedingly glad, for great is your reward in heaven, for so they persecuted the prophets who were before you.”</a:t>
            </a:r>
          </a:p>
          <a:p>
            <a:pPr marL="175308" indent="-175308">
              <a:buFont typeface="Arial" panose="020B0604020202020204" pitchFamily="34" charset="0"/>
              <a:buChar char="•"/>
            </a:pPr>
            <a:r>
              <a:rPr lang="en-US" dirty="0"/>
              <a:t>You may have the reputation of being “judgmental” because you teach God’s word to a sinner about his or her sin. </a:t>
            </a:r>
          </a:p>
          <a:p>
            <a:pPr marL="175308" indent="-175308">
              <a:buFont typeface="Arial" panose="020B0604020202020204" pitchFamily="34" charset="0"/>
              <a:buChar char="•"/>
            </a:pPr>
            <a:r>
              <a:rPr lang="en-US" dirty="0"/>
              <a:t>You may refuse to have fellowship with false doctrine and be charged with a divisive reputation. </a:t>
            </a:r>
          </a:p>
          <a:p>
            <a:pPr marL="175308" indent="-175308">
              <a:buFont typeface="Arial" panose="020B0604020202020204" pitchFamily="34" charset="0"/>
              <a:buChar char="•"/>
            </a:pPr>
            <a:r>
              <a:rPr lang="en-US" dirty="0"/>
              <a:t>You may be blamed as evil because you will not “run with them into the same excess of riot” (1 Pet 4:4, ASV). </a:t>
            </a:r>
          </a:p>
          <a:p>
            <a:pPr marL="175308" indent="-175308">
              <a:buFont typeface="Arial" panose="020B0604020202020204" pitchFamily="34" charset="0"/>
              <a:buChar char="•"/>
            </a:pPr>
            <a:r>
              <a:rPr lang="en-US" dirty="0"/>
              <a:t>But, in God’s eyes you are blameless.</a:t>
            </a:r>
          </a:p>
          <a:p>
            <a:r>
              <a:rPr lang="en-US" b="1" dirty="0"/>
              <a:t>(1 Corinthians 4:3-4), </a:t>
            </a:r>
            <a:r>
              <a:rPr lang="en-US" i="1" dirty="0"/>
              <a:t>“But with me it is a very small thing that I should be judged by you or by a human court. In fact, I do not even judge myself. 4 For I know of nothing against myself, yet I am not justified by this; but He who judges me is the Lord.” </a:t>
            </a:r>
          </a:p>
        </p:txBody>
      </p:sp>
      <p:sp>
        <p:nvSpPr>
          <p:cNvPr id="4" name="Slide Number Placeholder 3"/>
          <p:cNvSpPr>
            <a:spLocks noGrp="1"/>
          </p:cNvSpPr>
          <p:nvPr>
            <p:ph type="sldNum" sz="quarter" idx="10"/>
          </p:nvPr>
        </p:nvSpPr>
        <p:spPr/>
        <p:txBody>
          <a:bodyPr/>
          <a:lstStyle/>
          <a:p>
            <a:fld id="{D7C167DB-EFF0-400D-96A1-6799F871DE5B}" type="slidenum">
              <a:rPr lang="en-US" smtClean="0"/>
              <a:pPr/>
              <a:t>6</a:t>
            </a:fld>
            <a:endParaRPr lang="en-US"/>
          </a:p>
        </p:txBody>
      </p:sp>
    </p:spTree>
    <p:extLst>
      <p:ext uri="{BB962C8B-B14F-4D97-AF65-F5344CB8AC3E}">
        <p14:creationId xmlns:p14="http://schemas.microsoft.com/office/powerpoint/2010/main" val="197207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98500"/>
            <a:ext cx="6205537" cy="3490913"/>
          </a:xfrm>
        </p:spPr>
      </p:sp>
      <p:sp>
        <p:nvSpPr>
          <p:cNvPr id="3" name="Notes Placeholder 2"/>
          <p:cNvSpPr>
            <a:spLocks noGrp="1"/>
          </p:cNvSpPr>
          <p:nvPr>
            <p:ph type="body" idx="1"/>
          </p:nvPr>
        </p:nvSpPr>
        <p:spPr/>
        <p:txBody>
          <a:bodyPr>
            <a:normAutofit/>
          </a:bodyPr>
          <a:lstStyle/>
          <a:p>
            <a:r>
              <a:rPr lang="en-US" b="1" dirty="0"/>
              <a:t>(1 Peter 2:11-12), </a:t>
            </a:r>
            <a:r>
              <a:rPr lang="en-US" i="1" dirty="0"/>
              <a:t>“Beloved, I beg you as sojourners and pilgrims, abstain from fleshly lusts which war against the soul, 12 having your conduct honorable among the Gentiles, that when they speak against you as evildoers, they may, </a:t>
            </a:r>
            <a:r>
              <a:rPr lang="en-US" i="1" u="sng" dirty="0"/>
              <a:t>by your good works which they observe</a:t>
            </a:r>
            <a:r>
              <a:rPr lang="en-US" i="1" dirty="0"/>
              <a:t>, glorify God in the day of visitation.”</a:t>
            </a:r>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a:p>
        </p:txBody>
      </p:sp>
    </p:spTree>
    <p:extLst>
      <p:ext uri="{BB962C8B-B14F-4D97-AF65-F5344CB8AC3E}">
        <p14:creationId xmlns:p14="http://schemas.microsoft.com/office/powerpoint/2010/main" val="380174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endParaRPr lang="en-US" dirty="0"/>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sz="1800"/>
          </a:p>
        </p:txBody>
      </p:sp>
      <p:sp>
        <p:nvSpPr>
          <p:cNvPr id="15" name="Date Placeholder 14"/>
          <p:cNvSpPr>
            <a:spLocks noGrp="1"/>
          </p:cNvSpPr>
          <p:nvPr>
            <p:ph type="dt" sz="half" idx="10"/>
          </p:nvPr>
        </p:nvSpPr>
        <p:spPr/>
        <p:txBody>
          <a:bodyPr/>
          <a:lstStyle/>
          <a:p>
            <a:fld id="{DCFA480D-CB17-4C49-BB2A-C7514E1C7CEA}" type="datetimeFigureOut">
              <a:rPr lang="en-US" smtClean="0"/>
              <a:pPr/>
              <a:t>8/28/2016</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A480D-CB17-4C49-BB2A-C7514E1C7CEA}" type="datetimeFigureOut">
              <a:rPr lang="en-US" smtClean="0"/>
              <a:pPr/>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A480D-CB17-4C49-BB2A-C7514E1C7CEA}" type="datetimeFigureOut">
              <a:rPr lang="en-US" smtClean="0"/>
              <a:pPr/>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8/28/2016</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914400" y="3505200"/>
            <a:ext cx="105664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endParaRPr lang="en-US" dirty="0"/>
          </a:p>
        </p:txBody>
      </p:sp>
      <p:sp>
        <p:nvSpPr>
          <p:cNvPr id="3" name="Text Placeholder 2"/>
          <p:cNvSpPr>
            <a:spLocks noGrp="1"/>
          </p:cNvSpPr>
          <p:nvPr>
            <p:ph type="body" idx="1"/>
          </p:nvPr>
        </p:nvSpPr>
        <p:spPr>
          <a:xfrm>
            <a:off x="914400" y="4958864"/>
            <a:ext cx="105664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Content Placeholder 10"/>
          <p:cNvSpPr>
            <a:spLocks noGrp="1"/>
          </p:cNvSpPr>
          <p:nvPr>
            <p:ph sz="half" idx="1"/>
          </p:nvPr>
        </p:nvSpPr>
        <p:spPr>
          <a:xfrm>
            <a:off x="609600" y="1524000"/>
            <a:ext cx="5413248"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half" idx="2"/>
          </p:nvPr>
        </p:nvSpPr>
        <p:spPr>
          <a:xfrm>
            <a:off x="6197600" y="1524000"/>
            <a:ext cx="5413248"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8/28/2016</a:t>
            </a:fld>
            <a:endParaRPr lang="en-US" dirty="0"/>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sp>
        <p:nvSpPr>
          <p:cNvPr id="32" name="Content Placeholder 31"/>
          <p:cNvSpPr>
            <a:spLocks noGrp="1"/>
          </p:cNvSpPr>
          <p:nvPr>
            <p:ph sz="half" idx="2"/>
          </p:nvPr>
        </p:nvSpPr>
        <p:spPr>
          <a:xfrm>
            <a:off x="609600" y="2201896"/>
            <a:ext cx="5384800" cy="3913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4" name="Content Placeholder 33"/>
          <p:cNvSpPr>
            <a:spLocks noGrp="1"/>
          </p:cNvSpPr>
          <p:nvPr>
            <p:ph sz="quarter" idx="4"/>
          </p:nvPr>
        </p:nvSpPr>
        <p:spPr>
          <a:xfrm>
            <a:off x="6199717" y="2201896"/>
            <a:ext cx="5384800" cy="3913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lang="en-US"/>
              <a:t>Click to edit Master title style</a:t>
            </a:r>
            <a:endParaRPr lang="en-US" dirty="0"/>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8/28/2016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8/28/2016</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a:t>Click to edit Master title style</a:t>
            </a:r>
            <a:endParaRPr lang="en-US" dirty="0"/>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a:t>Click icon to add picture</a:t>
            </a:r>
            <a:endParaRPr lang="en-US" dirty="0"/>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8/28/2016</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8/28/2016</a:t>
            </a:fld>
            <a:endParaRPr lang="en-US" sz="1200" dirty="0">
              <a:solidFill>
                <a:schemeClr val="tx2"/>
              </a:solidFill>
            </a:endParaRPr>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800" y="1600200"/>
            <a:ext cx="11074400" cy="1309468"/>
          </a:xfrm>
        </p:spPr>
        <p:txBody>
          <a:bodyPr/>
          <a:lstStyle/>
          <a:p>
            <a:r>
              <a:rPr lang="en-US" sz="7200" dirty="0">
                <a:latin typeface="Cooper Black" panose="0208090404030B020404" pitchFamily="18" charset="0"/>
              </a:rPr>
              <a:t>Reputation vs Reality</a:t>
            </a:r>
          </a:p>
        </p:txBody>
      </p:sp>
      <p:sp>
        <p:nvSpPr>
          <p:cNvPr id="3" name="Subtitle 2"/>
          <p:cNvSpPr>
            <a:spLocks noGrp="1"/>
          </p:cNvSpPr>
          <p:nvPr>
            <p:ph type="subTitle" idx="1"/>
          </p:nvPr>
        </p:nvSpPr>
        <p:spPr>
          <a:xfrm>
            <a:off x="1905000" y="3699804"/>
            <a:ext cx="8382000" cy="2624796"/>
          </a:xfrm>
        </p:spPr>
        <p:txBody>
          <a:bodyPr/>
          <a:lstStyle/>
          <a:p>
            <a:pPr indent="401638" algn="just"/>
            <a:r>
              <a:rPr lang="en-US" sz="4000" b="1" dirty="0">
                <a:latin typeface="Calibri" panose="020F0502020204030204" pitchFamily="34" charset="0"/>
              </a:rPr>
              <a:t>“Woe to you when all men speak well of you, for so did their fathers to the false prophets.”</a:t>
            </a:r>
          </a:p>
          <a:p>
            <a:pPr algn="l"/>
            <a:r>
              <a:rPr lang="en-US" sz="4000" b="1" dirty="0">
                <a:latin typeface="Calibri" panose="020F0502020204030204" pitchFamily="34" charset="0"/>
              </a:rPr>
              <a:t>                                             (Luke 6:26)</a:t>
            </a:r>
          </a:p>
        </p:txBody>
      </p:sp>
    </p:spTree>
  </p:cSld>
  <p:clrMapOvr>
    <a:masterClrMapping/>
  </p:clrMapOvr>
  <mc:AlternateContent xmlns:mc="http://schemas.openxmlformats.org/markup-compatibility/2006" xmlns:p14="http://schemas.microsoft.com/office/powerpoint/2010/main">
    <mc:Choice Requires="p14">
      <p:transition spd="slow" p14:dur="2250">
        <p14:reveal thruBlk="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Cooper Black" panose="0208090404030B020404" pitchFamily="18" charset="0"/>
              </a:rPr>
              <a:t>Philippians 2:14-16</a:t>
            </a:r>
          </a:p>
        </p:txBody>
      </p:sp>
      <p:sp>
        <p:nvSpPr>
          <p:cNvPr id="3" name="Content Placeholder 2"/>
          <p:cNvSpPr>
            <a:spLocks noGrp="1"/>
          </p:cNvSpPr>
          <p:nvPr>
            <p:ph idx="1"/>
          </p:nvPr>
        </p:nvSpPr>
        <p:spPr>
          <a:xfrm>
            <a:off x="533400" y="1524000"/>
            <a:ext cx="11201400" cy="4572000"/>
          </a:xfrm>
        </p:spPr>
        <p:txBody>
          <a:bodyPr>
            <a:normAutofit/>
          </a:bodyPr>
          <a:lstStyle/>
          <a:p>
            <a:pPr marL="0" indent="336550">
              <a:buNone/>
            </a:pPr>
            <a:r>
              <a:rPr lang="en-US" sz="4000" b="1" dirty="0">
                <a:latin typeface="Calibri" panose="020F0502020204030204" pitchFamily="34" charset="0"/>
              </a:rPr>
              <a:t>“Do all things without complaining and disputing, </a:t>
            </a:r>
            <a:r>
              <a:rPr lang="en-US" sz="4000" b="1" baseline="30000" dirty="0">
                <a:latin typeface="Calibri" panose="020F0502020204030204" pitchFamily="34" charset="0"/>
              </a:rPr>
              <a:t>15</a:t>
            </a:r>
            <a:r>
              <a:rPr lang="en-US" sz="4000" b="1" dirty="0">
                <a:latin typeface="Calibri" panose="020F0502020204030204" pitchFamily="34" charset="0"/>
              </a:rPr>
              <a:t> that you may become </a:t>
            </a:r>
            <a:r>
              <a:rPr lang="en-US" sz="4000" b="1" dirty="0">
                <a:solidFill>
                  <a:srgbClr val="FFFF00"/>
                </a:solidFill>
                <a:latin typeface="Calibri" panose="020F0502020204030204" pitchFamily="34" charset="0"/>
              </a:rPr>
              <a:t>blameless</a:t>
            </a:r>
            <a:r>
              <a:rPr lang="en-US" sz="4000" b="1" dirty="0">
                <a:latin typeface="Calibri" panose="020F0502020204030204" pitchFamily="34" charset="0"/>
              </a:rPr>
              <a:t> and harmless, children of God without fault in the midst of a crooked and perverse generation, among whom you shine as lights in the world, </a:t>
            </a:r>
            <a:r>
              <a:rPr lang="en-US" sz="4000" b="1" baseline="30000" dirty="0">
                <a:latin typeface="Calibri" panose="020F0502020204030204" pitchFamily="34" charset="0"/>
              </a:rPr>
              <a:t>16</a:t>
            </a:r>
            <a:r>
              <a:rPr lang="en-US" sz="4000" b="1" dirty="0">
                <a:latin typeface="Calibri" panose="020F0502020204030204" pitchFamily="34" charset="0"/>
              </a:rPr>
              <a:t> holding fast the word of life, so that I may rejoice in the day of Christ that I have not run in vain or labored in vain.</a:t>
            </a:r>
          </a:p>
        </p:txBody>
      </p:sp>
    </p:spTree>
  </p:cSld>
  <p:clrMapOvr>
    <a:masterClrMapping/>
  </p:clrMapOvr>
  <mc:AlternateContent xmlns:mc="http://schemas.openxmlformats.org/markup-compatibility/2006" xmlns:p14="http://schemas.microsoft.com/office/powerpoint/2010/main">
    <mc:Choice Requires="p14">
      <p:transition spd="slow" p14:dur="15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normAutofit/>
          </a:bodyPr>
          <a:lstStyle/>
          <a:p>
            <a:pPr algn="ctr"/>
            <a:r>
              <a:rPr lang="en-US" sz="4800" dirty="0">
                <a:latin typeface="Cooper Black" panose="0208090404030B020404" pitchFamily="18" charset="0"/>
              </a:rPr>
              <a:t>Good Character / Bad Reputation</a:t>
            </a:r>
          </a:p>
        </p:txBody>
      </p:sp>
      <p:sp>
        <p:nvSpPr>
          <p:cNvPr id="3" name="Content Placeholder 2"/>
          <p:cNvSpPr>
            <a:spLocks noGrp="1"/>
          </p:cNvSpPr>
          <p:nvPr>
            <p:ph idx="1"/>
          </p:nvPr>
        </p:nvSpPr>
        <p:spPr>
          <a:xfrm>
            <a:off x="457200" y="1524000"/>
            <a:ext cx="11430000" cy="1219200"/>
          </a:xfrm>
        </p:spPr>
        <p:txBody>
          <a:bodyPr>
            <a:normAutofit lnSpcReduction="10000"/>
          </a:bodyPr>
          <a:lstStyle/>
          <a:p>
            <a:pPr marL="504825" indent="-504825"/>
            <a:r>
              <a:rPr lang="en-US" sz="4000" b="1" dirty="0">
                <a:latin typeface="Calibri" panose="020F0502020204030204" pitchFamily="34" charset="0"/>
              </a:rPr>
              <a:t>Jesus </a:t>
            </a:r>
            <a:r>
              <a:rPr lang="en-US" sz="4000" b="1" i="1" dirty="0">
                <a:latin typeface="Calibri" panose="020F0502020204030204" pitchFamily="34" charset="0"/>
              </a:rPr>
              <a:t>(Glutton/winebibber; companion of sinners) </a:t>
            </a:r>
            <a:r>
              <a:rPr lang="en-US" sz="4000" b="1" dirty="0">
                <a:solidFill>
                  <a:srgbClr val="FFFF00"/>
                </a:solidFill>
                <a:latin typeface="Calibri" panose="020F0502020204030204" pitchFamily="34" charset="0"/>
              </a:rPr>
              <a:t>Matthew 11:19; Luke 15:1-2</a:t>
            </a:r>
          </a:p>
        </p:txBody>
      </p:sp>
    </p:spTree>
  </p:cSld>
  <p:clrMapOvr>
    <a:masterClrMapping/>
  </p:clrMapOvr>
  <mc:AlternateContent xmlns:mc="http://schemas.openxmlformats.org/markup-compatibility/2006" xmlns:p14="http://schemas.microsoft.com/office/powerpoint/2010/main">
    <mc:Choice Requires="p14">
      <p:transition spd="slow" p14:dur="1500">
        <p14:reveal thruBlk="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normAutofit/>
          </a:bodyPr>
          <a:lstStyle/>
          <a:p>
            <a:pPr algn="ctr"/>
            <a:r>
              <a:rPr lang="en-US" sz="4800" dirty="0">
                <a:latin typeface="Cooper Black" panose="0208090404030B020404" pitchFamily="18" charset="0"/>
              </a:rPr>
              <a:t>Good Character / Bad Reputation</a:t>
            </a:r>
          </a:p>
        </p:txBody>
      </p:sp>
      <p:sp>
        <p:nvSpPr>
          <p:cNvPr id="3" name="Content Placeholder 2"/>
          <p:cNvSpPr>
            <a:spLocks noGrp="1"/>
          </p:cNvSpPr>
          <p:nvPr>
            <p:ph idx="1"/>
          </p:nvPr>
        </p:nvSpPr>
        <p:spPr>
          <a:xfrm>
            <a:off x="457200" y="1524000"/>
            <a:ext cx="11430000" cy="2590800"/>
          </a:xfrm>
        </p:spPr>
        <p:txBody>
          <a:bodyPr>
            <a:normAutofit lnSpcReduction="10000"/>
          </a:bodyPr>
          <a:lstStyle/>
          <a:p>
            <a:pPr marL="504825" indent="-504825"/>
            <a:r>
              <a:rPr lang="en-US" sz="4000" b="1" dirty="0">
                <a:latin typeface="Calibri" panose="020F0502020204030204" pitchFamily="34" charset="0"/>
              </a:rPr>
              <a:t>Jesus </a:t>
            </a:r>
            <a:r>
              <a:rPr lang="en-US" sz="4000" b="1" i="1" dirty="0">
                <a:latin typeface="Calibri" panose="020F0502020204030204" pitchFamily="34" charset="0"/>
              </a:rPr>
              <a:t>(Glutton/winebibber; companion of sinners) </a:t>
            </a:r>
            <a:r>
              <a:rPr lang="en-US" sz="4000" b="1" dirty="0">
                <a:solidFill>
                  <a:srgbClr val="FFFF00"/>
                </a:solidFill>
                <a:latin typeface="Calibri" panose="020F0502020204030204" pitchFamily="34" charset="0"/>
              </a:rPr>
              <a:t>Matthew 11:19; Luke 15:1-2</a:t>
            </a:r>
          </a:p>
          <a:p>
            <a:pPr marL="504825" indent="-504825"/>
            <a:r>
              <a:rPr lang="en-US" sz="4000" b="1" dirty="0">
                <a:latin typeface="Calibri" panose="020F0502020204030204" pitchFamily="34" charset="0"/>
              </a:rPr>
              <a:t>John the Baptist </a:t>
            </a:r>
            <a:r>
              <a:rPr lang="en-US" sz="4000" b="1" i="1" dirty="0">
                <a:latin typeface="Calibri" panose="020F0502020204030204" pitchFamily="34" charset="0"/>
              </a:rPr>
              <a:t>(Having a demon)                </a:t>
            </a:r>
            <a:r>
              <a:rPr lang="en-US" sz="4000" b="1" dirty="0">
                <a:solidFill>
                  <a:srgbClr val="FFFF00"/>
                </a:solidFill>
                <a:latin typeface="Calibri" panose="020F0502020204030204" pitchFamily="34" charset="0"/>
              </a:rPr>
              <a:t>Matthew 11:11; 11:18</a:t>
            </a:r>
          </a:p>
        </p:txBody>
      </p:sp>
    </p:spTree>
    <p:extLst>
      <p:ext uri="{BB962C8B-B14F-4D97-AF65-F5344CB8AC3E}">
        <p14:creationId xmlns:p14="http://schemas.microsoft.com/office/powerpoint/2010/main" val="312889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normAutofit/>
          </a:bodyPr>
          <a:lstStyle/>
          <a:p>
            <a:pPr algn="ctr"/>
            <a:r>
              <a:rPr lang="en-US" sz="4800" dirty="0">
                <a:latin typeface="Cooper Black" panose="0208090404030B020404" pitchFamily="18" charset="0"/>
              </a:rPr>
              <a:t>Good Character / Bad Reputation</a:t>
            </a:r>
          </a:p>
        </p:txBody>
      </p:sp>
      <p:sp>
        <p:nvSpPr>
          <p:cNvPr id="3" name="Content Placeholder 2"/>
          <p:cNvSpPr>
            <a:spLocks noGrp="1"/>
          </p:cNvSpPr>
          <p:nvPr>
            <p:ph idx="1"/>
          </p:nvPr>
        </p:nvSpPr>
        <p:spPr>
          <a:xfrm>
            <a:off x="457200" y="1524000"/>
            <a:ext cx="11430000" cy="3810000"/>
          </a:xfrm>
        </p:spPr>
        <p:txBody>
          <a:bodyPr>
            <a:normAutofit lnSpcReduction="10000"/>
          </a:bodyPr>
          <a:lstStyle/>
          <a:p>
            <a:pPr marL="504825" indent="-504825"/>
            <a:r>
              <a:rPr lang="en-US" sz="4000" b="1" dirty="0">
                <a:latin typeface="Calibri" panose="020F0502020204030204" pitchFamily="34" charset="0"/>
              </a:rPr>
              <a:t>Jesus </a:t>
            </a:r>
            <a:r>
              <a:rPr lang="en-US" sz="4000" b="1" i="1" dirty="0">
                <a:latin typeface="Calibri" panose="020F0502020204030204" pitchFamily="34" charset="0"/>
              </a:rPr>
              <a:t>(Glutton/winebibber; companion of sinners) </a:t>
            </a:r>
            <a:r>
              <a:rPr lang="en-US" sz="4000" b="1" dirty="0">
                <a:solidFill>
                  <a:srgbClr val="FFFF00"/>
                </a:solidFill>
                <a:latin typeface="Calibri" panose="020F0502020204030204" pitchFamily="34" charset="0"/>
              </a:rPr>
              <a:t>Matthew 11:19; Luke 15:1-2</a:t>
            </a:r>
          </a:p>
          <a:p>
            <a:pPr marL="504825" indent="-504825"/>
            <a:r>
              <a:rPr lang="en-US" sz="4000" b="1" dirty="0">
                <a:latin typeface="Calibri" panose="020F0502020204030204" pitchFamily="34" charset="0"/>
              </a:rPr>
              <a:t>John the Baptist </a:t>
            </a:r>
            <a:r>
              <a:rPr lang="en-US" sz="4000" b="1" i="1" dirty="0">
                <a:latin typeface="Calibri" panose="020F0502020204030204" pitchFamily="34" charset="0"/>
              </a:rPr>
              <a:t>(Having a demon)                </a:t>
            </a:r>
            <a:r>
              <a:rPr lang="en-US" sz="4000" b="1" dirty="0">
                <a:solidFill>
                  <a:srgbClr val="FFFF00"/>
                </a:solidFill>
                <a:latin typeface="Calibri" panose="020F0502020204030204" pitchFamily="34" charset="0"/>
              </a:rPr>
              <a:t>Matthew 11:11; 11:18</a:t>
            </a:r>
          </a:p>
          <a:p>
            <a:pPr marL="504825" indent="-504825"/>
            <a:r>
              <a:rPr lang="en-US" sz="4000" b="1" dirty="0">
                <a:latin typeface="Calibri" panose="020F0502020204030204" pitchFamily="34" charset="0"/>
              </a:rPr>
              <a:t>Paul </a:t>
            </a:r>
            <a:r>
              <a:rPr lang="en-US" sz="4000" b="1" i="1" dirty="0">
                <a:latin typeface="Calibri" panose="020F0502020204030204" pitchFamily="34" charset="0"/>
              </a:rPr>
              <a:t>(Indecisive and Erratic; Hard and demanding) </a:t>
            </a:r>
            <a:r>
              <a:rPr lang="en-US" sz="4000" b="1" dirty="0">
                <a:solidFill>
                  <a:srgbClr val="FFFF00"/>
                </a:solidFill>
                <a:latin typeface="Calibri" panose="020F0502020204030204" pitchFamily="34" charset="0"/>
              </a:rPr>
              <a:t>2 Corinthians 1:15 – 2:1; 2 Corinthians 10:10-11</a:t>
            </a:r>
          </a:p>
        </p:txBody>
      </p:sp>
    </p:spTree>
    <p:extLst>
      <p:ext uri="{BB962C8B-B14F-4D97-AF65-F5344CB8AC3E}">
        <p14:creationId xmlns:p14="http://schemas.microsoft.com/office/powerpoint/2010/main" val="316678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normAutofit/>
          </a:bodyPr>
          <a:lstStyle/>
          <a:p>
            <a:pPr algn="ctr"/>
            <a:r>
              <a:rPr lang="en-US" sz="4800" dirty="0">
                <a:latin typeface="Cooper Black" panose="0208090404030B020404" pitchFamily="18" charset="0"/>
              </a:rPr>
              <a:t>Good Character / Bad Reputation</a:t>
            </a:r>
          </a:p>
        </p:txBody>
      </p:sp>
      <p:sp>
        <p:nvSpPr>
          <p:cNvPr id="3" name="Content Placeholder 2"/>
          <p:cNvSpPr>
            <a:spLocks noGrp="1"/>
          </p:cNvSpPr>
          <p:nvPr>
            <p:ph idx="1"/>
          </p:nvPr>
        </p:nvSpPr>
        <p:spPr>
          <a:xfrm>
            <a:off x="457200" y="1524000"/>
            <a:ext cx="11430000" cy="4953000"/>
          </a:xfrm>
        </p:spPr>
        <p:txBody>
          <a:bodyPr>
            <a:normAutofit lnSpcReduction="10000"/>
          </a:bodyPr>
          <a:lstStyle/>
          <a:p>
            <a:pPr marL="504825" indent="-504825"/>
            <a:r>
              <a:rPr lang="en-US" sz="4000" b="1" dirty="0">
                <a:latin typeface="Calibri" panose="020F0502020204030204" pitchFamily="34" charset="0"/>
              </a:rPr>
              <a:t>Jesus </a:t>
            </a:r>
            <a:r>
              <a:rPr lang="en-US" sz="4000" b="1" i="1" dirty="0">
                <a:latin typeface="Calibri" panose="020F0502020204030204" pitchFamily="34" charset="0"/>
              </a:rPr>
              <a:t>(Glutton/winebibber; companion of sinners) </a:t>
            </a:r>
            <a:r>
              <a:rPr lang="en-US" sz="4000" b="1" dirty="0">
                <a:solidFill>
                  <a:srgbClr val="FFFF00"/>
                </a:solidFill>
                <a:latin typeface="Calibri" panose="020F0502020204030204" pitchFamily="34" charset="0"/>
              </a:rPr>
              <a:t>Matthew 11:19; Luke 15:1-2</a:t>
            </a:r>
          </a:p>
          <a:p>
            <a:pPr marL="504825" indent="-504825"/>
            <a:r>
              <a:rPr lang="en-US" sz="4000" b="1" dirty="0">
                <a:latin typeface="Calibri" panose="020F0502020204030204" pitchFamily="34" charset="0"/>
              </a:rPr>
              <a:t>John the Baptist </a:t>
            </a:r>
            <a:r>
              <a:rPr lang="en-US" sz="4000" b="1" i="1" dirty="0">
                <a:latin typeface="Calibri" panose="020F0502020204030204" pitchFamily="34" charset="0"/>
              </a:rPr>
              <a:t>(Having a demon)                </a:t>
            </a:r>
            <a:r>
              <a:rPr lang="en-US" sz="4000" b="1" dirty="0">
                <a:solidFill>
                  <a:srgbClr val="FFFF00"/>
                </a:solidFill>
                <a:latin typeface="Calibri" panose="020F0502020204030204" pitchFamily="34" charset="0"/>
              </a:rPr>
              <a:t>Matthew 11:11; 11:18</a:t>
            </a:r>
          </a:p>
          <a:p>
            <a:pPr marL="504825" indent="-504825"/>
            <a:r>
              <a:rPr lang="en-US" sz="4000" b="1" dirty="0">
                <a:latin typeface="Calibri" panose="020F0502020204030204" pitchFamily="34" charset="0"/>
              </a:rPr>
              <a:t>Paul </a:t>
            </a:r>
            <a:r>
              <a:rPr lang="en-US" sz="4000" b="1" i="1" dirty="0">
                <a:latin typeface="Calibri" panose="020F0502020204030204" pitchFamily="34" charset="0"/>
              </a:rPr>
              <a:t>(Indecisive and Erratic; Hard and demanding) </a:t>
            </a:r>
            <a:r>
              <a:rPr lang="en-US" sz="4000" b="1" dirty="0">
                <a:solidFill>
                  <a:srgbClr val="FFFF00"/>
                </a:solidFill>
                <a:latin typeface="Calibri" panose="020F0502020204030204" pitchFamily="34" charset="0"/>
              </a:rPr>
              <a:t>2 Corinthians 1:15 – 2:1; 2 Corinthians 10:10-11</a:t>
            </a:r>
          </a:p>
          <a:p>
            <a:pPr marL="504825" indent="-504825"/>
            <a:r>
              <a:rPr lang="en-US" sz="4000" b="1" dirty="0">
                <a:latin typeface="Calibri" panose="020F0502020204030204" pitchFamily="34" charset="0"/>
              </a:rPr>
              <a:t>Christians </a:t>
            </a:r>
            <a:r>
              <a:rPr lang="en-US" sz="4000" b="1" i="1" dirty="0">
                <a:latin typeface="Calibri" panose="020F0502020204030204" pitchFamily="34" charset="0"/>
              </a:rPr>
              <a:t>(In the eyes of the world)                           </a:t>
            </a:r>
            <a:r>
              <a:rPr lang="en-US" sz="4000" b="1" dirty="0">
                <a:solidFill>
                  <a:srgbClr val="FFFF00"/>
                </a:solidFill>
                <a:latin typeface="Calibri" panose="020F0502020204030204" pitchFamily="34" charset="0"/>
              </a:rPr>
              <a:t>1 Corinthians 4:3-4</a:t>
            </a:r>
          </a:p>
        </p:txBody>
      </p:sp>
    </p:spTree>
    <p:extLst>
      <p:ext uri="{BB962C8B-B14F-4D97-AF65-F5344CB8AC3E}">
        <p14:creationId xmlns:p14="http://schemas.microsoft.com/office/powerpoint/2010/main" val="429386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038600"/>
            <a:ext cx="11074400" cy="1143000"/>
          </a:xfrm>
        </p:spPr>
        <p:txBody>
          <a:bodyPr>
            <a:normAutofit/>
          </a:bodyPr>
          <a:lstStyle/>
          <a:p>
            <a:pPr indent="0">
              <a:buNone/>
            </a:pPr>
            <a:r>
              <a:rPr lang="en-US" sz="4800" b="1" dirty="0">
                <a:latin typeface="Calibri" panose="020F0502020204030204" pitchFamily="34" charset="0"/>
              </a:rPr>
              <a:t>(1 Peter 2:11-12)</a:t>
            </a:r>
          </a:p>
        </p:txBody>
      </p:sp>
      <p:sp>
        <p:nvSpPr>
          <p:cNvPr id="2" name="Title 1"/>
          <p:cNvSpPr>
            <a:spLocks noGrp="1"/>
          </p:cNvSpPr>
          <p:nvPr>
            <p:ph type="ctrTitle"/>
          </p:nvPr>
        </p:nvSpPr>
        <p:spPr>
          <a:xfrm>
            <a:off x="609600" y="457200"/>
            <a:ext cx="11074400" cy="2667000"/>
          </a:xfrm>
        </p:spPr>
        <p:txBody>
          <a:bodyPr>
            <a:noAutofit/>
          </a:bodyPr>
          <a:lstStyle/>
          <a:p>
            <a:r>
              <a:rPr lang="en-US" sz="7200" dirty="0">
                <a:latin typeface="Cooper Black" panose="0208090404030B020404" pitchFamily="18" charset="0"/>
              </a:rPr>
              <a:t>Conclusion</a:t>
            </a:r>
            <a:br>
              <a:rPr lang="en-US" sz="5400" dirty="0">
                <a:latin typeface="Cooper Black" panose="0208090404030B020404" pitchFamily="18" charset="0"/>
              </a:rPr>
            </a:br>
            <a:r>
              <a:rPr lang="en-US" sz="5400" dirty="0">
                <a:solidFill>
                  <a:schemeClr val="tx1"/>
                </a:solidFill>
                <a:effectLst/>
                <a:latin typeface="Cooper Black" panose="0208090404030B020404" pitchFamily="18" charset="0"/>
              </a:rPr>
              <a:t>The crucial thing is to be blameless in God’s sight. </a:t>
            </a:r>
            <a:endParaRPr lang="en-US" sz="5400" dirty="0">
              <a:latin typeface="Cooper Black" panose="0208090404030B020404" pitchFamily="18" charset="0"/>
            </a:endParaRPr>
          </a:p>
        </p:txBody>
      </p:sp>
    </p:spTree>
    <p:extLst>
      <p:ext uri="{BB962C8B-B14F-4D97-AF65-F5344CB8AC3E}">
        <p14:creationId xmlns:p14="http://schemas.microsoft.com/office/powerpoint/2010/main" val="1215192537"/>
      </p:ext>
    </p:extLst>
  </p:cSld>
  <p:clrMapOvr>
    <a:masterClrMapping/>
  </p:clrMapOvr>
  <mc:AlternateContent xmlns:mc="http://schemas.openxmlformats.org/markup-compatibility/2006" xmlns:p14="http://schemas.microsoft.com/office/powerpoint/2010/main">
    <mc:Choice Requires="p14">
      <p:transition spd="slow" p14:dur="2250">
        <p14:reveal thruBlk="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12A3A41-1071-4D7E-ADFD-E0A431612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General presentation</Template>
  <TotalTime>0</TotalTime>
  <Words>1387</Words>
  <Application>Microsoft Office PowerPoint</Application>
  <PresentationFormat>Widescreen</PresentationFormat>
  <Paragraphs>76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Constantia</vt:lpstr>
      <vt:lpstr>Cooper Black</vt:lpstr>
      <vt:lpstr>Wingdings 2</vt:lpstr>
      <vt:lpstr>Paper</vt:lpstr>
      <vt:lpstr>Reputation vs Reality</vt:lpstr>
      <vt:lpstr>Philippians 2:14-16</vt:lpstr>
      <vt:lpstr>Good Character / Bad Reputation</vt:lpstr>
      <vt:lpstr>Good Character / Bad Reputation</vt:lpstr>
      <vt:lpstr>Good Character / Bad Reputation</vt:lpstr>
      <vt:lpstr>Good Character / Bad Reputation</vt:lpstr>
      <vt:lpstr>Conclusion The crucial thing is to be blameless in God’s sight.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2016-08-28T20:32:52Z</dcterms:created>
  <dcterms:modified xsi:type="dcterms:W3CDTF">2016-08-28T21:54:00Z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