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7" r:id="rId2"/>
    <p:sldId id="260" r:id="rId3"/>
    <p:sldId id="259" r:id="rId4"/>
    <p:sldId id="258" r:id="rId5"/>
    <p:sldId id="261" r:id="rId6"/>
    <p:sldId id="268" r:id="rId7"/>
    <p:sldId id="276" r:id="rId8"/>
    <p:sldId id="283" r:id="rId9"/>
    <p:sldId id="269" r:id="rId10"/>
    <p:sldId id="277" r:id="rId11"/>
    <p:sldId id="270" r:id="rId12"/>
    <p:sldId id="278" r:id="rId13"/>
    <p:sldId id="271" r:id="rId14"/>
    <p:sldId id="279" r:id="rId15"/>
    <p:sldId id="272" r:id="rId16"/>
    <p:sldId id="280" r:id="rId17"/>
    <p:sldId id="28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9" autoAdjust="0"/>
    <p:restoredTop sz="57451" autoAdjust="0"/>
  </p:normalViewPr>
  <p:slideViewPr>
    <p:cSldViewPr snapToGrid="0">
      <p:cViewPr varScale="1">
        <p:scale>
          <a:sx n="39" d="100"/>
          <a:sy n="39" d="100"/>
        </p:scale>
        <p:origin x="21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196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800" dirty="0" smtClean="0">
                <a:latin typeface="Bernard MT Condensed" panose="02050806060905020404" pitchFamily="18" charset="0"/>
              </a:rPr>
              <a:t>Rescue the Perishing</a:t>
            </a:r>
            <a:endParaRPr lang="en-US" sz="1800" dirty="0">
              <a:latin typeface="Bernard MT Condensed" panose="020508060609050204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January 25, 2015 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West Side church of Christ, Stan Cox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6F629-21B2-4E79-989C-580261718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81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99997-AE47-46AD-9990-43B627A36C2D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E0F56-6937-4199-9017-BD02EB8BF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16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always a need for mature Christians to help the weak, the struggling and those overtaken by sin.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E0F56-6937-4199-9017-BD02EB8BF2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06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we note our own past in sin, it should cause us to be compassionate toward others in their weakness…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E0F56-6937-4199-9017-BD02EB8BF2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50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E0F56-6937-4199-9017-BD02EB8BF2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03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should be contemplating</a:t>
            </a:r>
            <a:r>
              <a:rPr lang="en-US" baseline="0" dirty="0" smtClean="0"/>
              <a:t> those things that benefit us and others spiritually.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(We see some too interested in hobbies, work, etc., to concern themselves with saving souls).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Cf. Gal. 6:1, </a:t>
            </a:r>
            <a:r>
              <a:rPr lang="en-US" i="1" baseline="0" dirty="0" smtClean="0"/>
              <a:t>“</a:t>
            </a:r>
            <a:r>
              <a:rPr lang="en-US" sz="1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who are spiritual restore such a one in a spirit of gentleness…”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E0F56-6937-4199-9017-BD02EB8BF2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53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r>
              <a:rPr lang="en-US" baseline="0" dirty="0" smtClean="0"/>
              <a:t> – To save the lost!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E0F56-6937-4199-9017-BD02EB8BF2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02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 – Support and encouragement of the weak!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E0F56-6937-4199-9017-BD02EB8BF2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91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Gentleness</a:t>
            </a:r>
            <a:r>
              <a:rPr lang="en-US" baseline="0" dirty="0" smtClean="0"/>
              <a:t> – (KJV, meekness) (</a:t>
            </a:r>
            <a:r>
              <a:rPr lang="en-US" baseline="0" dirty="0" err="1" smtClean="0"/>
              <a:t>praotes</a:t>
            </a:r>
            <a:r>
              <a:rPr lang="en-US" baseline="0" dirty="0" smtClean="0"/>
              <a:t>) gentleness/humility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E0F56-6937-4199-9017-BD02EB8BF2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37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Parable</a:t>
            </a:r>
            <a:r>
              <a:rPr lang="en-US" baseline="0" dirty="0" smtClean="0"/>
              <a:t> (Luke 18:9-14, Pharisee and Publican)</a:t>
            </a:r>
            <a:endParaRPr lang="en-US" dirty="0" smtClean="0"/>
          </a:p>
          <a:p>
            <a:r>
              <a:rPr lang="en-US" dirty="0" smtClean="0"/>
              <a:t>“The Pharisee stood and prayed thus with himself, ‘God, I thank You that I am not like other men — </a:t>
            </a:r>
            <a:r>
              <a:rPr lang="en-US" dirty="0" err="1" smtClean="0"/>
              <a:t>extortioners</a:t>
            </a:r>
            <a:r>
              <a:rPr lang="en-US" dirty="0" smtClean="0"/>
              <a:t>, unjust, adulterers, or even as this tax collector. </a:t>
            </a:r>
            <a:r>
              <a:rPr lang="en-US" baseline="30000" dirty="0" smtClean="0"/>
              <a:t>12 </a:t>
            </a:r>
            <a:r>
              <a:rPr lang="en-US" dirty="0" smtClean="0"/>
              <a:t>I fast twice a week; I give tithes of all that I possess.’</a:t>
            </a:r>
          </a:p>
          <a:p>
            <a:endParaRPr lang="en-US" dirty="0" smtClean="0"/>
          </a:p>
          <a:p>
            <a:r>
              <a:rPr lang="en-US" dirty="0" smtClean="0"/>
              <a:t>The tax collector, “…God, be merciful to me a sinner!”</a:t>
            </a:r>
          </a:p>
          <a:p>
            <a:endParaRPr lang="en-US" dirty="0" smtClean="0"/>
          </a:p>
          <a:p>
            <a:r>
              <a:rPr lang="en-US" dirty="0" smtClean="0"/>
              <a:t>Jesus said (14), “I tell you, this man went down to his house justified </a:t>
            </a:r>
            <a:r>
              <a:rPr lang="en-US" i="1" dirty="0" smtClean="0"/>
              <a:t>rather</a:t>
            </a:r>
            <a:r>
              <a:rPr lang="en-US" dirty="0" smtClean="0"/>
              <a:t> than the other; for everyone who exalts himself will be humbled, and he who humbles himself will be exalted.”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E0F56-6937-4199-9017-BD02EB8BF2B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607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HYPOCRISY</a:t>
            </a:r>
            <a:r>
              <a:rPr lang="en-US" baseline="0" dirty="0" smtClean="0"/>
              <a:t> of the Jews (toward the Gentiles, while guilty of the same sins).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E0F56-6937-4199-9017-BD02EB8BF2B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96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5A19-38B4-4B9B-9AF2-8CD182C3413D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DA50-4F23-4D66-A951-8E760F13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5A19-38B4-4B9B-9AF2-8CD182C3413D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DA50-4F23-4D66-A951-8E760F13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63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5A19-38B4-4B9B-9AF2-8CD182C3413D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DA50-4F23-4D66-A951-8E760F13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26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5A19-38B4-4B9B-9AF2-8CD182C3413D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DA50-4F23-4D66-A951-8E760F13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72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5A19-38B4-4B9B-9AF2-8CD182C3413D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DA50-4F23-4D66-A951-8E760F13FDB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9154041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53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5A19-38B4-4B9B-9AF2-8CD182C3413D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DA50-4F23-4D66-A951-8E760F13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52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5A19-38B4-4B9B-9AF2-8CD182C3413D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DA50-4F23-4D66-A951-8E760F13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98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5A19-38B4-4B9B-9AF2-8CD182C3413D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DA50-4F23-4D66-A951-8E760F13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1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5A19-38B4-4B9B-9AF2-8CD182C3413D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DA50-4F23-4D66-A951-8E760F13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9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5A19-38B4-4B9B-9AF2-8CD182C3413D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DA50-4F23-4D66-A951-8E760F13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80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5A19-38B4-4B9B-9AF2-8CD182C3413D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DA50-4F23-4D66-A951-8E760F13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0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F5A19-38B4-4B9B-9AF2-8CD182C3413D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7DA50-4F23-4D66-A951-8E760F13FDB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6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699247"/>
            <a:ext cx="4015347" cy="3863229"/>
          </a:xfrm>
        </p:spPr>
        <p:txBody>
          <a:bodyPr/>
          <a:lstStyle/>
          <a:p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Rescue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</a:b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   the</a:t>
            </a:r>
            <a:b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</a:b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Perishing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284694"/>
            <a:ext cx="7886700" cy="102011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Jude 16-23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047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215154"/>
            <a:ext cx="8098491" cy="77992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Galatians 6:1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59" y="1076652"/>
            <a:ext cx="8229600" cy="5310702"/>
          </a:xfrm>
        </p:spPr>
        <p:txBody>
          <a:bodyPr>
            <a:normAutofit/>
          </a:bodyPr>
          <a:lstStyle/>
          <a:p>
            <a:pPr marL="0" indent="349250">
              <a:buNone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Brethren, if a man is overtaken                          in any trespass, you who are spiritual           restore such a one in a spirit of </a:t>
            </a:r>
            <a:r>
              <a:rPr lang="en-US" sz="32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gentleness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considering yourself lest you also be tempted.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306" y="296723"/>
            <a:ext cx="1948624" cy="994196"/>
          </a:xfrm>
          <a:prstGeom prst="rect">
            <a:avLst/>
          </a:prstGeom>
          <a:ln w="50800">
            <a:solidFill>
              <a:srgbClr val="1B1C31"/>
            </a:solidFill>
          </a:ln>
        </p:spPr>
      </p:pic>
    </p:spTree>
    <p:extLst>
      <p:ext uri="{BB962C8B-B14F-4D97-AF65-F5344CB8AC3E}">
        <p14:creationId xmlns:p14="http://schemas.microsoft.com/office/powerpoint/2010/main" val="202281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164" y="417311"/>
            <a:ext cx="8098491" cy="77992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Rescue the Perishing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164" y="1454727"/>
            <a:ext cx="8582666" cy="5070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 yourself to try to save some</a:t>
            </a:r>
          </a:p>
          <a:p>
            <a:pPr lvl="1" indent="-290513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Spiritual </a:t>
            </a:r>
            <a:r>
              <a:rPr lang="en-US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(Romans 8:5-8)</a:t>
            </a:r>
          </a:p>
          <a:p>
            <a:pPr lvl="1" indent="-290513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Your Goal </a:t>
            </a:r>
            <a:r>
              <a:rPr lang="en-US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(James 5:19-20; 1 Thess. 5:14)</a:t>
            </a:r>
          </a:p>
          <a:p>
            <a:pPr lvl="1" indent="-290513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Meekness </a:t>
            </a:r>
            <a:r>
              <a:rPr lang="en-US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(Galatians 6:1)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Misusing our Opportunities?</a:t>
            </a:r>
          </a:p>
          <a:p>
            <a:pPr lvl="1" indent="-290513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 Righteousness/Hypocrisy                      </a:t>
            </a:r>
            <a:r>
              <a:rPr lang="en-US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(Luke 18:9-14; Romans 2:1-3)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7381" y="215154"/>
            <a:ext cx="1745449" cy="105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00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215154"/>
            <a:ext cx="8098491" cy="77992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Romans 2:1-3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59" y="1076652"/>
            <a:ext cx="8229600" cy="5310702"/>
          </a:xfrm>
        </p:spPr>
        <p:txBody>
          <a:bodyPr>
            <a:normAutofit/>
          </a:bodyPr>
          <a:lstStyle/>
          <a:p>
            <a:pPr marL="0" indent="349250">
              <a:buNone/>
            </a:pPr>
            <a:r>
              <a:rPr lang="en-US" sz="3200" dirty="0">
                <a:solidFill>
                  <a:schemeClr val="bg1"/>
                </a:solidFill>
              </a:rPr>
              <a:t>Therefore you are </a:t>
            </a:r>
            <a:r>
              <a:rPr lang="en-US" sz="3200" dirty="0" smtClean="0">
                <a:solidFill>
                  <a:schemeClr val="bg1"/>
                </a:solidFill>
              </a:rPr>
              <a:t>inexcusable                            O </a:t>
            </a:r>
            <a:r>
              <a:rPr lang="en-US" sz="3200" dirty="0">
                <a:solidFill>
                  <a:schemeClr val="bg1"/>
                </a:solidFill>
              </a:rPr>
              <a:t>man, whoever you are who judge, </a:t>
            </a:r>
            <a:r>
              <a:rPr lang="en-US" sz="3200" dirty="0" smtClean="0">
                <a:solidFill>
                  <a:schemeClr val="bg1"/>
                </a:solidFill>
              </a:rPr>
              <a:t>                    for </a:t>
            </a:r>
            <a:r>
              <a:rPr lang="en-US" sz="3200" dirty="0">
                <a:solidFill>
                  <a:schemeClr val="bg1"/>
                </a:solidFill>
              </a:rPr>
              <a:t>in whatever you judge another you condemn yourself; for you who judge practice the same things. </a:t>
            </a:r>
            <a:r>
              <a:rPr lang="en-US" sz="3200" baseline="30000" dirty="0">
                <a:solidFill>
                  <a:schemeClr val="bg1"/>
                </a:solidFill>
              </a:rPr>
              <a:t>2</a:t>
            </a:r>
            <a:r>
              <a:rPr lang="en-US" sz="3200" dirty="0">
                <a:solidFill>
                  <a:schemeClr val="bg1"/>
                </a:solidFill>
              </a:rPr>
              <a:t> But we know that the judgment of God is according to truth against those who practice such things. </a:t>
            </a:r>
            <a:r>
              <a:rPr lang="en-US" sz="3200" baseline="30000" dirty="0">
                <a:solidFill>
                  <a:schemeClr val="bg1"/>
                </a:solidFill>
              </a:rPr>
              <a:t>3</a:t>
            </a:r>
            <a:r>
              <a:rPr lang="en-US" sz="3200" dirty="0">
                <a:solidFill>
                  <a:schemeClr val="bg1"/>
                </a:solidFill>
              </a:rPr>
              <a:t> And do you think this, O man, you who judge those practicing such things, and doing the same, that you will escape the judgment of God?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306" y="296723"/>
            <a:ext cx="1948624" cy="994196"/>
          </a:xfrm>
          <a:prstGeom prst="rect">
            <a:avLst/>
          </a:prstGeom>
          <a:ln w="50800">
            <a:solidFill>
              <a:srgbClr val="1B1C31"/>
            </a:solidFill>
          </a:ln>
        </p:spPr>
      </p:pic>
    </p:spTree>
    <p:extLst>
      <p:ext uri="{BB962C8B-B14F-4D97-AF65-F5344CB8AC3E}">
        <p14:creationId xmlns:p14="http://schemas.microsoft.com/office/powerpoint/2010/main" val="217062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164" y="417311"/>
            <a:ext cx="8098491" cy="77992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Rescue the Perishing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164" y="1454727"/>
            <a:ext cx="8582666" cy="5070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 yourself to try to save some</a:t>
            </a:r>
          </a:p>
          <a:p>
            <a:pPr lvl="1" indent="-290513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Spiritual </a:t>
            </a:r>
            <a:r>
              <a:rPr lang="en-US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(Romans 8:5-8)</a:t>
            </a:r>
          </a:p>
          <a:p>
            <a:pPr lvl="1" indent="-290513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Your Goal </a:t>
            </a:r>
            <a:r>
              <a:rPr lang="en-US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(James 5:19-20; 1 Thess. 5:14)</a:t>
            </a:r>
          </a:p>
          <a:p>
            <a:pPr lvl="1" indent="-290513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Meekness </a:t>
            </a:r>
            <a:r>
              <a:rPr lang="en-US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(Galatians 6:1)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Misusing our Opportunities?</a:t>
            </a:r>
          </a:p>
          <a:p>
            <a:pPr lvl="1" indent="-290513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 Righteousness/Hypocrisy                      </a:t>
            </a:r>
            <a:r>
              <a:rPr lang="en-US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(Luke 18:9-14; Romans 2:1-3)</a:t>
            </a:r>
          </a:p>
          <a:p>
            <a:pPr lvl="1" indent="-290513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Unseasoned Words </a:t>
            </a:r>
            <a:r>
              <a:rPr lang="en-US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(Colossians 4:5-6)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381" y="215154"/>
            <a:ext cx="1745449" cy="105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26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215154"/>
            <a:ext cx="8098491" cy="77992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Colossians 4:5-6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59" y="1076652"/>
            <a:ext cx="8229600" cy="5310702"/>
          </a:xfrm>
        </p:spPr>
        <p:txBody>
          <a:bodyPr>
            <a:normAutofit/>
          </a:bodyPr>
          <a:lstStyle/>
          <a:p>
            <a:pPr marL="0" indent="349250">
              <a:buNone/>
            </a:pPr>
            <a:r>
              <a:rPr lang="en-US" sz="3200" dirty="0">
                <a:solidFill>
                  <a:schemeClr val="bg1"/>
                </a:solidFill>
              </a:rPr>
              <a:t>Walk in wisdom toward those </a:t>
            </a:r>
            <a:r>
              <a:rPr lang="en-US" sz="3200" dirty="0" smtClean="0">
                <a:solidFill>
                  <a:schemeClr val="bg1"/>
                </a:solidFill>
              </a:rPr>
              <a:t>                             who </a:t>
            </a:r>
            <a:r>
              <a:rPr lang="en-US" sz="3200" dirty="0">
                <a:solidFill>
                  <a:schemeClr val="bg1"/>
                </a:solidFill>
              </a:rPr>
              <a:t>are outside, redeeming </a:t>
            </a:r>
            <a:r>
              <a:rPr lang="en-US" sz="3200" dirty="0" smtClean="0">
                <a:solidFill>
                  <a:schemeClr val="bg1"/>
                </a:solidFill>
              </a:rPr>
              <a:t>the                             </a:t>
            </a:r>
            <a:r>
              <a:rPr lang="en-US" sz="3200" dirty="0">
                <a:solidFill>
                  <a:schemeClr val="bg1"/>
                </a:solidFill>
              </a:rPr>
              <a:t>time. </a:t>
            </a:r>
            <a:r>
              <a:rPr lang="en-US" sz="3200" baseline="30000" dirty="0">
                <a:solidFill>
                  <a:schemeClr val="bg1"/>
                </a:solidFill>
              </a:rPr>
              <a:t>6</a:t>
            </a:r>
            <a:r>
              <a:rPr lang="en-US" sz="3200" dirty="0">
                <a:solidFill>
                  <a:schemeClr val="bg1"/>
                </a:solidFill>
              </a:rPr>
              <a:t> Let your speech always be with grace, seasoned with salt, that you may know how you ought to answer each one.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306" y="296723"/>
            <a:ext cx="1948624" cy="994196"/>
          </a:xfrm>
          <a:prstGeom prst="rect">
            <a:avLst/>
          </a:prstGeom>
          <a:ln w="50800">
            <a:solidFill>
              <a:srgbClr val="1B1C31"/>
            </a:solidFill>
          </a:ln>
        </p:spPr>
      </p:pic>
    </p:spTree>
    <p:extLst>
      <p:ext uri="{BB962C8B-B14F-4D97-AF65-F5344CB8AC3E}">
        <p14:creationId xmlns:p14="http://schemas.microsoft.com/office/powerpoint/2010/main" val="317838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164" y="417311"/>
            <a:ext cx="8098491" cy="77992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Rescue the Perishing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164" y="1454727"/>
            <a:ext cx="8582666" cy="5070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 yourself to try to save some</a:t>
            </a:r>
          </a:p>
          <a:p>
            <a:pPr lvl="1" indent="-290513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Spiritual </a:t>
            </a:r>
            <a:r>
              <a:rPr lang="en-US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(Romans 8:5-8)</a:t>
            </a:r>
          </a:p>
          <a:p>
            <a:pPr lvl="1" indent="-290513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Your Goal </a:t>
            </a:r>
            <a:r>
              <a:rPr lang="en-US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(James 5:19-20; 1 Thess. 5:14)</a:t>
            </a:r>
          </a:p>
          <a:p>
            <a:pPr lvl="1" indent="-290513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Meekness </a:t>
            </a:r>
            <a:r>
              <a:rPr lang="en-US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(Galatians 6:1)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Misusing our Opportunities?</a:t>
            </a:r>
          </a:p>
          <a:p>
            <a:pPr lvl="1" indent="-290513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 Righteousness/Hypocrisy                      </a:t>
            </a:r>
            <a:r>
              <a:rPr lang="en-US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(Luke 18:9-14; Romans 2:1-3)</a:t>
            </a:r>
          </a:p>
          <a:p>
            <a:pPr lvl="1" indent="-290513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Unseasoned Words </a:t>
            </a:r>
            <a:r>
              <a:rPr lang="en-US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(Colossians 4:5-6)</a:t>
            </a:r>
          </a:p>
          <a:p>
            <a:pPr lvl="1" indent="-290513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Too Busy </a:t>
            </a:r>
            <a:r>
              <a:rPr lang="en-US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(Ephesians 5:15-16)</a:t>
            </a:r>
            <a:endParaRPr lang="en-US" sz="32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381" y="215154"/>
            <a:ext cx="1745449" cy="105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80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215154"/>
            <a:ext cx="8098491" cy="77992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Ephesians 5:15-16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59" y="1076652"/>
            <a:ext cx="8229600" cy="5310702"/>
          </a:xfrm>
        </p:spPr>
        <p:txBody>
          <a:bodyPr>
            <a:normAutofit/>
          </a:bodyPr>
          <a:lstStyle/>
          <a:p>
            <a:pPr marL="0" indent="349250">
              <a:buNone/>
            </a:pPr>
            <a:r>
              <a:rPr lang="en-US" sz="3200" dirty="0">
                <a:solidFill>
                  <a:schemeClr val="bg1"/>
                </a:solidFill>
              </a:rPr>
              <a:t>See then that you walk </a:t>
            </a:r>
            <a:r>
              <a:rPr lang="en-US" sz="3200" dirty="0" smtClean="0">
                <a:solidFill>
                  <a:schemeClr val="bg1"/>
                </a:solidFill>
              </a:rPr>
              <a:t>                       circumspectly</a:t>
            </a:r>
            <a:r>
              <a:rPr lang="en-US" sz="3200" dirty="0">
                <a:solidFill>
                  <a:schemeClr val="bg1"/>
                </a:solidFill>
              </a:rPr>
              <a:t>, not as fools but as </a:t>
            </a:r>
            <a:r>
              <a:rPr lang="en-US" sz="3200" dirty="0" smtClean="0">
                <a:solidFill>
                  <a:schemeClr val="bg1"/>
                </a:solidFill>
              </a:rPr>
              <a:t>                     wise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baseline="30000" dirty="0" smtClean="0">
                <a:solidFill>
                  <a:schemeClr val="bg1"/>
                </a:solidFill>
              </a:rPr>
              <a:t>16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redeeming the time, because the days are evil.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306" y="296723"/>
            <a:ext cx="1948624" cy="994196"/>
          </a:xfrm>
          <a:prstGeom prst="rect">
            <a:avLst/>
          </a:prstGeom>
          <a:ln w="50800">
            <a:solidFill>
              <a:srgbClr val="1B1C31"/>
            </a:solidFill>
          </a:ln>
        </p:spPr>
      </p:pic>
    </p:spTree>
    <p:extLst>
      <p:ext uri="{BB962C8B-B14F-4D97-AF65-F5344CB8AC3E}">
        <p14:creationId xmlns:p14="http://schemas.microsoft.com/office/powerpoint/2010/main" val="49087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444" y="0"/>
            <a:ext cx="4015347" cy="1500255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Conclusion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150076"/>
            <a:ext cx="7886700" cy="434957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is                               accountable                                  for his own                                  sin. But, that is no                        excuse for inactivity                 when another is in danger              of being lost!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882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215154"/>
            <a:ext cx="8098491" cy="77992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ernard MT Condensed" panose="02050806060905020404" pitchFamily="18" charset="0"/>
              </a:rPr>
              <a:t>Galatians 6:1-2</a:t>
            </a:r>
            <a:endParaRPr lang="en-US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59" y="1076652"/>
            <a:ext cx="8229600" cy="5310702"/>
          </a:xfrm>
        </p:spPr>
        <p:txBody>
          <a:bodyPr>
            <a:normAutofit/>
          </a:bodyPr>
          <a:lstStyle/>
          <a:p>
            <a:pPr marL="0" indent="349250">
              <a:buNone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Brethren, if a man is overtaken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in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trespass, you who are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         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restore such a one in a spirit of gentleness, considering yourself lest you also be tempted. </a:t>
            </a:r>
            <a:r>
              <a:rPr lang="en-US" sz="32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Bear one another’s burdens, and so fulfill the law of Christ.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306" y="296723"/>
            <a:ext cx="1948624" cy="994196"/>
          </a:xfrm>
          <a:prstGeom prst="rect">
            <a:avLst/>
          </a:prstGeom>
          <a:ln w="50800">
            <a:solidFill>
              <a:srgbClr val="1B1C31"/>
            </a:solidFill>
          </a:ln>
        </p:spPr>
      </p:pic>
    </p:spTree>
    <p:extLst>
      <p:ext uri="{BB962C8B-B14F-4D97-AF65-F5344CB8AC3E}">
        <p14:creationId xmlns:p14="http://schemas.microsoft.com/office/powerpoint/2010/main" val="107225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215154"/>
            <a:ext cx="8098491" cy="77992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Colossians 3:5-7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59" y="1076652"/>
            <a:ext cx="8229600" cy="5310702"/>
          </a:xfrm>
        </p:spPr>
        <p:txBody>
          <a:bodyPr>
            <a:normAutofit/>
          </a:bodyPr>
          <a:lstStyle/>
          <a:p>
            <a:pPr marL="0" indent="349250">
              <a:buNone/>
            </a:pPr>
            <a:r>
              <a:rPr lang="en-US" sz="3200" dirty="0">
                <a:solidFill>
                  <a:schemeClr val="bg1"/>
                </a:solidFill>
              </a:rPr>
              <a:t>Therefore put to death your </a:t>
            </a:r>
            <a:r>
              <a:rPr lang="en-US" sz="3200" dirty="0" smtClean="0">
                <a:solidFill>
                  <a:schemeClr val="bg1"/>
                </a:solidFill>
              </a:rPr>
              <a:t>                       members </a:t>
            </a:r>
            <a:r>
              <a:rPr lang="en-US" sz="3200" dirty="0">
                <a:solidFill>
                  <a:schemeClr val="bg1"/>
                </a:solidFill>
              </a:rPr>
              <a:t>which are on the earth: </a:t>
            </a:r>
            <a:r>
              <a:rPr lang="en-US" sz="3200" dirty="0" smtClean="0">
                <a:solidFill>
                  <a:schemeClr val="bg1"/>
                </a:solidFill>
              </a:rPr>
              <a:t>               fornication</a:t>
            </a:r>
            <a:r>
              <a:rPr lang="en-US" sz="3200" dirty="0">
                <a:solidFill>
                  <a:schemeClr val="bg1"/>
                </a:solidFill>
              </a:rPr>
              <a:t>, uncleanness, passion, evil desire, and covetousness, which is idolatry. </a:t>
            </a:r>
            <a:r>
              <a:rPr lang="en-US" sz="3200" baseline="30000" dirty="0">
                <a:solidFill>
                  <a:schemeClr val="bg1"/>
                </a:solidFill>
              </a:rPr>
              <a:t>6</a:t>
            </a:r>
            <a:r>
              <a:rPr lang="en-US" sz="3200" dirty="0">
                <a:solidFill>
                  <a:schemeClr val="bg1"/>
                </a:solidFill>
              </a:rPr>
              <a:t> Because of these things the wrath of God is coming upon the sons of disobedience, </a:t>
            </a:r>
            <a:r>
              <a:rPr lang="en-US" sz="3200" baseline="30000" dirty="0">
                <a:solidFill>
                  <a:schemeClr val="bg1"/>
                </a:solidFill>
              </a:rPr>
              <a:t>7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u="sng" dirty="0">
                <a:solidFill>
                  <a:schemeClr val="bg1"/>
                </a:solidFill>
              </a:rPr>
              <a:t>in which you yourselves once walked when you lived in them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306" y="296723"/>
            <a:ext cx="1948624" cy="994196"/>
          </a:xfrm>
          <a:prstGeom prst="rect">
            <a:avLst/>
          </a:prstGeom>
          <a:ln w="50800">
            <a:solidFill>
              <a:srgbClr val="1B1C31"/>
            </a:solidFill>
          </a:ln>
        </p:spPr>
      </p:pic>
    </p:spTree>
    <p:extLst>
      <p:ext uri="{BB962C8B-B14F-4D97-AF65-F5344CB8AC3E}">
        <p14:creationId xmlns:p14="http://schemas.microsoft.com/office/powerpoint/2010/main" val="236297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164" y="417311"/>
            <a:ext cx="8098491" cy="77992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Rescue the Perishing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164" y="1454727"/>
            <a:ext cx="8582666" cy="5070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 yourself to try to save some</a:t>
            </a:r>
          </a:p>
          <a:p>
            <a:pPr lvl="1" indent="-290513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Spiritual </a:t>
            </a:r>
            <a:r>
              <a:rPr lang="en-US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(Romans 8:5-8)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7381" y="215154"/>
            <a:ext cx="1745449" cy="105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74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215154"/>
            <a:ext cx="8098491" cy="77992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Romans 8:5-8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59" y="1076652"/>
            <a:ext cx="8229600" cy="5310702"/>
          </a:xfrm>
        </p:spPr>
        <p:txBody>
          <a:bodyPr>
            <a:normAutofit/>
          </a:bodyPr>
          <a:lstStyle/>
          <a:p>
            <a:pPr marL="0" indent="349250">
              <a:buNone/>
            </a:pPr>
            <a:r>
              <a:rPr lang="en-US" sz="3200" dirty="0">
                <a:solidFill>
                  <a:schemeClr val="bg1"/>
                </a:solidFill>
              </a:rPr>
              <a:t>For those who live according to </a:t>
            </a:r>
            <a:r>
              <a:rPr lang="en-US" sz="3200" dirty="0" smtClean="0">
                <a:solidFill>
                  <a:schemeClr val="bg1"/>
                </a:solidFill>
              </a:rPr>
              <a:t>                     the </a:t>
            </a:r>
            <a:r>
              <a:rPr lang="en-US" sz="3200" dirty="0">
                <a:solidFill>
                  <a:schemeClr val="bg1"/>
                </a:solidFill>
              </a:rPr>
              <a:t>flesh set their minds on the </a:t>
            </a:r>
            <a:r>
              <a:rPr lang="en-US" sz="3200" dirty="0" smtClean="0">
                <a:solidFill>
                  <a:schemeClr val="bg1"/>
                </a:solidFill>
              </a:rPr>
              <a:t>                        things </a:t>
            </a:r>
            <a:r>
              <a:rPr lang="en-US" sz="3200" dirty="0">
                <a:solidFill>
                  <a:schemeClr val="bg1"/>
                </a:solidFill>
              </a:rPr>
              <a:t>of the flesh, but those who live according to the Spirit, the things of the Spirit. </a:t>
            </a:r>
            <a:r>
              <a:rPr lang="en-US" sz="3200" baseline="30000" dirty="0">
                <a:solidFill>
                  <a:schemeClr val="bg1"/>
                </a:solidFill>
              </a:rPr>
              <a:t>6</a:t>
            </a:r>
            <a:r>
              <a:rPr lang="en-US" sz="3200" dirty="0">
                <a:solidFill>
                  <a:schemeClr val="bg1"/>
                </a:solidFill>
              </a:rPr>
              <a:t> For to be carnally minded is death, but to be spiritually minded is life and peace. </a:t>
            </a:r>
            <a:r>
              <a:rPr lang="en-US" sz="3200" baseline="30000" dirty="0">
                <a:solidFill>
                  <a:schemeClr val="bg1"/>
                </a:solidFill>
              </a:rPr>
              <a:t>7</a:t>
            </a:r>
            <a:r>
              <a:rPr lang="en-US" sz="3200" dirty="0">
                <a:solidFill>
                  <a:schemeClr val="bg1"/>
                </a:solidFill>
              </a:rPr>
              <a:t> Because the carnal mind is enmity against God; for it is not subject to the law of God, nor indeed can be. </a:t>
            </a:r>
            <a:r>
              <a:rPr lang="en-US" sz="3200" baseline="30000" dirty="0">
                <a:solidFill>
                  <a:schemeClr val="bg1"/>
                </a:solidFill>
              </a:rPr>
              <a:t>8</a:t>
            </a:r>
            <a:r>
              <a:rPr lang="en-US" sz="3200" dirty="0">
                <a:solidFill>
                  <a:schemeClr val="bg1"/>
                </a:solidFill>
              </a:rPr>
              <a:t> So then, those who are in the flesh cannot please God.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306" y="296723"/>
            <a:ext cx="1948624" cy="994196"/>
          </a:xfrm>
          <a:prstGeom prst="rect">
            <a:avLst/>
          </a:prstGeom>
          <a:ln w="50800">
            <a:solidFill>
              <a:srgbClr val="1B1C31"/>
            </a:solidFill>
          </a:ln>
        </p:spPr>
      </p:pic>
    </p:spTree>
    <p:extLst>
      <p:ext uri="{BB962C8B-B14F-4D97-AF65-F5344CB8AC3E}">
        <p14:creationId xmlns:p14="http://schemas.microsoft.com/office/powerpoint/2010/main" val="148114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164" y="417311"/>
            <a:ext cx="8098491" cy="77992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Rescue the Perishing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164" y="1454727"/>
            <a:ext cx="8582666" cy="5070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 yourself to try to save some</a:t>
            </a:r>
          </a:p>
          <a:p>
            <a:pPr lvl="1" indent="-290513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Spiritual </a:t>
            </a:r>
            <a:r>
              <a:rPr lang="en-US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(Romans 8:5-8)</a:t>
            </a:r>
          </a:p>
          <a:p>
            <a:pPr lvl="1" indent="-290513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Your Goal </a:t>
            </a:r>
            <a:r>
              <a:rPr lang="en-US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(James 5:19-20; 1 Thess. 5:14)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381" y="215154"/>
            <a:ext cx="1745449" cy="105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80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215154"/>
            <a:ext cx="8098491" cy="77992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James 5:19-20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59" y="1076652"/>
            <a:ext cx="8229600" cy="5310702"/>
          </a:xfrm>
        </p:spPr>
        <p:txBody>
          <a:bodyPr>
            <a:normAutofit/>
          </a:bodyPr>
          <a:lstStyle/>
          <a:p>
            <a:pPr marL="0" indent="349250">
              <a:buNone/>
            </a:pPr>
            <a:r>
              <a:rPr lang="en-US" sz="3200" dirty="0">
                <a:solidFill>
                  <a:schemeClr val="bg1"/>
                </a:solidFill>
              </a:rPr>
              <a:t>Brethren, if anyone among you </a:t>
            </a:r>
            <a:r>
              <a:rPr lang="en-US" sz="3200" dirty="0" smtClean="0">
                <a:solidFill>
                  <a:schemeClr val="bg1"/>
                </a:solidFill>
              </a:rPr>
              <a:t>            wanders </a:t>
            </a:r>
            <a:r>
              <a:rPr lang="en-US" sz="3200" dirty="0">
                <a:solidFill>
                  <a:schemeClr val="bg1"/>
                </a:solidFill>
              </a:rPr>
              <a:t>from the truth, and </a:t>
            </a:r>
            <a:r>
              <a:rPr lang="en-US" sz="3200" dirty="0" smtClean="0">
                <a:solidFill>
                  <a:schemeClr val="bg1"/>
                </a:solidFill>
              </a:rPr>
              <a:t>                   someone </a:t>
            </a:r>
            <a:r>
              <a:rPr lang="en-US" sz="3200" dirty="0">
                <a:solidFill>
                  <a:schemeClr val="bg1"/>
                </a:solidFill>
              </a:rPr>
              <a:t>turns him back, </a:t>
            </a:r>
            <a:r>
              <a:rPr lang="en-US" sz="3200" baseline="30000" dirty="0">
                <a:solidFill>
                  <a:schemeClr val="bg1"/>
                </a:solidFill>
              </a:rPr>
              <a:t>20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u="sng" dirty="0">
                <a:solidFill>
                  <a:schemeClr val="bg1"/>
                </a:solidFill>
              </a:rPr>
              <a:t>let him know that he who turns a sinner from the error of his way will save a </a:t>
            </a:r>
            <a:r>
              <a:rPr lang="en-US" sz="3200" u="sng" dirty="0" smtClean="0">
                <a:solidFill>
                  <a:schemeClr val="bg1"/>
                </a:solidFill>
              </a:rPr>
              <a:t>soul </a:t>
            </a:r>
            <a:r>
              <a:rPr lang="en-US" sz="3200" u="sng" dirty="0">
                <a:solidFill>
                  <a:schemeClr val="bg1"/>
                </a:solidFill>
              </a:rPr>
              <a:t>from death and cover a multitude of sins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306" y="296723"/>
            <a:ext cx="1948624" cy="994196"/>
          </a:xfrm>
          <a:prstGeom prst="rect">
            <a:avLst/>
          </a:prstGeom>
          <a:ln w="50800">
            <a:solidFill>
              <a:srgbClr val="1B1C31"/>
            </a:solidFill>
          </a:ln>
        </p:spPr>
      </p:pic>
    </p:spTree>
    <p:extLst>
      <p:ext uri="{BB962C8B-B14F-4D97-AF65-F5344CB8AC3E}">
        <p14:creationId xmlns:p14="http://schemas.microsoft.com/office/powerpoint/2010/main" val="348480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215154"/>
            <a:ext cx="8098491" cy="77992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1 Thessalonians 5:14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59" y="1076652"/>
            <a:ext cx="8229600" cy="5310702"/>
          </a:xfrm>
        </p:spPr>
        <p:txBody>
          <a:bodyPr>
            <a:normAutofit/>
          </a:bodyPr>
          <a:lstStyle/>
          <a:p>
            <a:pPr marL="0" indent="349250">
              <a:buNone/>
            </a:pPr>
            <a:r>
              <a:rPr lang="en-US" sz="3200" dirty="0">
                <a:solidFill>
                  <a:schemeClr val="bg1"/>
                </a:solidFill>
              </a:rPr>
              <a:t>Now we exhort you, brethren, </a:t>
            </a:r>
            <a:r>
              <a:rPr lang="en-US" sz="3200" dirty="0" smtClean="0">
                <a:solidFill>
                  <a:schemeClr val="bg1"/>
                </a:solidFill>
              </a:rPr>
              <a:t>                           warn </a:t>
            </a:r>
            <a:r>
              <a:rPr lang="en-US" sz="3200" dirty="0">
                <a:solidFill>
                  <a:schemeClr val="bg1"/>
                </a:solidFill>
              </a:rPr>
              <a:t>those who are unruly, comfort </a:t>
            </a:r>
            <a:r>
              <a:rPr lang="en-US" sz="3200" dirty="0" smtClean="0">
                <a:solidFill>
                  <a:schemeClr val="bg1"/>
                </a:solidFill>
              </a:rPr>
              <a:t>                  the </a:t>
            </a:r>
            <a:r>
              <a:rPr lang="en-US" sz="3200" dirty="0">
                <a:solidFill>
                  <a:schemeClr val="bg1"/>
                </a:solidFill>
              </a:rPr>
              <a:t>fainthearted, uphold the weak, be patient with all.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306" y="296723"/>
            <a:ext cx="1948624" cy="994196"/>
          </a:xfrm>
          <a:prstGeom prst="rect">
            <a:avLst/>
          </a:prstGeom>
          <a:ln w="50800">
            <a:solidFill>
              <a:srgbClr val="1B1C31"/>
            </a:solidFill>
          </a:ln>
        </p:spPr>
      </p:pic>
    </p:spTree>
    <p:extLst>
      <p:ext uri="{BB962C8B-B14F-4D97-AF65-F5344CB8AC3E}">
        <p14:creationId xmlns:p14="http://schemas.microsoft.com/office/powerpoint/2010/main" val="331601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164" y="417311"/>
            <a:ext cx="8098491" cy="77992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Rescue the Perishing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164" y="1454727"/>
            <a:ext cx="8582666" cy="5070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 yourself to try to save some</a:t>
            </a:r>
          </a:p>
          <a:p>
            <a:pPr lvl="1" indent="-290513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Spiritual </a:t>
            </a:r>
            <a:r>
              <a:rPr lang="en-US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(Romans 8:5-8)</a:t>
            </a:r>
          </a:p>
          <a:p>
            <a:pPr lvl="1" indent="-290513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Your Goal </a:t>
            </a:r>
            <a:r>
              <a:rPr lang="en-US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(James 5:19-20; 1 Thess. 5:14)</a:t>
            </a:r>
          </a:p>
          <a:p>
            <a:pPr lvl="1" indent="-290513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Meekness </a:t>
            </a:r>
            <a:r>
              <a:rPr lang="en-US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(Galatians 6:1)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381" y="215154"/>
            <a:ext cx="1745449" cy="105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49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677</TotalTime>
  <Words>931</Words>
  <Application>Microsoft Office PowerPoint</Application>
  <PresentationFormat>On-screen Show (4:3)</PresentationFormat>
  <Paragraphs>84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Bernard MT Condensed</vt:lpstr>
      <vt:lpstr>Calibri</vt:lpstr>
      <vt:lpstr>Calibri Light</vt:lpstr>
      <vt:lpstr>Office Theme</vt:lpstr>
      <vt:lpstr>Rescue    the Perishing</vt:lpstr>
      <vt:lpstr>Galatians 6:1-2</vt:lpstr>
      <vt:lpstr>Colossians 3:5-7</vt:lpstr>
      <vt:lpstr>Rescue the Perishing</vt:lpstr>
      <vt:lpstr>Romans 8:5-8</vt:lpstr>
      <vt:lpstr>Rescue the Perishing</vt:lpstr>
      <vt:lpstr>James 5:19-20</vt:lpstr>
      <vt:lpstr>1 Thessalonians 5:14</vt:lpstr>
      <vt:lpstr>Rescue the Perishing</vt:lpstr>
      <vt:lpstr>Galatians 6:1</vt:lpstr>
      <vt:lpstr>Rescue the Perishing</vt:lpstr>
      <vt:lpstr>Romans 2:1-3</vt:lpstr>
      <vt:lpstr>Rescue the Perishing</vt:lpstr>
      <vt:lpstr>Colossians 4:5-6</vt:lpstr>
      <vt:lpstr>Rescue the Perishing</vt:lpstr>
      <vt:lpstr>Ephesians 5:15-16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Rescue    the Perishing</dc:title>
  <dc:creator>Stan Cox</dc:creator>
  <cp:lastModifiedBy>Stan Cox</cp:lastModifiedBy>
  <cp:revision>15</cp:revision>
  <dcterms:created xsi:type="dcterms:W3CDTF">2015-01-25T03:14:44Z</dcterms:created>
  <dcterms:modified xsi:type="dcterms:W3CDTF">2015-04-13T21:02:11Z</dcterms:modified>
</cp:coreProperties>
</file>