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Impact" panose="020B0806030902050204" pitchFamily="34" charset="0"/>
      <p:regular r:id="rId16"/>
    </p:embeddedFont>
    <p:embeddedFont>
      <p:font typeface="Mervale Script" panose="03060506000000020000" pitchFamily="66"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A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2588" autoAdjust="0"/>
  </p:normalViewPr>
  <p:slideViewPr>
    <p:cSldViewPr snapToGrid="0">
      <p:cViewPr varScale="1">
        <p:scale>
          <a:sx n="33" d="100"/>
          <a:sy n="33" d="100"/>
        </p:scale>
        <p:origin x="253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0BF31-9056-4B1F-BBAD-12690D4C852A}" type="datetimeFigureOut">
              <a:rPr lang="en-US" smtClean="0"/>
              <a:t>11/10/2018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CF123-36FC-4A46-BBFF-A82DDEE3FF56}" type="slidenum">
              <a:rPr lang="en-US" smtClean="0"/>
              <a:t>‹#›</a:t>
            </a:fld>
            <a:endParaRPr lang="en-US"/>
          </a:p>
        </p:txBody>
      </p:sp>
    </p:spTree>
    <p:extLst>
      <p:ext uri="{BB962C8B-B14F-4D97-AF65-F5344CB8AC3E}">
        <p14:creationId xmlns:p14="http://schemas.microsoft.com/office/powerpoint/2010/main" val="119232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Have you noticed how often people demand respect when they have not earned it?</a:t>
            </a:r>
          </a:p>
          <a:p>
            <a:pPr marL="628650" lvl="1" indent="-171450">
              <a:buFont typeface="Arial" panose="020B0604020202020204" pitchFamily="34" charset="0"/>
              <a:buChar char="•"/>
            </a:pPr>
            <a:r>
              <a:rPr lang="en-US" dirty="0"/>
              <a:t>Josh has noticed with his students how often they bristle at being “disrespected” by teachers, when their behavior is completely inappropriate</a:t>
            </a:r>
          </a:p>
          <a:p>
            <a:pPr marL="1085850" lvl="2" indent="-171450">
              <a:buFont typeface="Arial" panose="020B0604020202020204" pitchFamily="34" charset="0"/>
              <a:buChar char="•"/>
            </a:pPr>
            <a:r>
              <a:rPr lang="en-US" dirty="0"/>
              <a:t>Not paying attention in class - Not putting away their phone when asked - Not finishing or passing in assignments - Using profanity and basically acting inappropriately</a:t>
            </a:r>
          </a:p>
          <a:p>
            <a:pPr marL="1085850" lvl="2" indent="-171450">
              <a:buFont typeface="Arial" panose="020B0604020202020204" pitchFamily="34" charset="0"/>
              <a:buChar char="•"/>
            </a:pPr>
            <a:r>
              <a:rPr lang="en-US" dirty="0"/>
              <a:t>But if someone “disrespects them” (student or teacher) complaints, and even fights can break out.</a:t>
            </a:r>
          </a:p>
          <a:p>
            <a:pPr marL="171450" indent="-171450">
              <a:buFont typeface="Arial" panose="020B0604020202020204" pitchFamily="34" charset="0"/>
              <a:buChar char="•"/>
            </a:pPr>
            <a:r>
              <a:rPr lang="en-US" b="1" dirty="0"/>
              <a:t>A lack of respect for others is pervasive in our society.  (The students most probably learn this behavior by observing their own parents).</a:t>
            </a:r>
          </a:p>
          <a:p>
            <a:pPr marL="628650" lvl="1" indent="-171450">
              <a:buFont typeface="Arial" panose="020B0604020202020204" pitchFamily="34" charset="0"/>
              <a:buChar char="•"/>
            </a:pPr>
            <a:r>
              <a:rPr lang="en-US" dirty="0"/>
              <a:t>Police officers are screamed at, and cussed out by an indignant population, simply for doing their job.</a:t>
            </a:r>
          </a:p>
          <a:p>
            <a:pPr marL="628650" lvl="1" indent="-171450">
              <a:buFont typeface="Arial" panose="020B0604020202020204" pitchFamily="34" charset="0"/>
              <a:buChar char="•"/>
            </a:pPr>
            <a:r>
              <a:rPr lang="en-US" sz="1200" dirty="0">
                <a:solidFill>
                  <a:schemeClr val="tx1"/>
                </a:solidFill>
              </a:rPr>
              <a:t>Last week, a cast member of SNL, made fun of a Republican congressman and Veteran (Dan Crenshaw) who lost his eye due to injuries sustained in an explosion.  He said, h</a:t>
            </a:r>
            <a:r>
              <a:rPr lang="en-US" sz="1200" b="0" i="0" kern="1200" dirty="0">
                <a:solidFill>
                  <a:schemeClr val="tx1"/>
                </a:solidFill>
                <a:effectLst/>
                <a:latin typeface="+mn-lt"/>
                <a:ea typeface="+mn-ea"/>
                <a:cs typeface="+mn-cs"/>
              </a:rPr>
              <a:t>e looked like </a:t>
            </a:r>
            <a:r>
              <a:rPr lang="en-US" sz="1200" b="0" i="1" kern="1200" dirty="0">
                <a:solidFill>
                  <a:schemeClr val="tx1"/>
                </a:solidFill>
                <a:effectLst/>
                <a:latin typeface="+mn-lt"/>
                <a:ea typeface="+mn-ea"/>
                <a:cs typeface="+mn-cs"/>
              </a:rPr>
              <a:t>“a hitman in a porno movie” </a:t>
            </a:r>
            <a:r>
              <a:rPr lang="en-US" sz="1200" b="0" i="0" kern="1200" dirty="0">
                <a:solidFill>
                  <a:schemeClr val="tx1"/>
                </a:solidFill>
                <a:effectLst/>
                <a:latin typeface="+mn-lt"/>
                <a:ea typeface="+mn-ea"/>
                <a:cs typeface="+mn-cs"/>
              </a:rPr>
              <a:t>then adding, </a:t>
            </a:r>
            <a:r>
              <a:rPr lang="en-US" sz="1200" b="0" i="1" kern="1200" dirty="0">
                <a:solidFill>
                  <a:schemeClr val="tx1"/>
                </a:solidFill>
                <a:effectLst/>
                <a:latin typeface="+mn-lt"/>
                <a:ea typeface="+mn-ea"/>
                <a:cs typeface="+mn-cs"/>
              </a:rPr>
              <a:t>“I’m sorry, I know he lost his eye in war or whatever. Whatever.” </a:t>
            </a:r>
            <a:r>
              <a:rPr lang="en-US" sz="1200" b="0" i="0" kern="1200" dirty="0">
                <a:solidFill>
                  <a:schemeClr val="tx1"/>
                </a:solidFill>
                <a:effectLst/>
                <a:latin typeface="+mn-lt"/>
                <a:ea typeface="+mn-ea"/>
                <a:cs typeface="+mn-cs"/>
              </a:rPr>
              <a:t>(Giggling, to loud laughter from the audience).</a:t>
            </a:r>
            <a:endParaRPr lang="en-US" sz="1200" dirty="0">
              <a:solidFill>
                <a:schemeClr val="tx1"/>
              </a:solidFill>
            </a:endParaRPr>
          </a:p>
          <a:p>
            <a:pPr marL="171450" indent="-171450">
              <a:buFont typeface="Arial" panose="020B0604020202020204" pitchFamily="34" charset="0"/>
              <a:buChar char="•"/>
            </a:pPr>
            <a:r>
              <a:rPr lang="en-US" b="1" dirty="0"/>
              <a:t>As Christians, we should always be respectful to others</a:t>
            </a:r>
          </a:p>
          <a:p>
            <a:pPr marL="628650" lvl="1" indent="-171450">
              <a:buFont typeface="Arial" panose="020B0604020202020204" pitchFamily="34" charset="0"/>
              <a:buChar char="•"/>
            </a:pPr>
            <a:r>
              <a:rPr lang="en-US" b="1" dirty="0"/>
              <a:t>This is the reasoning found behind what we refer to as the “golden rule.”</a:t>
            </a:r>
          </a:p>
          <a:p>
            <a:pPr marL="0" lvl="0" indent="0">
              <a:buFont typeface="Arial" panose="020B0604020202020204" pitchFamily="34" charset="0"/>
              <a:buNone/>
            </a:pPr>
            <a:r>
              <a:rPr lang="en-US" b="1" dirty="0"/>
              <a:t>(Matthew 7:12), </a:t>
            </a:r>
            <a:r>
              <a:rPr lang="en-US" b="0" i="1" dirty="0"/>
              <a:t>“</a:t>
            </a:r>
            <a:r>
              <a:rPr lang="en-US" i="1" dirty="0"/>
              <a:t>Therefore, whatever you want men to do to you, do also to them, for this is the Law and the Prophets.”</a:t>
            </a:r>
            <a:endParaRPr lang="en-US" b="0" i="1" dirty="0"/>
          </a:p>
          <a:p>
            <a:pPr marL="628650" lvl="1" indent="-171450">
              <a:buFont typeface="Arial" panose="020B0604020202020204" pitchFamily="34" charset="0"/>
              <a:buChar char="•"/>
            </a:pPr>
            <a:r>
              <a:rPr lang="en-US" b="1" dirty="0"/>
              <a:t>Such respect is required in all of our interactions with others…  </a:t>
            </a:r>
            <a:r>
              <a:rPr lang="en-US" b="0" dirty="0"/>
              <a:t>(Not acceptable to treat someone badly, because in your view, “He doesn’t deserve my respect.”)</a:t>
            </a:r>
          </a:p>
          <a:p>
            <a:pPr marL="0" indent="0">
              <a:buFont typeface="Arial" panose="020B0604020202020204" pitchFamily="34" charset="0"/>
              <a:buNone/>
            </a:pPr>
            <a:r>
              <a:rPr lang="en-US" b="1" dirty="0"/>
              <a:t>(1 Peter 2:17), </a:t>
            </a:r>
            <a:r>
              <a:rPr lang="en-US" i="1" dirty="0"/>
              <a:t>“Honor all people. Love the brotherhood. Fear God. Honor the king.”</a:t>
            </a:r>
          </a:p>
          <a:p>
            <a:pPr marL="0" indent="0">
              <a:buFont typeface="Arial" panose="020B0604020202020204" pitchFamily="34" charset="0"/>
              <a:buNone/>
            </a:pPr>
            <a:r>
              <a:rPr lang="en-US" b="1" dirty="0"/>
              <a:t>(1 Peter 2:17, NIV), </a:t>
            </a:r>
            <a:r>
              <a:rPr lang="en-US" i="1" dirty="0"/>
              <a:t>“Show proper respect to everyone, love the family of believers, fear God, honor the emperor.”</a:t>
            </a:r>
          </a:p>
          <a:p>
            <a:pPr marL="628650" lvl="1" indent="-171450">
              <a:buFont typeface="Arial" panose="020B0604020202020204" pitchFamily="34" charset="0"/>
              <a:buChar char="•"/>
            </a:pPr>
            <a:r>
              <a:rPr lang="en-US" dirty="0"/>
              <a:t>Honor (to prize, value, revere – Strong’s)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Adam Clarke explains, “</a:t>
            </a:r>
            <a:r>
              <a:rPr lang="en-US" sz="1200" b="0" i="0" u="none" strike="noStrike" kern="1200" baseline="0" dirty="0">
                <a:solidFill>
                  <a:schemeClr val="tx1"/>
                </a:solidFill>
                <a:latin typeface="+mn-lt"/>
                <a:ea typeface="+mn-ea"/>
                <a:cs typeface="+mn-cs"/>
              </a:rPr>
              <a:t>Respect every man as a fellow creature, and as one who may be a fellow heir with you of eternal life.”</a:t>
            </a:r>
            <a:endParaRPr lang="en-US" dirty="0"/>
          </a:p>
          <a:p>
            <a:pPr marL="171450" indent="-171450">
              <a:buFont typeface="Arial" panose="020B0604020202020204" pitchFamily="34" charset="0"/>
              <a:buChar char="•"/>
            </a:pPr>
            <a:r>
              <a:rPr lang="en-US" b="1" dirty="0"/>
              <a:t>As Christians, we should always act in such a way as to be worthy of the respect of others</a:t>
            </a:r>
          </a:p>
          <a:p>
            <a:pPr marL="0" indent="0">
              <a:buFont typeface="Arial" panose="020B0604020202020204" pitchFamily="34" charset="0"/>
              <a:buNone/>
            </a:pPr>
            <a:r>
              <a:rPr lang="en-US" b="1" dirty="0"/>
              <a:t>(1 Peter 2:11-12), </a:t>
            </a:r>
            <a:r>
              <a:rPr lang="en-US" i="1" dirty="0"/>
              <a:t>“Beloved, I beg you as sojourners and pilgrims, abstain from fleshly lusts which war against the soul,</a:t>
            </a:r>
            <a:r>
              <a:rPr lang="en-US" i="1" baseline="30000" dirty="0"/>
              <a:t> 12</a:t>
            </a:r>
            <a:r>
              <a:rPr lang="en-US" i="1" dirty="0"/>
              <a:t> </a:t>
            </a:r>
            <a:r>
              <a:rPr lang="en-US" i="1" u="sng" dirty="0"/>
              <a:t>having your conduct honorable among the Gentiles</a:t>
            </a:r>
            <a:r>
              <a:rPr lang="en-US" i="1" dirty="0"/>
              <a:t>, that when they speak against you as evildoers, they may, by your good works which they observe, glorify God in the day of visitation.”</a:t>
            </a:r>
          </a:p>
          <a:p>
            <a:pPr marL="0" indent="0">
              <a:buFont typeface="Arial" panose="020B0604020202020204" pitchFamily="34" charset="0"/>
              <a:buNone/>
            </a:pPr>
            <a:r>
              <a:rPr lang="en-US" b="1" dirty="0"/>
              <a:t>(2 Corinthians 8:21), [Paul as an example, as rendered in the NIV], </a:t>
            </a:r>
            <a:r>
              <a:rPr lang="en-US" i="1" dirty="0"/>
              <a:t>“For we are taking pains to do what is right, not only in the eyes of the Lord but also in the eyes of man.”</a:t>
            </a:r>
          </a:p>
        </p:txBody>
      </p:sp>
      <p:sp>
        <p:nvSpPr>
          <p:cNvPr id="4" name="Slide Number Placeholder 3"/>
          <p:cNvSpPr>
            <a:spLocks noGrp="1"/>
          </p:cNvSpPr>
          <p:nvPr>
            <p:ph type="sldNum" sz="quarter" idx="5"/>
          </p:nvPr>
        </p:nvSpPr>
        <p:spPr/>
        <p:txBody>
          <a:bodyPr/>
          <a:lstStyle/>
          <a:p>
            <a:fld id="{825CF123-36FC-4A46-BBFF-A82DDEE3FF56}" type="slidenum">
              <a:rPr lang="en-US" smtClean="0"/>
              <a:t>1</a:t>
            </a:fld>
            <a:endParaRPr lang="en-US"/>
          </a:p>
        </p:txBody>
      </p:sp>
    </p:spTree>
    <p:extLst>
      <p:ext uri="{BB962C8B-B14F-4D97-AF65-F5344CB8AC3E}">
        <p14:creationId xmlns:p14="http://schemas.microsoft.com/office/powerpoint/2010/main" val="33608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Most importantly, when talking about RESPECT, we must acknowledge the imperative to respect to God, as he is worthy of it.</a:t>
            </a:r>
          </a:p>
          <a:p>
            <a:pPr marL="628650" lvl="1" indent="-171450">
              <a:buFont typeface="Arial" panose="020B0604020202020204" pitchFamily="34" charset="0"/>
              <a:buChar char="•"/>
            </a:pPr>
            <a:r>
              <a:rPr lang="en-US" dirty="0"/>
              <a:t>Leviticus 10, serves as an object lesson in this regard. (The first 15 verses of the chapter)</a:t>
            </a:r>
          </a:p>
          <a:p>
            <a:pPr marL="171450" lvl="0" indent="-171450">
              <a:buFont typeface="Arial" panose="020B0604020202020204" pitchFamily="34" charset="0"/>
              <a:buChar char="•"/>
            </a:pPr>
            <a:r>
              <a:rPr lang="en-US" b="1" dirty="0"/>
              <a:t>Nadab &amp; Abihu’s Disrespect in offering profane fire</a:t>
            </a:r>
          </a:p>
          <a:p>
            <a:pPr marL="0" lvl="0" indent="0">
              <a:buFont typeface="Arial" panose="020B0604020202020204" pitchFamily="34" charset="0"/>
              <a:buNone/>
            </a:pPr>
            <a:r>
              <a:rPr lang="en-US" b="1" dirty="0"/>
              <a:t>(Leviticus 10:1-3), </a:t>
            </a:r>
            <a:r>
              <a:rPr lang="en-US" i="1" dirty="0"/>
              <a:t>“Then Nadab and Abihu, the sons of Aaron, each took his censer and put fire in it, put incense on it, and offered profane fire before the Lord, which He had not commanded them.</a:t>
            </a:r>
            <a:r>
              <a:rPr lang="en-US" i="1" baseline="30000" dirty="0"/>
              <a:t> 2</a:t>
            </a:r>
            <a:r>
              <a:rPr lang="en-US" i="1" dirty="0"/>
              <a:t> So fire went out from the Lord and devoured them, and they died before the Lord.</a:t>
            </a:r>
            <a:r>
              <a:rPr lang="en-US" i="1" baseline="30000" dirty="0"/>
              <a:t> 3</a:t>
            </a:r>
            <a:r>
              <a:rPr lang="en-US" i="1" dirty="0"/>
              <a:t> And Moses said to Aaron, “This is what the Lord spoke, saying: ‘By those who come near Me</a:t>
            </a:r>
            <a:br>
              <a:rPr lang="en-US" i="1" dirty="0"/>
            </a:br>
            <a:r>
              <a:rPr lang="en-US" i="1" dirty="0"/>
              <a:t>I must be regarded as holy; and before all the people I must be glorified.’ ” So Aaron held his peace.”</a:t>
            </a:r>
          </a:p>
          <a:p>
            <a:pPr marL="628650" lvl="1" indent="-171450">
              <a:buFont typeface="Arial" panose="020B0604020202020204" pitchFamily="34" charset="0"/>
              <a:buChar char="•"/>
            </a:pPr>
            <a:r>
              <a:rPr lang="en-US" i="0" dirty="0"/>
              <a:t>We emphasize in these verses the consequences to disobedience of God’s command</a:t>
            </a:r>
          </a:p>
          <a:p>
            <a:pPr marL="628650" lvl="1" indent="-171450">
              <a:buFont typeface="Arial" panose="020B0604020202020204" pitchFamily="34" charset="0"/>
              <a:buChar char="•"/>
            </a:pPr>
            <a:r>
              <a:rPr lang="en-US" i="0" dirty="0"/>
              <a:t>But, what is important is understanding the WHY.   Why was it such a serious transgression, leading to death?</a:t>
            </a:r>
          </a:p>
          <a:p>
            <a:pPr marL="628650" lvl="1" indent="-171450">
              <a:buFont typeface="Arial" panose="020B0604020202020204" pitchFamily="34" charset="0"/>
              <a:buChar char="•"/>
            </a:pPr>
            <a:r>
              <a:rPr lang="en-US" i="0" dirty="0"/>
              <a:t>By their actions, they DISRESPECTED GOD!  They did not regard the worth of God, that He is Holy.  They did not glorify Him!</a:t>
            </a:r>
          </a:p>
          <a:p>
            <a:pPr marL="171450" lvl="0" indent="-171450">
              <a:buFont typeface="Arial" panose="020B0604020202020204" pitchFamily="34" charset="0"/>
              <a:buChar char="•"/>
            </a:pPr>
            <a:r>
              <a:rPr lang="en-US" b="1" i="0" dirty="0"/>
              <a:t>As seen in our text, disobedience to the commands of God is a show of disrespect</a:t>
            </a:r>
          </a:p>
          <a:p>
            <a:pPr marL="0" lvl="0" indent="0">
              <a:buFont typeface="Arial" panose="020B0604020202020204" pitchFamily="34" charset="0"/>
              <a:buNone/>
            </a:pPr>
            <a:r>
              <a:rPr lang="en-US" b="1" i="0" dirty="0"/>
              <a:t>(Deuteronomy 12:32), </a:t>
            </a:r>
            <a:r>
              <a:rPr lang="en-US" b="0" i="1" dirty="0"/>
              <a:t>“</a:t>
            </a:r>
            <a:r>
              <a:rPr lang="en-US" i="1" dirty="0"/>
              <a:t>Whatever I command you, be careful to observe it; you shall not add to it nor take away from it.”</a:t>
            </a:r>
          </a:p>
          <a:p>
            <a:pPr marL="171450" lvl="0" indent="-171450">
              <a:buFont typeface="Arial" panose="020B0604020202020204" pitchFamily="34" charset="0"/>
              <a:buChar char="•"/>
            </a:pPr>
            <a:r>
              <a:rPr lang="en-US" b="1" i="0" dirty="0"/>
              <a:t>Also, blaspheming God’s name is a blatant show of disrespect.  These are not mere idle words…</a:t>
            </a:r>
          </a:p>
          <a:p>
            <a:pPr marL="0" lvl="0" indent="0">
              <a:buFont typeface="Arial" panose="020B0604020202020204" pitchFamily="34" charset="0"/>
              <a:buNone/>
            </a:pPr>
            <a:r>
              <a:rPr lang="en-US" b="1" i="0" dirty="0"/>
              <a:t>(Exodus 20:7), </a:t>
            </a:r>
            <a:r>
              <a:rPr lang="en-US" i="1" dirty="0"/>
              <a:t>“You shall not take the name of the Lord your God in vain, for the Lord will not hold him guiltless who takes His name in vain.”</a:t>
            </a:r>
          </a:p>
          <a:p>
            <a:pPr marL="171450" lvl="0" indent="-171450">
              <a:buFont typeface="Arial" panose="020B0604020202020204" pitchFamily="34" charset="0"/>
              <a:buChar char="•"/>
            </a:pPr>
            <a:r>
              <a:rPr lang="en-US" b="1" i="0" dirty="0"/>
              <a:t>A proper fear for God is what will lead us to faithful obedience</a:t>
            </a:r>
          </a:p>
          <a:p>
            <a:pPr marL="0" lvl="0" indent="0">
              <a:buFont typeface="Arial" panose="020B0604020202020204" pitchFamily="34" charset="0"/>
              <a:buNone/>
            </a:pPr>
            <a:r>
              <a:rPr lang="en-US" b="1" i="0" dirty="0"/>
              <a:t>(Exodus 20:18-21), [At the deliverance of the 10 commandments at Mount Sinai]</a:t>
            </a:r>
            <a:r>
              <a:rPr lang="en-US" i="1" dirty="0"/>
              <a:t>,  “Now all the people witnessed the </a:t>
            </a:r>
            <a:r>
              <a:rPr lang="en-US" i="1" dirty="0" err="1"/>
              <a:t>thunderings</a:t>
            </a:r>
            <a:r>
              <a:rPr lang="en-US" i="1" dirty="0"/>
              <a:t>, the lightning flashes, the sound of the trumpet, and the mountain smoking; and when the people saw it, they trembled and stood afar off.</a:t>
            </a:r>
            <a:r>
              <a:rPr lang="en-US" i="1" baseline="30000" dirty="0"/>
              <a:t> 19</a:t>
            </a:r>
            <a:r>
              <a:rPr lang="en-US" i="1" dirty="0"/>
              <a:t> Then they said to Moses, “You speak with us, and we will hear; but let not God speak with us, lest we die.” </a:t>
            </a:r>
            <a:r>
              <a:rPr lang="en-US" i="1" baseline="30000" dirty="0"/>
              <a:t>20</a:t>
            </a:r>
            <a:r>
              <a:rPr lang="en-US" i="1" dirty="0"/>
              <a:t> And Moses said to the people, “Do not fear; for God has come to test you, and </a:t>
            </a:r>
            <a:r>
              <a:rPr lang="en-US" i="1" u="sng" dirty="0"/>
              <a:t>that His fear may be before you, so that you may not sin</a:t>
            </a:r>
            <a:r>
              <a:rPr lang="en-US" i="1" dirty="0"/>
              <a:t>.”</a:t>
            </a:r>
            <a:r>
              <a:rPr lang="en-US" i="1" baseline="30000" dirty="0"/>
              <a:t> 21</a:t>
            </a:r>
            <a:r>
              <a:rPr lang="en-US" i="1" dirty="0"/>
              <a:t> So the people stood afar off, but Moses drew near the thick darkness where God was.”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(2 Chronicles 6:28-31), [Solomon’s prayer at the dedication of the temple], </a:t>
            </a:r>
            <a:r>
              <a:rPr lang="en-US" b="0" i="1" dirty="0"/>
              <a:t>“</a:t>
            </a:r>
            <a:r>
              <a:rPr lang="en-US" i="1" dirty="0"/>
              <a:t>When there is famine in the land, pestilence or blight or mildew, locusts or grasshoppers; when their enemies besiege them in the land of their cities; whatever plague or whatever sickness there is;</a:t>
            </a:r>
            <a:r>
              <a:rPr lang="en-US" i="1" baseline="30000" dirty="0"/>
              <a:t> 29</a:t>
            </a:r>
            <a:r>
              <a:rPr lang="en-US" i="1" dirty="0"/>
              <a:t> whatever prayer, whatever supplication is made by anyone, or by all Your people Israel, when each one knows his own burden and his own grief, and spreads out his hands to this temple:</a:t>
            </a:r>
            <a:r>
              <a:rPr lang="en-US" i="1" baseline="30000" dirty="0"/>
              <a:t> 30</a:t>
            </a:r>
            <a:r>
              <a:rPr lang="en-US" i="1" dirty="0"/>
              <a:t> then hear from heaven Your dwelling place, and forgive, and give to everyone according to all his ways, whose heart You know (for You alone know the hearts of the sons of men),</a:t>
            </a:r>
            <a:r>
              <a:rPr lang="en-US" i="1" baseline="30000" dirty="0"/>
              <a:t> 31</a:t>
            </a:r>
            <a:r>
              <a:rPr lang="en-US" i="1" dirty="0"/>
              <a:t> </a:t>
            </a:r>
            <a:r>
              <a:rPr lang="en-US" b="1" i="1" dirty="0"/>
              <a:t>that they may fear You, to walk in Your ways as long as they live in the land which You gave to our fathers</a:t>
            </a:r>
            <a:r>
              <a:rPr lang="en-US" i="1" dirty="0"/>
              <a:t>.”</a:t>
            </a:r>
            <a:endParaRPr lang="en-US" dirty="0"/>
          </a:p>
        </p:txBody>
      </p:sp>
      <p:sp>
        <p:nvSpPr>
          <p:cNvPr id="4" name="Slide Number Placeholder 3"/>
          <p:cNvSpPr>
            <a:spLocks noGrp="1"/>
          </p:cNvSpPr>
          <p:nvPr>
            <p:ph type="sldNum" sz="quarter" idx="5"/>
          </p:nvPr>
        </p:nvSpPr>
        <p:spPr/>
        <p:txBody>
          <a:bodyPr/>
          <a:lstStyle/>
          <a:p>
            <a:fld id="{825CF123-36FC-4A46-BBFF-A82DDEE3FF56}" type="slidenum">
              <a:rPr lang="en-US" smtClean="0"/>
              <a:t>2</a:t>
            </a:fld>
            <a:endParaRPr lang="en-US"/>
          </a:p>
        </p:txBody>
      </p:sp>
    </p:spTree>
    <p:extLst>
      <p:ext uri="{BB962C8B-B14F-4D97-AF65-F5344CB8AC3E}">
        <p14:creationId xmlns:p14="http://schemas.microsoft.com/office/powerpoint/2010/main" val="380167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Not only did God put to death Nadab and Abihu for their disrespect, he commanded  Aaron and his sons not to public mourn them.</a:t>
            </a:r>
          </a:p>
          <a:p>
            <a:pPr marL="0" indent="0">
              <a:buFont typeface="Arial" panose="020B0604020202020204" pitchFamily="34" charset="0"/>
              <a:buNone/>
            </a:pPr>
            <a:r>
              <a:rPr lang="en-US" b="1" dirty="0"/>
              <a:t>(Leviticus 10:6-7), </a:t>
            </a:r>
            <a:r>
              <a:rPr lang="en-US" i="1" dirty="0"/>
              <a:t>“And Moses said to Aaron, and to Eleazar and </a:t>
            </a:r>
            <a:r>
              <a:rPr lang="en-US" i="1" dirty="0" err="1"/>
              <a:t>Ithamar</a:t>
            </a:r>
            <a:r>
              <a:rPr lang="en-US" i="1" dirty="0"/>
              <a:t>, his sons, “Do not uncover your heads nor tear your clothes, lest you die, and wrath come upon all the people. But let your brethren, the whole house of Israel, bewail the burning which the Lord has kindled.</a:t>
            </a:r>
            <a:r>
              <a:rPr lang="en-US" i="1" baseline="30000" dirty="0"/>
              <a:t> 7</a:t>
            </a:r>
            <a:r>
              <a:rPr lang="en-US" i="1" dirty="0"/>
              <a:t> You shall not go out from the door of the tabernacle of meeting, lest you die, for the anointing oil of the Lord is upon you.” And they did according to the word of Moses.”</a:t>
            </a:r>
          </a:p>
          <a:p>
            <a:pPr marL="628650" lvl="1" indent="-171450">
              <a:buFont typeface="Arial" panose="020B0604020202020204" pitchFamily="34" charset="0"/>
              <a:buChar char="•"/>
            </a:pPr>
            <a:r>
              <a:rPr lang="en-US" i="0" dirty="0"/>
              <a:t>While this might seem cruel to some, it had a very important purpose behind it.</a:t>
            </a:r>
          </a:p>
          <a:p>
            <a:pPr marL="628650" lvl="1" indent="-171450">
              <a:buFont typeface="Arial" panose="020B0604020202020204" pitchFamily="34" charset="0"/>
              <a:buChar char="•"/>
            </a:pPr>
            <a:r>
              <a:rPr lang="en-US" i="0" dirty="0"/>
              <a:t>The Priests of God were given the task of upholding the spirit of reverence before God.  All of the trappings of the priesthood were designed to show the seriousness of approaching God!</a:t>
            </a:r>
          </a:p>
          <a:p>
            <a:pPr marL="1085850" lvl="2" indent="-171450">
              <a:buFont typeface="Arial" panose="020B0604020202020204" pitchFamily="34" charset="0"/>
              <a:buChar char="•"/>
            </a:pPr>
            <a:r>
              <a:rPr lang="en-US" i="0" dirty="0"/>
              <a:t>The breach of respect by Nadab and Abihu was a serious provocation of God.  </a:t>
            </a:r>
          </a:p>
          <a:p>
            <a:pPr marL="1085850" lvl="2" indent="-171450">
              <a:buFont typeface="Arial" panose="020B0604020202020204" pitchFamily="34" charset="0"/>
              <a:buChar char="•"/>
            </a:pPr>
            <a:r>
              <a:rPr lang="en-US" i="0" dirty="0"/>
              <a:t>The punishment God inflicted was fully deserved by these men.</a:t>
            </a:r>
          </a:p>
          <a:p>
            <a:pPr marL="1085850" lvl="2" indent="-171450">
              <a:buFont typeface="Arial" panose="020B0604020202020204" pitchFamily="34" charset="0"/>
              <a:buChar char="•"/>
            </a:pPr>
            <a:r>
              <a:rPr lang="en-US" i="0" dirty="0"/>
              <a:t>Any of the traditional forms of mourning, if participated in by Aaron and his priestly sons, could be construed by the people as accusing God of unrighteous judgment.</a:t>
            </a:r>
          </a:p>
          <a:p>
            <a:pPr marL="171450" lvl="0" indent="-171450">
              <a:buFont typeface="Arial" panose="020B0604020202020204" pitchFamily="34" charset="0"/>
              <a:buChar char="•"/>
            </a:pPr>
            <a:r>
              <a:rPr lang="en-US" b="1" i="0" dirty="0"/>
              <a:t>God is always just in His judgment of man</a:t>
            </a:r>
          </a:p>
          <a:p>
            <a:pPr marL="0" lvl="0" indent="0">
              <a:buFont typeface="Arial" panose="020B0604020202020204" pitchFamily="34" charset="0"/>
              <a:buNone/>
            </a:pPr>
            <a:r>
              <a:rPr lang="en-US" b="1" i="0" dirty="0"/>
              <a:t>(Romans 2:5-11), [Paul’s admonition of the Jews], </a:t>
            </a:r>
            <a:r>
              <a:rPr lang="en-US" b="0" i="1" dirty="0"/>
              <a:t>“But in accordance with your hardness and your impenitent heart you are treasuring up for yourself wrath in the day of wrath and revelation of the righteous judgment of God,</a:t>
            </a:r>
            <a:r>
              <a:rPr lang="en-US" b="0" i="1" baseline="30000" dirty="0"/>
              <a:t> 6</a:t>
            </a:r>
            <a:r>
              <a:rPr lang="en-US" b="0" i="1" dirty="0"/>
              <a:t> who “will render to each one according to his deeds”:</a:t>
            </a:r>
            <a:r>
              <a:rPr lang="en-US" b="0" i="1" baseline="30000" dirty="0"/>
              <a:t> 7</a:t>
            </a:r>
            <a:r>
              <a:rPr lang="en-US" b="0" i="1" dirty="0"/>
              <a:t> eternal life to those who by patient continuance in doing good seek for glory, honor, and immortality;</a:t>
            </a:r>
            <a:r>
              <a:rPr lang="en-US" b="0" i="1" baseline="30000" dirty="0"/>
              <a:t> 8</a:t>
            </a:r>
            <a:r>
              <a:rPr lang="en-US" b="0" i="1" dirty="0"/>
              <a:t> but to those who are self-seeking and do not obey the truth, but obey unrighteousness—indignation and wrath,</a:t>
            </a:r>
            <a:r>
              <a:rPr lang="en-US" b="0" i="1" baseline="30000" dirty="0"/>
              <a:t> 9</a:t>
            </a:r>
            <a:r>
              <a:rPr lang="en-US" b="0" i="1" dirty="0"/>
              <a:t> tribulation and anguish, on every soul of man who does evil, of the Jew first and also of the Greek;</a:t>
            </a:r>
            <a:r>
              <a:rPr lang="en-US" b="0" i="1" baseline="30000" dirty="0"/>
              <a:t> 10</a:t>
            </a:r>
            <a:r>
              <a:rPr lang="en-US" b="0" i="1" dirty="0"/>
              <a:t> but glory, honor, and peace to everyone who works what is good, to the Jew first and also to the Greek.</a:t>
            </a:r>
            <a:r>
              <a:rPr lang="en-US" b="0" i="1" baseline="30000" dirty="0"/>
              <a:t> 11</a:t>
            </a:r>
            <a:r>
              <a:rPr lang="en-US" b="0" i="1" dirty="0"/>
              <a:t> For there is no partiality with God.”</a:t>
            </a:r>
          </a:p>
          <a:p>
            <a:pPr marL="171450" lvl="0" indent="-171450">
              <a:buFont typeface="Arial" panose="020B0604020202020204" pitchFamily="34" charset="0"/>
              <a:buChar char="•"/>
            </a:pPr>
            <a:r>
              <a:rPr lang="en-US" b="1" i="0" dirty="0"/>
              <a:t>We are priests, such seriousness in approaching God should be present in our lives as well.</a:t>
            </a:r>
          </a:p>
          <a:p>
            <a:pPr marL="0" indent="0">
              <a:buFont typeface="Arial" panose="020B0604020202020204" pitchFamily="34" charset="0"/>
              <a:buNone/>
            </a:pPr>
            <a:r>
              <a:rPr lang="en-US" b="1" dirty="0"/>
              <a:t>(1 Peter 2:9-12), [Note that the call to righteousness is because of WHO WE ARE], </a:t>
            </a:r>
            <a:r>
              <a:rPr lang="en-US" i="1" dirty="0"/>
              <a:t>“But you are a chosen generation, </a:t>
            </a:r>
            <a:r>
              <a:rPr lang="en-US" i="1" u="sng" dirty="0"/>
              <a:t>a royal priesthood</a:t>
            </a:r>
            <a:r>
              <a:rPr lang="en-US" i="1" dirty="0"/>
              <a:t>, </a:t>
            </a:r>
            <a:r>
              <a:rPr lang="en-US" i="1" u="sng" dirty="0"/>
              <a:t>a holy nation</a:t>
            </a:r>
            <a:r>
              <a:rPr lang="en-US" i="1" dirty="0"/>
              <a:t>, His own special people, that you may proclaim the praises of Him who called you out of darkness into His marvelous light;</a:t>
            </a:r>
            <a:r>
              <a:rPr lang="en-US" i="1" baseline="30000" dirty="0"/>
              <a:t> 10</a:t>
            </a:r>
            <a:r>
              <a:rPr lang="en-US" i="1" dirty="0"/>
              <a:t> who once were not a people but are now the people of God, who had not obtained mercy but now have obtained mercy. </a:t>
            </a:r>
            <a:r>
              <a:rPr lang="en-US" i="1" baseline="30000" dirty="0"/>
              <a:t>11</a:t>
            </a:r>
            <a:r>
              <a:rPr lang="en-US" i="1" dirty="0"/>
              <a:t> Beloved, I beg you </a:t>
            </a:r>
            <a:r>
              <a:rPr lang="en-US" i="1" u="sng" dirty="0"/>
              <a:t>as sojourners and pilgrims, abstain from fleshly lusts which war against the soul,</a:t>
            </a:r>
            <a:r>
              <a:rPr lang="en-US" i="1" u="sng" baseline="30000" dirty="0"/>
              <a:t> 12</a:t>
            </a:r>
            <a:r>
              <a:rPr lang="en-US" i="1" u="sng" dirty="0"/>
              <a:t> having your conduct honorable among the Gentiles</a:t>
            </a:r>
            <a:r>
              <a:rPr lang="en-US" i="1" dirty="0"/>
              <a:t>, that when they speak against you as evildoers, they may, by your good works which they observe, glorify God in the day of visitation.”</a:t>
            </a:r>
          </a:p>
        </p:txBody>
      </p:sp>
      <p:sp>
        <p:nvSpPr>
          <p:cNvPr id="4" name="Slide Number Placeholder 3"/>
          <p:cNvSpPr>
            <a:spLocks noGrp="1"/>
          </p:cNvSpPr>
          <p:nvPr>
            <p:ph type="sldNum" sz="quarter" idx="5"/>
          </p:nvPr>
        </p:nvSpPr>
        <p:spPr/>
        <p:txBody>
          <a:bodyPr/>
          <a:lstStyle/>
          <a:p>
            <a:fld id="{825CF123-36FC-4A46-BBFF-A82DDEE3FF56}" type="slidenum">
              <a:rPr lang="en-US" smtClean="0"/>
              <a:t>3</a:t>
            </a:fld>
            <a:endParaRPr lang="en-US"/>
          </a:p>
        </p:txBody>
      </p:sp>
    </p:spTree>
    <p:extLst>
      <p:ext uri="{BB962C8B-B14F-4D97-AF65-F5344CB8AC3E}">
        <p14:creationId xmlns:p14="http://schemas.microsoft.com/office/powerpoint/2010/main" val="47136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Leviticus 10 shows us very clear and detailed instructions regarding who the Priests should conduct themselves in God’s presence.</a:t>
            </a:r>
          </a:p>
          <a:p>
            <a:r>
              <a:rPr lang="en-US" b="1" dirty="0"/>
              <a:t>(Leviticus 10:8-15), </a:t>
            </a:r>
            <a:r>
              <a:rPr lang="en-US" i="1" dirty="0"/>
              <a:t>“Then the Lord spoke to Aaron, saying:</a:t>
            </a:r>
            <a:r>
              <a:rPr lang="en-US" i="1" baseline="30000" dirty="0"/>
              <a:t> 9</a:t>
            </a:r>
            <a:r>
              <a:rPr lang="en-US" i="1" dirty="0"/>
              <a:t> “</a:t>
            </a:r>
            <a:r>
              <a:rPr lang="en-US" i="1" u="sng" dirty="0"/>
              <a:t>Do not drink wine or intoxicating drink</a:t>
            </a:r>
            <a:r>
              <a:rPr lang="en-US" i="1" dirty="0"/>
              <a:t>, you, nor your sons with you, when you go into the tabernacle of meeting, lest you die. It shall be a statute forever throughout your generations,</a:t>
            </a:r>
            <a:r>
              <a:rPr lang="en-US" i="1" baseline="30000" dirty="0"/>
              <a:t> 10</a:t>
            </a:r>
            <a:r>
              <a:rPr lang="en-US" i="1" dirty="0"/>
              <a:t> that you may distinguish between holy and unholy, and between unclean and clean,</a:t>
            </a:r>
            <a:r>
              <a:rPr lang="en-US" i="1" baseline="30000" dirty="0"/>
              <a:t> 11</a:t>
            </a:r>
            <a:r>
              <a:rPr lang="en-US" i="1" dirty="0"/>
              <a:t> and </a:t>
            </a:r>
            <a:r>
              <a:rPr lang="en-US" i="1" u="sng" dirty="0"/>
              <a:t>that you may teach the children of Israel all the statutes which the Lord has spoken to them by the hand of Moses</a:t>
            </a:r>
            <a:r>
              <a:rPr lang="en-US" i="1" dirty="0"/>
              <a:t>.”  </a:t>
            </a:r>
            <a:r>
              <a:rPr lang="en-US" i="1" baseline="30000" dirty="0"/>
              <a:t>12</a:t>
            </a:r>
            <a:r>
              <a:rPr lang="en-US" i="1" dirty="0"/>
              <a:t> And Moses spoke to Aaron, and to Eleazar and </a:t>
            </a:r>
            <a:r>
              <a:rPr lang="en-US" i="1" dirty="0" err="1"/>
              <a:t>Ithamar</a:t>
            </a:r>
            <a:r>
              <a:rPr lang="en-US" i="1" dirty="0"/>
              <a:t>, his sons who were left: “Take the grain offering that remains of the offerings made by fire to the Lord, and </a:t>
            </a:r>
            <a:r>
              <a:rPr lang="en-US" i="1" u="sng" dirty="0"/>
              <a:t>eat it without leaven</a:t>
            </a:r>
            <a:r>
              <a:rPr lang="en-US" i="1" u="none" dirty="0"/>
              <a:t> </a:t>
            </a:r>
            <a:r>
              <a:rPr lang="en-US" i="1" dirty="0"/>
              <a:t>beside the altar; for it is most holy.</a:t>
            </a:r>
            <a:r>
              <a:rPr lang="en-US" i="1" baseline="30000" dirty="0"/>
              <a:t> 13</a:t>
            </a:r>
            <a:r>
              <a:rPr lang="en-US" i="1" dirty="0"/>
              <a:t> You shall eat it in a holy place, because it is your due and your sons’ due, of the sacrifices made by fire to the Lord; for so I have been commanded.</a:t>
            </a:r>
            <a:r>
              <a:rPr lang="en-US" i="1" baseline="30000" dirty="0"/>
              <a:t> 14</a:t>
            </a:r>
            <a:r>
              <a:rPr lang="en-US" i="1" dirty="0"/>
              <a:t> The breast of the wave offering and the thigh of the heave offering you shall eat </a:t>
            </a:r>
            <a:r>
              <a:rPr lang="en-US" i="1" u="sng" dirty="0"/>
              <a:t>in a clean place</a:t>
            </a:r>
            <a:r>
              <a:rPr lang="en-US" i="1" dirty="0"/>
              <a:t>, you, your sons, and your daughters with you; for they are your due and your sons’ due, which are given from the sacrifices of peace offerings of the children of Israel.</a:t>
            </a:r>
            <a:r>
              <a:rPr lang="en-US" i="1" baseline="30000" dirty="0"/>
              <a:t> 15</a:t>
            </a:r>
            <a:r>
              <a:rPr lang="en-US" i="1" dirty="0"/>
              <a:t> The thigh of the heave offering and the breast of the wave offering they shall bring with the offerings of fat made by fire, to offer as a wave offering before the Lord. And it shall be yours and your sons’ with you, by a statute forever, </a:t>
            </a:r>
            <a:r>
              <a:rPr lang="en-US" i="1" u="sng" dirty="0"/>
              <a:t>as the Lord has commanded</a:t>
            </a:r>
            <a:r>
              <a:rPr lang="en-US" i="1" dirty="0"/>
              <a:t>.”</a:t>
            </a:r>
          </a:p>
          <a:p>
            <a:pPr marL="628650" lvl="1" indent="-171450">
              <a:buFont typeface="Arial" panose="020B0604020202020204" pitchFamily="34" charset="0"/>
              <a:buChar char="•"/>
            </a:pPr>
            <a:r>
              <a:rPr lang="en-US" i="0" dirty="0"/>
              <a:t>To drink intoxicating drink when doing the duty of priests would be disrespectful.</a:t>
            </a:r>
          </a:p>
          <a:p>
            <a:pPr marL="628650" lvl="1" indent="-171450">
              <a:buFont typeface="Arial" panose="020B0604020202020204" pitchFamily="34" charset="0"/>
              <a:buChar char="•"/>
            </a:pPr>
            <a:r>
              <a:rPr lang="en-US" i="0" dirty="0"/>
              <a:t>To eat leaven, (often used as a metaphor for corruption), would be viewed by God as disrespectful</a:t>
            </a:r>
          </a:p>
          <a:p>
            <a:pPr marL="628650" lvl="1" indent="-171450">
              <a:buFont typeface="Arial" panose="020B0604020202020204" pitchFamily="34" charset="0"/>
              <a:buChar char="•"/>
            </a:pPr>
            <a:r>
              <a:rPr lang="en-US" i="0" dirty="0"/>
              <a:t>To each the offerings (as God allowed) in a filthy place, would be disrespectful as well.</a:t>
            </a:r>
          </a:p>
          <a:p>
            <a:pPr marL="628650" lvl="1" indent="-171450">
              <a:buFont typeface="Arial" panose="020B0604020202020204" pitchFamily="34" charset="0"/>
              <a:buChar char="•"/>
            </a:pPr>
            <a:r>
              <a:rPr lang="en-US" b="0" i="0" dirty="0"/>
              <a:t>God blessed them as Priests, but demanded that they respect His commandments to receive their blessings from Him.</a:t>
            </a:r>
          </a:p>
          <a:p>
            <a:pPr marL="0" lvl="0" indent="0">
              <a:buFont typeface="Arial" panose="020B0604020202020204" pitchFamily="34" charset="0"/>
              <a:buNone/>
            </a:pPr>
            <a:r>
              <a:rPr lang="en-US" b="1" i="0" dirty="0"/>
              <a:t>(1 Samuel 2:34-35), [God removed His blessing from Eli’s house, because of the disrespect shown to Him by Eli’s sons, Hophni and Phinehas], </a:t>
            </a:r>
            <a:r>
              <a:rPr lang="en-US" i="1" dirty="0"/>
              <a:t>“Now this shall be a sign to you that will come upon your two sons, on Hophni and Phinehas: in one day they shall die, both of them.</a:t>
            </a:r>
            <a:r>
              <a:rPr lang="en-US" i="1" baseline="30000" dirty="0"/>
              <a:t> 35</a:t>
            </a:r>
            <a:r>
              <a:rPr lang="en-US" i="1" dirty="0"/>
              <a:t> Then I will raise up for Myself a faithful priest who shall do according to what is in My heart and in My mind. I will build him a sure house, and he shall walk before My anointed forever.”</a:t>
            </a:r>
          </a:p>
          <a:p>
            <a:pPr marL="628650" lvl="1" indent="-171450">
              <a:buFont typeface="Arial" panose="020B0604020202020204" pitchFamily="34" charset="0"/>
              <a:buChar char="•"/>
            </a:pPr>
            <a:r>
              <a:rPr lang="en-US" b="1" i="0" dirty="0"/>
              <a:t>Consider the reason God gave to Eli for this punishment</a:t>
            </a:r>
          </a:p>
          <a:p>
            <a:pPr marL="0" lvl="0" indent="0">
              <a:buFont typeface="Arial" panose="020B0604020202020204" pitchFamily="34" charset="0"/>
              <a:buNone/>
            </a:pPr>
            <a:r>
              <a:rPr lang="en-US" b="1" i="0" dirty="0"/>
              <a:t>(1 Samuel 2:30),</a:t>
            </a:r>
            <a:r>
              <a:rPr lang="en-US" b="1" i="1" dirty="0"/>
              <a:t> </a:t>
            </a:r>
            <a:r>
              <a:rPr lang="en-US" i="1" dirty="0"/>
              <a:t>“for those who honor Me I will honor, and those who despise Me shall be lightly esteemed.”</a:t>
            </a:r>
          </a:p>
        </p:txBody>
      </p:sp>
      <p:sp>
        <p:nvSpPr>
          <p:cNvPr id="4" name="Slide Number Placeholder 3"/>
          <p:cNvSpPr>
            <a:spLocks noGrp="1"/>
          </p:cNvSpPr>
          <p:nvPr>
            <p:ph type="sldNum" sz="quarter" idx="5"/>
          </p:nvPr>
        </p:nvSpPr>
        <p:spPr/>
        <p:txBody>
          <a:bodyPr/>
          <a:lstStyle/>
          <a:p>
            <a:fld id="{825CF123-36FC-4A46-BBFF-A82DDEE3FF56}" type="slidenum">
              <a:rPr lang="en-US" smtClean="0"/>
              <a:t>4</a:t>
            </a:fld>
            <a:endParaRPr lang="en-US"/>
          </a:p>
        </p:txBody>
      </p:sp>
    </p:spTree>
    <p:extLst>
      <p:ext uri="{BB962C8B-B14F-4D97-AF65-F5344CB8AC3E}">
        <p14:creationId xmlns:p14="http://schemas.microsoft.com/office/powerpoint/2010/main" val="326941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How do we show disrespect to God?</a:t>
            </a:r>
          </a:p>
          <a:p>
            <a:pPr marL="171450" lvl="0" indent="-171450">
              <a:buFont typeface="Arial" panose="020B0604020202020204" pitchFamily="34" charset="0"/>
              <a:buChar char="•"/>
            </a:pPr>
            <a:r>
              <a:rPr lang="en-US" b="1" dirty="0"/>
              <a:t>Disobedience to His will</a:t>
            </a:r>
          </a:p>
          <a:p>
            <a:pPr marL="628650" lvl="1" indent="-171450">
              <a:buFont typeface="Arial" panose="020B0604020202020204" pitchFamily="34" charset="0"/>
              <a:buChar char="•"/>
            </a:pPr>
            <a:r>
              <a:rPr lang="en-US" dirty="0"/>
              <a:t>This is the primary lesson of our text in Leviticus 10.  By their disobedience, Nadab and Abihu were not acknowledging the authority of Jehovah.</a:t>
            </a:r>
          </a:p>
          <a:p>
            <a:pPr marL="0" lvl="0" indent="0">
              <a:buFont typeface="Arial" panose="020B0604020202020204" pitchFamily="34" charset="0"/>
              <a:buNone/>
            </a:pPr>
            <a:r>
              <a:rPr lang="en-US" b="1" dirty="0"/>
              <a:t>(1 Samuel 15:22-23), [Samuel’s admonition of Saul, after sparing King Agag, and the best of the spoils in disobedience to God’s commands], </a:t>
            </a:r>
            <a:r>
              <a:rPr lang="en-US" i="1" dirty="0"/>
              <a:t>“So Samuel said: “Has the Lord as great delight in burnt offerings and sacrifices, As in obeying the voice of the Lord? Behold, to obey is better than sacrifice, And to heed than the fat of rams. </a:t>
            </a:r>
            <a:r>
              <a:rPr lang="en-US" i="1" baseline="30000" dirty="0"/>
              <a:t>23</a:t>
            </a:r>
            <a:r>
              <a:rPr lang="en-US" i="1" dirty="0"/>
              <a:t> For rebellion is as the sin of witchcraft, And stubbornness is as iniquity and idolatry. Because you have rejected the word of the Lord, He also has rejected you from being king.”</a:t>
            </a:r>
          </a:p>
          <a:p>
            <a:pPr marL="171450" lvl="0" indent="-171450">
              <a:buFont typeface="Arial" panose="020B0604020202020204" pitchFamily="34" charset="0"/>
              <a:buChar char="•"/>
            </a:pPr>
            <a:endParaRPr lang="en-US" b="1" dirty="0"/>
          </a:p>
          <a:p>
            <a:pPr marL="171450" lvl="0" indent="-171450">
              <a:buFont typeface="Arial" panose="020B0604020202020204" pitchFamily="34" charset="0"/>
              <a:buChar char="•"/>
            </a:pPr>
            <a:r>
              <a:rPr lang="en-US" b="1" dirty="0"/>
              <a:t>Apathy Toward His Grace</a:t>
            </a:r>
          </a:p>
          <a:p>
            <a:pPr marL="628650" lvl="1" indent="-171450">
              <a:buFont typeface="Arial" panose="020B0604020202020204" pitchFamily="34" charset="0"/>
              <a:buChar char="•"/>
            </a:pPr>
            <a:r>
              <a:rPr lang="en-US" dirty="0"/>
              <a:t>In the time of Zerubbabel, the remnant in Judah had were more concerned with their own comfort that serving God, Haggai shared God’s admonition of them:</a:t>
            </a:r>
          </a:p>
          <a:p>
            <a:pPr marL="0" lvl="0" indent="0">
              <a:buFont typeface="Arial" panose="020B0604020202020204" pitchFamily="34" charset="0"/>
              <a:buNone/>
            </a:pPr>
            <a:r>
              <a:rPr lang="en-US" b="1" dirty="0"/>
              <a:t>(Haggai 1:7-9), </a:t>
            </a:r>
            <a:r>
              <a:rPr lang="en-US" i="1" dirty="0"/>
              <a:t>“Thus says the Lord of hosts: “Consider your ways!</a:t>
            </a:r>
            <a:r>
              <a:rPr lang="en-US" i="1" baseline="30000" dirty="0"/>
              <a:t> 8</a:t>
            </a:r>
            <a:r>
              <a:rPr lang="en-US" i="1" dirty="0"/>
              <a:t> Go up to the mountains and bring wood and build the temple, that I may take pleasure in it and be glorified,” says the Lord.</a:t>
            </a:r>
            <a:r>
              <a:rPr lang="en-US" i="1" baseline="30000" dirty="0"/>
              <a:t> 9</a:t>
            </a:r>
            <a:r>
              <a:rPr lang="en-US" i="1" dirty="0"/>
              <a:t> “You looked for much, but indeed it came to little; and when you brought it home, I blew it away. Why?” says the Lord of hosts. “Because of My house that is in ruins, while every one of you runs to his own house.”</a:t>
            </a:r>
          </a:p>
          <a:p>
            <a:pPr marL="628650" lvl="1" indent="-171450">
              <a:buFont typeface="Arial" panose="020B0604020202020204" pitchFamily="34" charset="0"/>
              <a:buChar char="•"/>
            </a:pPr>
            <a:r>
              <a:rPr lang="en-US" dirty="0"/>
              <a:t>Likewise, the Lord found the apathy of the Laodiceans in the first century to be disrespectful and unpalatable to Him</a:t>
            </a:r>
          </a:p>
          <a:p>
            <a:pPr marL="0" lvl="0" indent="0">
              <a:buFont typeface="Arial" panose="020B0604020202020204" pitchFamily="34" charset="0"/>
              <a:buNone/>
            </a:pPr>
            <a:r>
              <a:rPr lang="en-US" b="1" dirty="0"/>
              <a:t>(Revelation 3:15-16), </a:t>
            </a:r>
            <a:r>
              <a:rPr lang="en-US" i="1" dirty="0"/>
              <a:t>“I know your works, that you are neither cold nor hot. I could wish you were cold or hot.</a:t>
            </a:r>
            <a:r>
              <a:rPr lang="en-US" i="1" baseline="30000" dirty="0"/>
              <a:t> 16</a:t>
            </a:r>
            <a:r>
              <a:rPr lang="en-US" i="1" dirty="0"/>
              <a:t> So then, because you are lukewarm, and neither cold nor hot, I will vomit you out of My mouth.”</a:t>
            </a:r>
          </a:p>
        </p:txBody>
      </p:sp>
      <p:sp>
        <p:nvSpPr>
          <p:cNvPr id="4" name="Slide Number Placeholder 3"/>
          <p:cNvSpPr>
            <a:spLocks noGrp="1"/>
          </p:cNvSpPr>
          <p:nvPr>
            <p:ph type="sldNum" sz="quarter" idx="5"/>
          </p:nvPr>
        </p:nvSpPr>
        <p:spPr/>
        <p:txBody>
          <a:bodyPr/>
          <a:lstStyle/>
          <a:p>
            <a:fld id="{825CF123-36FC-4A46-BBFF-A82DDEE3FF56}" type="slidenum">
              <a:rPr lang="en-US" smtClean="0"/>
              <a:t>5</a:t>
            </a:fld>
            <a:endParaRPr lang="en-US"/>
          </a:p>
        </p:txBody>
      </p:sp>
    </p:spTree>
    <p:extLst>
      <p:ext uri="{BB962C8B-B14F-4D97-AF65-F5344CB8AC3E}">
        <p14:creationId xmlns:p14="http://schemas.microsoft.com/office/powerpoint/2010/main" val="347469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How do we show disrespect to God?</a:t>
            </a:r>
          </a:p>
          <a:p>
            <a:pPr marL="171450" lvl="0" indent="-171450">
              <a:buFont typeface="Arial" panose="020B0604020202020204" pitchFamily="34" charset="0"/>
              <a:buChar char="•"/>
            </a:pPr>
            <a:r>
              <a:rPr lang="en-US" b="1" dirty="0"/>
              <a:t>A Casual Approach to His Worship</a:t>
            </a:r>
          </a:p>
          <a:p>
            <a:pPr marL="628650" lvl="1" indent="-171450">
              <a:buFont typeface="Arial" panose="020B0604020202020204" pitchFamily="34" charset="0"/>
              <a:buChar char="•"/>
            </a:pPr>
            <a:r>
              <a:rPr lang="en-US" dirty="0"/>
              <a:t>Jehovah made this clear in His admonition to Israel</a:t>
            </a:r>
          </a:p>
          <a:p>
            <a:pPr marL="0" lvl="0" indent="0">
              <a:buFont typeface="Arial" panose="020B0604020202020204" pitchFamily="34" charset="0"/>
              <a:buNone/>
            </a:pPr>
            <a:r>
              <a:rPr lang="en-US" b="1" dirty="0"/>
              <a:t>(Leviticus 19:30), </a:t>
            </a:r>
            <a:r>
              <a:rPr lang="en-US" dirty="0"/>
              <a:t>“You shall keep My Sabbaths and reverence My sanctuary: </a:t>
            </a:r>
            <a:r>
              <a:rPr lang="en-US" u="sng" dirty="0"/>
              <a:t>I am the Lord</a:t>
            </a:r>
            <a:r>
              <a:rPr lang="en-US" dirty="0"/>
              <a:t>.”</a:t>
            </a:r>
          </a:p>
          <a:p>
            <a:pPr marL="628650" lvl="1" indent="-171450">
              <a:buFont typeface="Arial" panose="020B0604020202020204" pitchFamily="34" charset="0"/>
              <a:buChar char="•"/>
            </a:pPr>
            <a:r>
              <a:rPr lang="en-US" dirty="0"/>
              <a:t>The word “reverence” here has in it the root “to be afraid.”</a:t>
            </a:r>
          </a:p>
          <a:p>
            <a:pPr marL="628650" lvl="1" indent="-171450">
              <a:buFont typeface="Arial" panose="020B0604020202020204" pitchFamily="34" charset="0"/>
              <a:buChar char="•"/>
            </a:pPr>
            <a:r>
              <a:rPr lang="en-US" dirty="0"/>
              <a:t>English definition helps – from the Latin – “to stand in awe of” 1) regard or treat with deep respect</a:t>
            </a:r>
          </a:p>
          <a:p>
            <a:pPr marL="628650" lvl="1" indent="-171450">
              <a:buFont typeface="Arial" panose="020B0604020202020204" pitchFamily="34" charset="0"/>
              <a:buChar char="•"/>
            </a:pPr>
            <a:r>
              <a:rPr lang="en-US" dirty="0"/>
              <a:t>We need to be careful to not conflate intimacy with familiarity!  No matter how often we come to worship.  No matter how close and intimate our relationship with God may be, we are coming before the Almighty God and Creator of the universe to offer up praise to His name.  It requires a particular demeanor an attitude that is often belied by the dress, language and attitude of too many worshippers.</a:t>
            </a:r>
          </a:p>
          <a:p>
            <a:pPr marL="0" lvl="0" indent="0">
              <a:buFont typeface="Arial" panose="020B0604020202020204" pitchFamily="34" charset="0"/>
              <a:buNone/>
            </a:pPr>
            <a:r>
              <a:rPr lang="en-US" b="1" dirty="0"/>
              <a:t>(Hebrews 12:28-29), </a:t>
            </a:r>
            <a:r>
              <a:rPr lang="en-US" i="1" dirty="0"/>
              <a:t>“Therefore, since we are receiving a kingdom which cannot be shaken, let us have grace, by which we may serve God acceptably with reverence and godly fear.</a:t>
            </a:r>
            <a:r>
              <a:rPr lang="en-US" i="1" baseline="30000" dirty="0"/>
              <a:t> 29</a:t>
            </a:r>
            <a:r>
              <a:rPr lang="en-US" i="1" dirty="0"/>
              <a:t> For our God is a consuming fire.”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1" dirty="0"/>
              <a:t>Usurpation of His authority</a:t>
            </a:r>
          </a:p>
          <a:p>
            <a:pPr marL="628650" lvl="1" indent="-171450">
              <a:buFont typeface="Arial" panose="020B0604020202020204" pitchFamily="34" charset="0"/>
              <a:buChar char="•"/>
            </a:pPr>
            <a:r>
              <a:rPr lang="en-US" dirty="0"/>
              <a:t>While most will profess their respect for God and His authority, in reality, many men replace God’s will with their own traditions and opinions.</a:t>
            </a:r>
          </a:p>
          <a:p>
            <a:pPr marL="628650" lvl="1" indent="-171450">
              <a:buFont typeface="Arial" panose="020B0604020202020204" pitchFamily="34" charset="0"/>
              <a:buChar char="•"/>
            </a:pPr>
            <a:r>
              <a:rPr lang="en-US" dirty="0"/>
              <a:t>The Pharisees were guilty of this very thing</a:t>
            </a:r>
          </a:p>
          <a:p>
            <a:pPr marL="0" lvl="0" indent="0">
              <a:buFont typeface="Arial" panose="020B0604020202020204" pitchFamily="34" charset="0"/>
              <a:buNone/>
            </a:pPr>
            <a:r>
              <a:rPr lang="en-US" b="1" dirty="0"/>
              <a:t>(Matthew 7:3-9), </a:t>
            </a:r>
            <a:r>
              <a:rPr lang="en-US" i="1" dirty="0"/>
              <a:t>“He answered and said to them, “Why do you also transgress the commandment of God because of your tradition?</a:t>
            </a:r>
            <a:r>
              <a:rPr lang="en-US" i="1" baseline="30000" dirty="0"/>
              <a:t> 4</a:t>
            </a:r>
            <a:r>
              <a:rPr lang="en-US" i="1" dirty="0"/>
              <a:t> For God commanded, saying, “Honor your father and your mother’; and, ‘He who curses father or mother, let him be put to death.’</a:t>
            </a:r>
            <a:r>
              <a:rPr lang="en-US" i="1" baseline="30000" dirty="0"/>
              <a:t> 5</a:t>
            </a:r>
            <a:r>
              <a:rPr lang="en-US" i="1" dirty="0"/>
              <a:t> But you say, “Whoever says to his father or mother, ‘Whatever profit you might have received from me is a gift to God”—</a:t>
            </a:r>
            <a:r>
              <a:rPr lang="en-US" i="1" baseline="30000" dirty="0"/>
              <a:t> 6</a:t>
            </a:r>
            <a:r>
              <a:rPr lang="en-US" i="1" dirty="0"/>
              <a:t> then he need not honor his father or mother.’ Thus you have made the commandment of God of no effect by your tradition.</a:t>
            </a:r>
            <a:r>
              <a:rPr lang="en-US" i="1" baseline="30000" dirty="0"/>
              <a:t> 7</a:t>
            </a:r>
            <a:r>
              <a:rPr lang="en-US" i="1" dirty="0"/>
              <a:t> Hypocrites! Well did Isaiah prophesy about you, saying: </a:t>
            </a:r>
            <a:r>
              <a:rPr lang="en-US" i="1" baseline="30000" dirty="0"/>
              <a:t>8</a:t>
            </a:r>
            <a:r>
              <a:rPr lang="en-US" i="1" dirty="0"/>
              <a:t> ‘These people draw near to Me with their mouth, And honor Me with their lips, But their heart is far from Me. </a:t>
            </a:r>
            <a:r>
              <a:rPr lang="en-US" i="1" baseline="30000" dirty="0"/>
              <a:t>9</a:t>
            </a:r>
            <a:r>
              <a:rPr lang="en-US" i="1" dirty="0"/>
              <a:t> And in vain they worship Me, Teaching as doctrines the commandments of men.’”</a:t>
            </a:r>
          </a:p>
          <a:p>
            <a:pPr marL="628650" lvl="1" indent="-171450">
              <a:buFont typeface="Arial" panose="020B0604020202020204" pitchFamily="34" charset="0"/>
              <a:buChar char="•"/>
            </a:pPr>
            <a:r>
              <a:rPr lang="en-US" dirty="0"/>
              <a:t>We do this any time we go beyond what is written!</a:t>
            </a:r>
          </a:p>
          <a:p>
            <a:pPr marL="0" lvl="0" indent="0">
              <a:buFont typeface="Arial" panose="020B0604020202020204" pitchFamily="34" charset="0"/>
              <a:buNone/>
            </a:pPr>
            <a:r>
              <a:rPr lang="en-US" b="1" dirty="0"/>
              <a:t>(Colossians 3:17), </a:t>
            </a:r>
            <a:r>
              <a:rPr lang="en-US" i="1" dirty="0"/>
              <a:t>“And whatever you do in word or deed, do all in the name of the Lord Jesus, giving thanks to God the Father through Him.”</a:t>
            </a:r>
          </a:p>
        </p:txBody>
      </p:sp>
      <p:sp>
        <p:nvSpPr>
          <p:cNvPr id="4" name="Slide Number Placeholder 3"/>
          <p:cNvSpPr>
            <a:spLocks noGrp="1"/>
          </p:cNvSpPr>
          <p:nvPr>
            <p:ph type="sldNum" sz="quarter" idx="5"/>
          </p:nvPr>
        </p:nvSpPr>
        <p:spPr/>
        <p:txBody>
          <a:bodyPr/>
          <a:lstStyle/>
          <a:p>
            <a:fld id="{825CF123-36FC-4A46-BBFF-A82DDEE3FF56}" type="slidenum">
              <a:rPr lang="en-US" smtClean="0"/>
              <a:t>6</a:t>
            </a:fld>
            <a:endParaRPr lang="en-US"/>
          </a:p>
        </p:txBody>
      </p:sp>
    </p:spTree>
    <p:extLst>
      <p:ext uri="{BB962C8B-B14F-4D97-AF65-F5344CB8AC3E}">
        <p14:creationId xmlns:p14="http://schemas.microsoft.com/office/powerpoint/2010/main" val="229354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Because He is God, He deserved our Respect, Obedience and Praise</a:t>
            </a:r>
          </a:p>
          <a:p>
            <a:pPr marL="171450" indent="-171450">
              <a:buFont typeface="Arial" panose="020B0604020202020204" pitchFamily="34" charset="0"/>
              <a:buChar char="•"/>
            </a:pPr>
            <a:endParaRPr lang="en-US" b="1" i="0" dirty="0"/>
          </a:p>
          <a:p>
            <a:pPr marL="0" indent="0">
              <a:buFont typeface="Arial" panose="020B0604020202020204" pitchFamily="34" charset="0"/>
              <a:buNone/>
            </a:pPr>
            <a:r>
              <a:rPr lang="en-US" b="1" i="0" dirty="0"/>
              <a:t>(Psalm 29), </a:t>
            </a:r>
            <a:r>
              <a:rPr lang="en-US" i="1" dirty="0"/>
              <a:t>“</a:t>
            </a:r>
            <a:r>
              <a:rPr lang="en-US" dirty="0"/>
              <a:t>Give unto the Lord, O you mighty ones, Give unto the Lord glory and strength. </a:t>
            </a:r>
            <a:r>
              <a:rPr lang="en-US" baseline="30000" dirty="0"/>
              <a:t>2</a:t>
            </a:r>
            <a:r>
              <a:rPr lang="en-US" dirty="0"/>
              <a:t> Give unto the Lord the glory due to His name; Worship the Lord in the beauty of holiness. </a:t>
            </a:r>
            <a:r>
              <a:rPr lang="en-US" baseline="30000" dirty="0"/>
              <a:t>3</a:t>
            </a:r>
            <a:r>
              <a:rPr lang="en-US" dirty="0"/>
              <a:t> The voice of the Lord is over the waters; The God of glory thunders; The Lord is over many waters. </a:t>
            </a:r>
            <a:r>
              <a:rPr lang="en-US" baseline="30000" dirty="0"/>
              <a:t>4</a:t>
            </a:r>
            <a:r>
              <a:rPr lang="en-US" dirty="0"/>
              <a:t> The voice of the Lord is powerful; The voice of the Lord is full of majesty. </a:t>
            </a:r>
            <a:r>
              <a:rPr lang="en-US" baseline="30000" dirty="0"/>
              <a:t>5</a:t>
            </a:r>
            <a:r>
              <a:rPr lang="en-US" dirty="0"/>
              <a:t> The voice of the Lord breaks the cedars, Yes, the Lord splinters the cedars of Lebanon. </a:t>
            </a:r>
            <a:r>
              <a:rPr lang="en-US" baseline="30000" dirty="0"/>
              <a:t>6</a:t>
            </a:r>
            <a:r>
              <a:rPr lang="en-US" dirty="0"/>
              <a:t> He makes them also skip like a calf, Lebanon and </a:t>
            </a:r>
            <a:r>
              <a:rPr lang="en-US" dirty="0" err="1"/>
              <a:t>Sirion</a:t>
            </a:r>
            <a:r>
              <a:rPr lang="en-US" dirty="0"/>
              <a:t> like a young wild ox. </a:t>
            </a:r>
            <a:r>
              <a:rPr lang="en-US" baseline="30000" dirty="0"/>
              <a:t>7</a:t>
            </a:r>
            <a:r>
              <a:rPr lang="en-US" dirty="0"/>
              <a:t> The voice of the Lord divides the flames of fire. </a:t>
            </a:r>
            <a:r>
              <a:rPr lang="en-US" baseline="30000" dirty="0"/>
              <a:t>8</a:t>
            </a:r>
            <a:r>
              <a:rPr lang="en-US" dirty="0"/>
              <a:t> The voice of the Lord shakes the wilderness; The Lord shakes the Wilderness of Kadesh. </a:t>
            </a:r>
            <a:r>
              <a:rPr lang="en-US" baseline="30000" dirty="0"/>
              <a:t>9</a:t>
            </a:r>
            <a:r>
              <a:rPr lang="en-US" dirty="0"/>
              <a:t> The voice of the Lord makes the deer give birth, And strips the forests bare; And in His temple everyone says, “Glory!” </a:t>
            </a:r>
            <a:r>
              <a:rPr lang="en-US" baseline="30000" dirty="0"/>
              <a:t>10</a:t>
            </a:r>
            <a:r>
              <a:rPr lang="en-US" dirty="0"/>
              <a:t> The Lord sat enthroned at the Flood, And the Lord sits as King forever. </a:t>
            </a:r>
            <a:r>
              <a:rPr lang="en-US" baseline="30000" dirty="0"/>
              <a:t>11</a:t>
            </a:r>
            <a:r>
              <a:rPr lang="en-US" dirty="0"/>
              <a:t> The Lord will give strength to His people; The Lord will bless His people with peace.”</a:t>
            </a:r>
          </a:p>
          <a:p>
            <a:pPr marL="0" indent="0">
              <a:buFont typeface="Arial" panose="020B0604020202020204" pitchFamily="34" charset="0"/>
              <a:buNone/>
            </a:pPr>
            <a:endParaRPr lang="en-US" i="1" dirty="0"/>
          </a:p>
          <a:p>
            <a:pPr marL="0" indent="0">
              <a:buFont typeface="Arial" panose="020B0604020202020204" pitchFamily="34" charset="0"/>
              <a:buNone/>
            </a:pPr>
            <a:r>
              <a:rPr lang="en-US" b="1" dirty="0"/>
              <a:t>(2) “Give unto the Lord the glory due to His name; Worship the Lord in the beauty of holiness.”</a:t>
            </a:r>
            <a:endParaRPr lang="en-US" b="1" i="1" dirty="0"/>
          </a:p>
        </p:txBody>
      </p:sp>
      <p:sp>
        <p:nvSpPr>
          <p:cNvPr id="4" name="Slide Number Placeholder 3"/>
          <p:cNvSpPr>
            <a:spLocks noGrp="1"/>
          </p:cNvSpPr>
          <p:nvPr>
            <p:ph type="sldNum" sz="quarter" idx="5"/>
          </p:nvPr>
        </p:nvSpPr>
        <p:spPr/>
        <p:txBody>
          <a:bodyPr/>
          <a:lstStyle/>
          <a:p>
            <a:fld id="{825CF123-36FC-4A46-BBFF-A82DDEE3FF56}" type="slidenum">
              <a:rPr lang="en-US" smtClean="0"/>
              <a:t>7</a:t>
            </a:fld>
            <a:endParaRPr lang="en-US"/>
          </a:p>
        </p:txBody>
      </p:sp>
    </p:spTree>
    <p:extLst>
      <p:ext uri="{BB962C8B-B14F-4D97-AF65-F5344CB8AC3E}">
        <p14:creationId xmlns:p14="http://schemas.microsoft.com/office/powerpoint/2010/main" val="408432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5B8AC-368F-4942-84BB-EFB774F8D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FD7886-36D1-4A26-83A0-47C312456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346DE7-204E-452C-B708-EAD7E3F4C2A0}"/>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5" name="Footer Placeholder 4">
            <a:extLst>
              <a:ext uri="{FF2B5EF4-FFF2-40B4-BE49-F238E27FC236}">
                <a16:creationId xmlns:a16="http://schemas.microsoft.com/office/drawing/2014/main" id="{5899DC18-E0B5-46FE-B4E1-0B33DD7F2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10EDC-3A64-43C2-9F16-68DCE00BA904}"/>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319412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3840-E4F2-4771-AEF7-5690CC1252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B89CFE-C3EA-437D-BE72-A96E742C83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8DC58-F51F-4F2F-985A-A27B64EF9FA4}"/>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5" name="Footer Placeholder 4">
            <a:extLst>
              <a:ext uri="{FF2B5EF4-FFF2-40B4-BE49-F238E27FC236}">
                <a16:creationId xmlns:a16="http://schemas.microsoft.com/office/drawing/2014/main" id="{C033E5B4-4AFD-400C-86C7-0BA3DCC49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C8DD4-C5A3-40D5-9CC8-20FD6441232C}"/>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241952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44DFD-B5E9-42E2-8BC3-31BBE4468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A56320-1A95-4468-8BC5-7DD34B1EB2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9A403-8EAA-41B8-B11A-FDF0309E4595}"/>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5" name="Footer Placeholder 4">
            <a:extLst>
              <a:ext uri="{FF2B5EF4-FFF2-40B4-BE49-F238E27FC236}">
                <a16:creationId xmlns:a16="http://schemas.microsoft.com/office/drawing/2014/main" id="{0635336E-4770-4F7F-82E4-2D6210CB7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CADFA-2BAC-439A-A088-56C740C51CE6}"/>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297304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5315-C866-4D4B-91B4-8FE700349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D880C-C4F7-48CE-9135-92D164B976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59B81-E436-4241-BA2E-89449DA9C9A0}"/>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5" name="Footer Placeholder 4">
            <a:extLst>
              <a:ext uri="{FF2B5EF4-FFF2-40B4-BE49-F238E27FC236}">
                <a16:creationId xmlns:a16="http://schemas.microsoft.com/office/drawing/2014/main" id="{016060B7-52ED-477D-BB80-CE4754423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096FC-0ED1-4675-87A3-4E4CDAAC58F3}"/>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274662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E93F-474E-4FB6-8459-B1183725F0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C22B1-A8E2-4FC3-B842-89982D5826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E7769E-5F9A-48A6-9EAF-8034110895B3}"/>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5" name="Footer Placeholder 4">
            <a:extLst>
              <a:ext uri="{FF2B5EF4-FFF2-40B4-BE49-F238E27FC236}">
                <a16:creationId xmlns:a16="http://schemas.microsoft.com/office/drawing/2014/main" id="{F109B67F-BCC9-407D-83C0-079F00302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43123-86D2-4DB6-AACE-841C947219E3}"/>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429281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5ACF-E7F6-4557-B9A3-7DC02731A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582E5-3DF9-4B09-942C-5B44EBD9D9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FF38B7-F1FB-4715-B1FE-3D91A81338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DE892F-8437-4BCB-B214-50B387AE5D0B}"/>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6" name="Footer Placeholder 5">
            <a:extLst>
              <a:ext uri="{FF2B5EF4-FFF2-40B4-BE49-F238E27FC236}">
                <a16:creationId xmlns:a16="http://schemas.microsoft.com/office/drawing/2014/main" id="{6DAF3D20-ADA6-4E25-B6AD-CB4C974562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7CC1E5-3B71-419B-A7F2-29BBAC609659}"/>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349147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A0A5-5832-4619-BD83-335D9359CC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F9A589-0020-40CA-86F0-4CD64C44A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B4A0AC-B15E-44EC-ABCA-C4C36901CB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039D81-B7CD-45FA-AD0B-8E4C579E6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7BFF06-5FAC-436E-BC5C-1C3B70AAA7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12F23C-5924-4E9E-A534-11AC32E3A2E4}"/>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8" name="Footer Placeholder 7">
            <a:extLst>
              <a:ext uri="{FF2B5EF4-FFF2-40B4-BE49-F238E27FC236}">
                <a16:creationId xmlns:a16="http://schemas.microsoft.com/office/drawing/2014/main" id="{B250842E-C316-4648-BE86-FA3670EAD9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CC8EF8-B812-48F4-8E9D-824876B4CB27}"/>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105533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4A14-A83B-494A-A2D2-9CACC27371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09FD89-0703-48E2-9345-41DB7B442A08}"/>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4" name="Footer Placeholder 3">
            <a:extLst>
              <a:ext uri="{FF2B5EF4-FFF2-40B4-BE49-F238E27FC236}">
                <a16:creationId xmlns:a16="http://schemas.microsoft.com/office/drawing/2014/main" id="{265C0DEF-A61B-43F2-86BA-4427E9DB71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2C8BD1-216E-4E82-9FDF-1901BDC4085B}"/>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90905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3B8C65-E225-4355-80D3-B366AF659F4B}"/>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3" name="Footer Placeholder 2">
            <a:extLst>
              <a:ext uri="{FF2B5EF4-FFF2-40B4-BE49-F238E27FC236}">
                <a16:creationId xmlns:a16="http://schemas.microsoft.com/office/drawing/2014/main" id="{891CA854-1B47-4751-838B-D5CE7E0D9D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156EA1-DD09-452C-BB2F-2EF4F4C63BE1}"/>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406051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95ED-708D-4C02-9F8D-F33316CF6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F48B8C-5F38-4C62-A076-85D67E094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3604A3-8C6C-44DC-823D-2193AD432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32CAED-A2CF-47D2-AAF1-8DC8CF303289}"/>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6" name="Footer Placeholder 5">
            <a:extLst>
              <a:ext uri="{FF2B5EF4-FFF2-40B4-BE49-F238E27FC236}">
                <a16:creationId xmlns:a16="http://schemas.microsoft.com/office/drawing/2014/main" id="{BE7CC108-C65C-4DFD-9E56-E0EFF7A87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1FF6CA-AB38-4591-9758-0DAB4075EC62}"/>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383871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55837-899E-44A7-BA97-3BEB90851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36B72B-9BAD-4EA2-925B-EB707F4443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8749AC-2ACD-4E86-80B9-B211A17AC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E64FA5-11FE-4E88-A1C2-05992C75BBAD}"/>
              </a:ext>
            </a:extLst>
          </p:cNvPr>
          <p:cNvSpPr>
            <a:spLocks noGrp="1"/>
          </p:cNvSpPr>
          <p:nvPr>
            <p:ph type="dt" sz="half" idx="10"/>
          </p:nvPr>
        </p:nvSpPr>
        <p:spPr/>
        <p:txBody>
          <a:bodyPr/>
          <a:lstStyle/>
          <a:p>
            <a:fld id="{FD473A24-E1B1-4E38-95C8-6EE75382296C}" type="datetimeFigureOut">
              <a:rPr lang="en-US" smtClean="0"/>
              <a:t>11/10/2018</a:t>
            </a:fld>
            <a:endParaRPr lang="en-US"/>
          </a:p>
        </p:txBody>
      </p:sp>
      <p:sp>
        <p:nvSpPr>
          <p:cNvPr id="6" name="Footer Placeholder 5">
            <a:extLst>
              <a:ext uri="{FF2B5EF4-FFF2-40B4-BE49-F238E27FC236}">
                <a16:creationId xmlns:a16="http://schemas.microsoft.com/office/drawing/2014/main" id="{1DCC394D-3536-4515-A75C-2991EF50BB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D7B53-43E4-4C82-AFB7-DFFC675CFC36}"/>
              </a:ext>
            </a:extLst>
          </p:cNvPr>
          <p:cNvSpPr>
            <a:spLocks noGrp="1"/>
          </p:cNvSpPr>
          <p:nvPr>
            <p:ph type="sldNum" sz="quarter" idx="12"/>
          </p:nvPr>
        </p:nvSpPr>
        <p:spPr/>
        <p:txBody>
          <a:bodyPr/>
          <a:lstStyle/>
          <a:p>
            <a:fld id="{B6FF81AD-31D2-4EA1-989C-906EA779AF28}" type="slidenum">
              <a:rPr lang="en-US" smtClean="0"/>
              <a:t>‹#›</a:t>
            </a:fld>
            <a:endParaRPr lang="en-US"/>
          </a:p>
        </p:txBody>
      </p:sp>
    </p:spTree>
    <p:extLst>
      <p:ext uri="{BB962C8B-B14F-4D97-AF65-F5344CB8AC3E}">
        <p14:creationId xmlns:p14="http://schemas.microsoft.com/office/powerpoint/2010/main" val="175137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7B991-E667-40C7-904A-F8A0BCE027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CE8ACF-EDF1-40C7-B6B9-700E7C427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CD674-40FD-4AC6-B8D8-CB033B15A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73A24-E1B1-4E38-95C8-6EE75382296C}" type="datetimeFigureOut">
              <a:rPr lang="en-US" smtClean="0"/>
              <a:t>11/10/2018</a:t>
            </a:fld>
            <a:endParaRPr lang="en-US"/>
          </a:p>
        </p:txBody>
      </p:sp>
      <p:sp>
        <p:nvSpPr>
          <p:cNvPr id="5" name="Footer Placeholder 4">
            <a:extLst>
              <a:ext uri="{FF2B5EF4-FFF2-40B4-BE49-F238E27FC236}">
                <a16:creationId xmlns:a16="http://schemas.microsoft.com/office/drawing/2014/main" id="{8F4D80B5-3314-4FAB-823E-6ECFC3DDE5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CF4C54-CD2B-4968-9EBE-AE2B821287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F81AD-31D2-4EA1-989C-906EA779AF28}" type="slidenum">
              <a:rPr lang="en-US" smtClean="0"/>
              <a:t>‹#›</a:t>
            </a:fld>
            <a:endParaRPr lang="en-US"/>
          </a:p>
        </p:txBody>
      </p:sp>
    </p:spTree>
    <p:extLst>
      <p:ext uri="{BB962C8B-B14F-4D97-AF65-F5344CB8AC3E}">
        <p14:creationId xmlns:p14="http://schemas.microsoft.com/office/powerpoint/2010/main" val="624708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AB36-1A91-433F-8645-FC5CF8C3B093}"/>
              </a:ext>
            </a:extLst>
          </p:cNvPr>
          <p:cNvSpPr>
            <a:spLocks noGrp="1"/>
          </p:cNvSpPr>
          <p:nvPr>
            <p:ph type="ctrTitle"/>
          </p:nvPr>
        </p:nvSpPr>
        <p:spPr>
          <a:xfrm>
            <a:off x="1106129" y="1179870"/>
            <a:ext cx="9979742" cy="1523847"/>
          </a:xfrm>
        </p:spPr>
        <p:txBody>
          <a:bodyPr>
            <a:normAutofit/>
          </a:bodyPr>
          <a:lstStyle/>
          <a:p>
            <a:r>
              <a:rPr lang="en-US" sz="8800" dirty="0">
                <a:solidFill>
                  <a:srgbClr val="CCA770"/>
                </a:solidFill>
                <a:latin typeface="Impact" panose="020B0806030902050204" pitchFamily="34" charset="0"/>
              </a:rPr>
              <a:t>R – E – S – P – E – C - T</a:t>
            </a:r>
          </a:p>
        </p:txBody>
      </p:sp>
      <p:sp>
        <p:nvSpPr>
          <p:cNvPr id="3" name="Subtitle 2">
            <a:extLst>
              <a:ext uri="{FF2B5EF4-FFF2-40B4-BE49-F238E27FC236}">
                <a16:creationId xmlns:a16="http://schemas.microsoft.com/office/drawing/2014/main" id="{08AE2E09-6136-471B-8A47-96C2B17C0155}"/>
              </a:ext>
            </a:extLst>
          </p:cNvPr>
          <p:cNvSpPr>
            <a:spLocks noGrp="1"/>
          </p:cNvSpPr>
          <p:nvPr>
            <p:ph type="subTitle" idx="1"/>
          </p:nvPr>
        </p:nvSpPr>
        <p:spPr>
          <a:xfrm>
            <a:off x="7285703" y="2903947"/>
            <a:ext cx="4326194" cy="1655762"/>
          </a:xfrm>
        </p:spPr>
        <p:txBody>
          <a:bodyPr>
            <a:normAutofit/>
          </a:bodyPr>
          <a:lstStyle/>
          <a:p>
            <a:pPr algn="r"/>
            <a:r>
              <a:rPr lang="en-US" sz="8000" dirty="0">
                <a:solidFill>
                  <a:srgbClr val="CCA770"/>
                </a:solidFill>
                <a:latin typeface="Mervale Script" panose="03060506000000020000" pitchFamily="66" charset="0"/>
              </a:rPr>
              <a:t>and disrespect</a:t>
            </a:r>
          </a:p>
        </p:txBody>
      </p:sp>
      <p:sp>
        <p:nvSpPr>
          <p:cNvPr id="4" name="TextBox 3">
            <a:extLst>
              <a:ext uri="{FF2B5EF4-FFF2-40B4-BE49-F238E27FC236}">
                <a16:creationId xmlns:a16="http://schemas.microsoft.com/office/drawing/2014/main" id="{43077497-34A3-459C-AFA1-3A290F732965}"/>
              </a:ext>
            </a:extLst>
          </p:cNvPr>
          <p:cNvSpPr txBox="1"/>
          <p:nvPr/>
        </p:nvSpPr>
        <p:spPr>
          <a:xfrm>
            <a:off x="1417983" y="4847133"/>
            <a:ext cx="4163667" cy="1015663"/>
          </a:xfrm>
          <a:prstGeom prst="rect">
            <a:avLst/>
          </a:prstGeom>
          <a:noFill/>
        </p:spPr>
        <p:txBody>
          <a:bodyPr wrap="square" rtlCol="0">
            <a:spAutoFit/>
          </a:bodyPr>
          <a:lstStyle/>
          <a:p>
            <a:r>
              <a:rPr lang="en-US" sz="6000" dirty="0">
                <a:solidFill>
                  <a:srgbClr val="CCA770"/>
                </a:solidFill>
              </a:rPr>
              <a:t>Leviticus 10</a:t>
            </a:r>
          </a:p>
        </p:txBody>
      </p:sp>
    </p:spTree>
    <p:extLst>
      <p:ext uri="{BB962C8B-B14F-4D97-AF65-F5344CB8AC3E}">
        <p14:creationId xmlns:p14="http://schemas.microsoft.com/office/powerpoint/2010/main" val="20560836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E0CE-4901-4F37-9C19-3E7D0BD442BA}"/>
              </a:ext>
            </a:extLst>
          </p:cNvPr>
          <p:cNvSpPr>
            <a:spLocks noGrp="1"/>
          </p:cNvSpPr>
          <p:nvPr>
            <p:ph type="title"/>
          </p:nvPr>
        </p:nvSpPr>
        <p:spPr>
          <a:xfrm>
            <a:off x="342900" y="31447"/>
            <a:ext cx="7867650" cy="1139825"/>
          </a:xfrm>
        </p:spPr>
        <p:txBody>
          <a:bodyPr>
            <a:noAutofit/>
          </a:bodyPr>
          <a:lstStyle/>
          <a:p>
            <a:r>
              <a:rPr lang="en-US" sz="4800" dirty="0">
                <a:solidFill>
                  <a:srgbClr val="CCA770"/>
                </a:solidFill>
                <a:latin typeface="Impact" panose="020B0806030902050204" pitchFamily="34" charset="0"/>
              </a:rPr>
              <a:t>God Deserves and Demands It!</a:t>
            </a:r>
          </a:p>
        </p:txBody>
      </p:sp>
      <p:sp>
        <p:nvSpPr>
          <p:cNvPr id="3" name="Content Placeholder 2">
            <a:extLst>
              <a:ext uri="{FF2B5EF4-FFF2-40B4-BE49-F238E27FC236}">
                <a16:creationId xmlns:a16="http://schemas.microsoft.com/office/drawing/2014/main" id="{D00EC87E-0203-4832-BA7B-76222BA9AC96}"/>
              </a:ext>
            </a:extLst>
          </p:cNvPr>
          <p:cNvSpPr>
            <a:spLocks noGrp="1"/>
          </p:cNvSpPr>
          <p:nvPr>
            <p:ph idx="1"/>
          </p:nvPr>
        </p:nvSpPr>
        <p:spPr>
          <a:xfrm>
            <a:off x="342900" y="1957154"/>
            <a:ext cx="7867650" cy="4519846"/>
          </a:xfrm>
        </p:spPr>
        <p:txBody>
          <a:bodyPr>
            <a:normAutofit/>
          </a:bodyPr>
          <a:lstStyle/>
          <a:p>
            <a:pPr marL="0" indent="0" algn="ctr">
              <a:lnSpc>
                <a:spcPct val="100000"/>
              </a:lnSpc>
              <a:spcBef>
                <a:spcPts val="0"/>
              </a:spcBef>
              <a:buNone/>
            </a:pPr>
            <a:r>
              <a:rPr lang="en-US" sz="4400" b="1" dirty="0">
                <a:solidFill>
                  <a:srgbClr val="CCA770"/>
                </a:solidFill>
              </a:rPr>
              <a:t>Nadab &amp; Abihu’s Disrespect</a:t>
            </a:r>
          </a:p>
          <a:p>
            <a:pPr marL="0" indent="0" algn="ctr">
              <a:lnSpc>
                <a:spcPct val="100000"/>
              </a:lnSpc>
              <a:spcBef>
                <a:spcPts val="0"/>
              </a:spcBef>
              <a:buNone/>
            </a:pPr>
            <a:r>
              <a:rPr lang="en-US" sz="4000" i="1" dirty="0">
                <a:solidFill>
                  <a:schemeClr val="accent4">
                    <a:lumMod val="20000"/>
                    <a:lumOff val="80000"/>
                  </a:schemeClr>
                </a:solidFill>
              </a:rPr>
              <a:t>(1-3); Exodus 20:7; 20:18-21</a:t>
            </a:r>
          </a:p>
        </p:txBody>
      </p:sp>
      <p:pic>
        <p:nvPicPr>
          <p:cNvPr id="5" name="Picture 4">
            <a:extLst>
              <a:ext uri="{FF2B5EF4-FFF2-40B4-BE49-F238E27FC236}">
                <a16:creationId xmlns:a16="http://schemas.microsoft.com/office/drawing/2014/main" id="{40101169-39C5-4814-9AF6-70CBEB170307}"/>
              </a:ext>
            </a:extLst>
          </p:cNvPr>
          <p:cNvPicPr>
            <a:picLocks noChangeAspect="1"/>
          </p:cNvPicPr>
          <p:nvPr/>
        </p:nvPicPr>
        <p:blipFill>
          <a:blip r:embed="rId3"/>
          <a:stretch>
            <a:fillRect/>
          </a:stretch>
        </p:blipFill>
        <p:spPr>
          <a:xfrm>
            <a:off x="8375072" y="-336550"/>
            <a:ext cx="4252749" cy="7575550"/>
          </a:xfrm>
          <a:prstGeom prst="rect">
            <a:avLst/>
          </a:prstGeom>
          <a:effectLst>
            <a:softEdge rad="304800"/>
          </a:effectLst>
        </p:spPr>
      </p:pic>
      <p:sp>
        <p:nvSpPr>
          <p:cNvPr id="6" name="TextBox 5">
            <a:extLst>
              <a:ext uri="{FF2B5EF4-FFF2-40B4-BE49-F238E27FC236}">
                <a16:creationId xmlns:a16="http://schemas.microsoft.com/office/drawing/2014/main" id="{44BAAD66-97B2-4AEA-930F-DBCFC7CAB8F7}"/>
              </a:ext>
            </a:extLst>
          </p:cNvPr>
          <p:cNvSpPr txBox="1"/>
          <p:nvPr/>
        </p:nvSpPr>
        <p:spPr>
          <a:xfrm>
            <a:off x="342900" y="817329"/>
            <a:ext cx="7867650" cy="707886"/>
          </a:xfrm>
          <a:prstGeom prst="rect">
            <a:avLst/>
          </a:prstGeom>
          <a:noFill/>
        </p:spPr>
        <p:txBody>
          <a:bodyPr wrap="square" rtlCol="0">
            <a:spAutoFit/>
          </a:bodyPr>
          <a:lstStyle/>
          <a:p>
            <a:pPr algn="ctr"/>
            <a:r>
              <a:rPr lang="en-US" sz="4000" dirty="0">
                <a:solidFill>
                  <a:schemeClr val="accent4">
                    <a:lumMod val="20000"/>
                    <a:lumOff val="80000"/>
                  </a:schemeClr>
                </a:solidFill>
              </a:rPr>
              <a:t>Leviticus 10</a:t>
            </a:r>
          </a:p>
        </p:txBody>
      </p:sp>
      <p:cxnSp>
        <p:nvCxnSpPr>
          <p:cNvPr id="8" name="Straight Connector 7">
            <a:extLst>
              <a:ext uri="{FF2B5EF4-FFF2-40B4-BE49-F238E27FC236}">
                <a16:creationId xmlns:a16="http://schemas.microsoft.com/office/drawing/2014/main" id="{2BB0B782-3C1D-4F6A-A780-009123A8DE1A}"/>
              </a:ext>
            </a:extLst>
          </p:cNvPr>
          <p:cNvCxnSpPr/>
          <p:nvPr/>
        </p:nvCxnSpPr>
        <p:spPr>
          <a:xfrm flipH="1">
            <a:off x="2213114" y="1637072"/>
            <a:ext cx="4081669" cy="0"/>
          </a:xfrm>
          <a:prstGeom prst="line">
            <a:avLst/>
          </a:prstGeom>
          <a:ln w="34925">
            <a:solidFill>
              <a:srgbClr val="CCA770"/>
            </a:solidFill>
            <a:round/>
            <a:headEnd type="diamond" w="lg" len="lg"/>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476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E0CE-4901-4F37-9C19-3E7D0BD442BA}"/>
              </a:ext>
            </a:extLst>
          </p:cNvPr>
          <p:cNvSpPr>
            <a:spLocks noGrp="1"/>
          </p:cNvSpPr>
          <p:nvPr>
            <p:ph type="title"/>
          </p:nvPr>
        </p:nvSpPr>
        <p:spPr>
          <a:xfrm>
            <a:off x="342900" y="31447"/>
            <a:ext cx="7867650" cy="1139825"/>
          </a:xfrm>
        </p:spPr>
        <p:txBody>
          <a:bodyPr>
            <a:noAutofit/>
          </a:bodyPr>
          <a:lstStyle/>
          <a:p>
            <a:r>
              <a:rPr lang="en-US" sz="4800" dirty="0">
                <a:solidFill>
                  <a:srgbClr val="CCA770"/>
                </a:solidFill>
                <a:latin typeface="Impact" panose="020B0806030902050204" pitchFamily="34" charset="0"/>
              </a:rPr>
              <a:t>God Deserves and Demands It!</a:t>
            </a:r>
          </a:p>
        </p:txBody>
      </p:sp>
      <p:sp>
        <p:nvSpPr>
          <p:cNvPr id="3" name="Content Placeholder 2">
            <a:extLst>
              <a:ext uri="{FF2B5EF4-FFF2-40B4-BE49-F238E27FC236}">
                <a16:creationId xmlns:a16="http://schemas.microsoft.com/office/drawing/2014/main" id="{D00EC87E-0203-4832-BA7B-76222BA9AC96}"/>
              </a:ext>
            </a:extLst>
          </p:cNvPr>
          <p:cNvSpPr>
            <a:spLocks noGrp="1"/>
          </p:cNvSpPr>
          <p:nvPr>
            <p:ph idx="1"/>
          </p:nvPr>
        </p:nvSpPr>
        <p:spPr>
          <a:xfrm>
            <a:off x="342900" y="1957154"/>
            <a:ext cx="7867650" cy="4519846"/>
          </a:xfrm>
        </p:spPr>
        <p:txBody>
          <a:bodyPr>
            <a:normAutofit/>
          </a:bodyPr>
          <a:lstStyle/>
          <a:p>
            <a:pPr marL="0" indent="0" algn="ctr">
              <a:lnSpc>
                <a:spcPct val="100000"/>
              </a:lnSpc>
              <a:spcBef>
                <a:spcPts val="0"/>
              </a:spcBef>
              <a:buNone/>
            </a:pPr>
            <a:r>
              <a:rPr lang="en-US" sz="4400" b="1" dirty="0">
                <a:solidFill>
                  <a:srgbClr val="CCA770"/>
                </a:solidFill>
              </a:rPr>
              <a:t>Nadab &amp; Abihu’s Disrespect</a:t>
            </a:r>
          </a:p>
          <a:p>
            <a:pPr marL="0" indent="0" algn="ctr">
              <a:lnSpc>
                <a:spcPct val="100000"/>
              </a:lnSpc>
              <a:spcBef>
                <a:spcPts val="0"/>
              </a:spcBef>
              <a:buNone/>
            </a:pPr>
            <a:r>
              <a:rPr lang="en-US" sz="4000" i="1" dirty="0">
                <a:solidFill>
                  <a:schemeClr val="accent4">
                    <a:lumMod val="20000"/>
                    <a:lumOff val="80000"/>
                  </a:schemeClr>
                </a:solidFill>
              </a:rPr>
              <a:t>(1-3); Exodus 20:7; 20:18-21</a:t>
            </a:r>
          </a:p>
          <a:p>
            <a:pPr marL="0" indent="0" algn="ctr">
              <a:lnSpc>
                <a:spcPct val="100000"/>
              </a:lnSpc>
              <a:spcBef>
                <a:spcPts val="0"/>
              </a:spcBef>
              <a:buNone/>
            </a:pPr>
            <a:endParaRPr lang="en-US" sz="1600" i="1" dirty="0">
              <a:solidFill>
                <a:schemeClr val="accent4">
                  <a:lumMod val="20000"/>
                  <a:lumOff val="80000"/>
                </a:schemeClr>
              </a:solidFill>
            </a:endParaRPr>
          </a:p>
          <a:p>
            <a:pPr marL="0" indent="0" algn="ctr">
              <a:lnSpc>
                <a:spcPct val="100000"/>
              </a:lnSpc>
              <a:spcBef>
                <a:spcPts val="0"/>
              </a:spcBef>
              <a:buNone/>
            </a:pPr>
            <a:r>
              <a:rPr lang="en-US" sz="4400" b="1" dirty="0">
                <a:solidFill>
                  <a:srgbClr val="CCA770"/>
                </a:solidFill>
              </a:rPr>
              <a:t>Prohibition Against Mourning</a:t>
            </a:r>
          </a:p>
          <a:p>
            <a:pPr marL="0" indent="0" algn="ctr">
              <a:lnSpc>
                <a:spcPct val="100000"/>
              </a:lnSpc>
              <a:spcBef>
                <a:spcPts val="0"/>
              </a:spcBef>
              <a:buNone/>
            </a:pPr>
            <a:r>
              <a:rPr lang="en-US" sz="4000" i="1" dirty="0">
                <a:solidFill>
                  <a:schemeClr val="accent4">
                    <a:lumMod val="20000"/>
                    <a:lumOff val="80000"/>
                  </a:schemeClr>
                </a:solidFill>
              </a:rPr>
              <a:t>(6-7); Romans 2:5-11; 1 Peter 2:9-12</a:t>
            </a:r>
          </a:p>
        </p:txBody>
      </p:sp>
      <p:pic>
        <p:nvPicPr>
          <p:cNvPr id="5" name="Picture 4">
            <a:extLst>
              <a:ext uri="{FF2B5EF4-FFF2-40B4-BE49-F238E27FC236}">
                <a16:creationId xmlns:a16="http://schemas.microsoft.com/office/drawing/2014/main" id="{40101169-39C5-4814-9AF6-70CBEB170307}"/>
              </a:ext>
            </a:extLst>
          </p:cNvPr>
          <p:cNvPicPr>
            <a:picLocks noChangeAspect="1"/>
          </p:cNvPicPr>
          <p:nvPr/>
        </p:nvPicPr>
        <p:blipFill>
          <a:blip r:embed="rId3"/>
          <a:stretch>
            <a:fillRect/>
          </a:stretch>
        </p:blipFill>
        <p:spPr>
          <a:xfrm>
            <a:off x="8375072" y="-336550"/>
            <a:ext cx="4252749" cy="7575550"/>
          </a:xfrm>
          <a:prstGeom prst="rect">
            <a:avLst/>
          </a:prstGeom>
          <a:effectLst>
            <a:softEdge rad="304800"/>
          </a:effectLst>
        </p:spPr>
      </p:pic>
      <p:sp>
        <p:nvSpPr>
          <p:cNvPr id="6" name="TextBox 5">
            <a:extLst>
              <a:ext uri="{FF2B5EF4-FFF2-40B4-BE49-F238E27FC236}">
                <a16:creationId xmlns:a16="http://schemas.microsoft.com/office/drawing/2014/main" id="{44BAAD66-97B2-4AEA-930F-DBCFC7CAB8F7}"/>
              </a:ext>
            </a:extLst>
          </p:cNvPr>
          <p:cNvSpPr txBox="1"/>
          <p:nvPr/>
        </p:nvSpPr>
        <p:spPr>
          <a:xfrm>
            <a:off x="342900" y="817329"/>
            <a:ext cx="7867650" cy="707886"/>
          </a:xfrm>
          <a:prstGeom prst="rect">
            <a:avLst/>
          </a:prstGeom>
          <a:noFill/>
        </p:spPr>
        <p:txBody>
          <a:bodyPr wrap="square" rtlCol="0">
            <a:spAutoFit/>
          </a:bodyPr>
          <a:lstStyle/>
          <a:p>
            <a:pPr algn="ctr"/>
            <a:r>
              <a:rPr lang="en-US" sz="4000" dirty="0">
                <a:solidFill>
                  <a:schemeClr val="accent4">
                    <a:lumMod val="20000"/>
                    <a:lumOff val="80000"/>
                  </a:schemeClr>
                </a:solidFill>
              </a:rPr>
              <a:t>Leviticus 10</a:t>
            </a:r>
          </a:p>
        </p:txBody>
      </p:sp>
      <p:cxnSp>
        <p:nvCxnSpPr>
          <p:cNvPr id="8" name="Straight Connector 7">
            <a:extLst>
              <a:ext uri="{FF2B5EF4-FFF2-40B4-BE49-F238E27FC236}">
                <a16:creationId xmlns:a16="http://schemas.microsoft.com/office/drawing/2014/main" id="{2BB0B782-3C1D-4F6A-A780-009123A8DE1A}"/>
              </a:ext>
            </a:extLst>
          </p:cNvPr>
          <p:cNvCxnSpPr/>
          <p:nvPr/>
        </p:nvCxnSpPr>
        <p:spPr>
          <a:xfrm flipH="1">
            <a:off x="2213114" y="1637072"/>
            <a:ext cx="4081669" cy="0"/>
          </a:xfrm>
          <a:prstGeom prst="line">
            <a:avLst/>
          </a:prstGeom>
          <a:ln w="34925">
            <a:solidFill>
              <a:srgbClr val="CCA770"/>
            </a:solidFill>
            <a:round/>
            <a:headEnd type="diamond" w="lg" len="lg"/>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84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E0CE-4901-4F37-9C19-3E7D0BD442BA}"/>
              </a:ext>
            </a:extLst>
          </p:cNvPr>
          <p:cNvSpPr>
            <a:spLocks noGrp="1"/>
          </p:cNvSpPr>
          <p:nvPr>
            <p:ph type="title"/>
          </p:nvPr>
        </p:nvSpPr>
        <p:spPr>
          <a:xfrm>
            <a:off x="342900" y="31447"/>
            <a:ext cx="7867650" cy="1139825"/>
          </a:xfrm>
        </p:spPr>
        <p:txBody>
          <a:bodyPr>
            <a:noAutofit/>
          </a:bodyPr>
          <a:lstStyle/>
          <a:p>
            <a:r>
              <a:rPr lang="en-US" sz="4800" dirty="0">
                <a:solidFill>
                  <a:srgbClr val="CCA770"/>
                </a:solidFill>
                <a:latin typeface="Impact" panose="020B0806030902050204" pitchFamily="34" charset="0"/>
              </a:rPr>
              <a:t>God Deserves and Demands It!</a:t>
            </a:r>
          </a:p>
        </p:txBody>
      </p:sp>
      <p:sp>
        <p:nvSpPr>
          <p:cNvPr id="3" name="Content Placeholder 2">
            <a:extLst>
              <a:ext uri="{FF2B5EF4-FFF2-40B4-BE49-F238E27FC236}">
                <a16:creationId xmlns:a16="http://schemas.microsoft.com/office/drawing/2014/main" id="{D00EC87E-0203-4832-BA7B-76222BA9AC96}"/>
              </a:ext>
            </a:extLst>
          </p:cNvPr>
          <p:cNvSpPr>
            <a:spLocks noGrp="1"/>
          </p:cNvSpPr>
          <p:nvPr>
            <p:ph idx="1"/>
          </p:nvPr>
        </p:nvSpPr>
        <p:spPr>
          <a:xfrm>
            <a:off x="342900" y="1957154"/>
            <a:ext cx="7867650" cy="4519846"/>
          </a:xfrm>
        </p:spPr>
        <p:txBody>
          <a:bodyPr>
            <a:normAutofit/>
          </a:bodyPr>
          <a:lstStyle/>
          <a:p>
            <a:pPr marL="0" indent="0" algn="ctr">
              <a:lnSpc>
                <a:spcPct val="100000"/>
              </a:lnSpc>
              <a:spcBef>
                <a:spcPts val="0"/>
              </a:spcBef>
              <a:buNone/>
            </a:pPr>
            <a:r>
              <a:rPr lang="en-US" sz="4400" b="1" dirty="0">
                <a:solidFill>
                  <a:srgbClr val="CCA770"/>
                </a:solidFill>
              </a:rPr>
              <a:t>Nadab &amp; Abihu’s Disrespect</a:t>
            </a:r>
          </a:p>
          <a:p>
            <a:pPr marL="0" indent="0" algn="ctr">
              <a:lnSpc>
                <a:spcPct val="100000"/>
              </a:lnSpc>
              <a:spcBef>
                <a:spcPts val="0"/>
              </a:spcBef>
              <a:buNone/>
            </a:pPr>
            <a:r>
              <a:rPr lang="en-US" sz="4000" i="1" dirty="0">
                <a:solidFill>
                  <a:schemeClr val="accent4">
                    <a:lumMod val="20000"/>
                    <a:lumOff val="80000"/>
                  </a:schemeClr>
                </a:solidFill>
              </a:rPr>
              <a:t>(1-3); Exodus 20:7; 20:18-21</a:t>
            </a:r>
          </a:p>
          <a:p>
            <a:pPr marL="0" indent="0" algn="ctr">
              <a:lnSpc>
                <a:spcPct val="100000"/>
              </a:lnSpc>
              <a:spcBef>
                <a:spcPts val="0"/>
              </a:spcBef>
              <a:buNone/>
            </a:pPr>
            <a:endParaRPr lang="en-US" sz="1600" i="1" dirty="0">
              <a:solidFill>
                <a:schemeClr val="accent4">
                  <a:lumMod val="20000"/>
                  <a:lumOff val="80000"/>
                </a:schemeClr>
              </a:solidFill>
            </a:endParaRPr>
          </a:p>
          <a:p>
            <a:pPr marL="0" indent="0" algn="ctr">
              <a:lnSpc>
                <a:spcPct val="100000"/>
              </a:lnSpc>
              <a:spcBef>
                <a:spcPts val="0"/>
              </a:spcBef>
              <a:buNone/>
            </a:pPr>
            <a:r>
              <a:rPr lang="en-US" sz="4400" b="1" dirty="0">
                <a:solidFill>
                  <a:srgbClr val="CCA770"/>
                </a:solidFill>
              </a:rPr>
              <a:t>Prohibition Against Mourning</a:t>
            </a:r>
          </a:p>
          <a:p>
            <a:pPr marL="0" indent="0" algn="ctr">
              <a:lnSpc>
                <a:spcPct val="100000"/>
              </a:lnSpc>
              <a:spcBef>
                <a:spcPts val="0"/>
              </a:spcBef>
              <a:buNone/>
            </a:pPr>
            <a:r>
              <a:rPr lang="en-US" sz="4000" i="1" dirty="0">
                <a:solidFill>
                  <a:schemeClr val="accent4">
                    <a:lumMod val="20000"/>
                    <a:lumOff val="80000"/>
                  </a:schemeClr>
                </a:solidFill>
              </a:rPr>
              <a:t>(6-7); Romans 2:5-11; 1 Peter 2:9-12</a:t>
            </a:r>
          </a:p>
          <a:p>
            <a:pPr marL="0" indent="0" algn="ctr">
              <a:lnSpc>
                <a:spcPct val="100000"/>
              </a:lnSpc>
              <a:spcBef>
                <a:spcPts val="0"/>
              </a:spcBef>
              <a:buNone/>
            </a:pPr>
            <a:endParaRPr lang="en-US" sz="1600" i="1" dirty="0">
              <a:solidFill>
                <a:schemeClr val="accent4">
                  <a:lumMod val="20000"/>
                  <a:lumOff val="80000"/>
                </a:schemeClr>
              </a:solidFill>
            </a:endParaRPr>
          </a:p>
          <a:p>
            <a:pPr marL="0" indent="0" algn="ctr">
              <a:lnSpc>
                <a:spcPct val="100000"/>
              </a:lnSpc>
              <a:spcBef>
                <a:spcPts val="0"/>
              </a:spcBef>
              <a:buNone/>
            </a:pPr>
            <a:r>
              <a:rPr lang="en-US" sz="4400" b="1" dirty="0">
                <a:solidFill>
                  <a:srgbClr val="CCA770"/>
                </a:solidFill>
              </a:rPr>
              <a:t>Prescribed Conduct for Priests</a:t>
            </a:r>
          </a:p>
          <a:p>
            <a:pPr marL="0" indent="0" algn="ctr">
              <a:lnSpc>
                <a:spcPct val="100000"/>
              </a:lnSpc>
              <a:spcBef>
                <a:spcPts val="0"/>
              </a:spcBef>
              <a:buNone/>
            </a:pPr>
            <a:r>
              <a:rPr lang="en-US" sz="4000" i="1" dirty="0">
                <a:solidFill>
                  <a:schemeClr val="accent4">
                    <a:lumMod val="20000"/>
                    <a:lumOff val="80000"/>
                  </a:schemeClr>
                </a:solidFill>
              </a:rPr>
              <a:t>(8-15) 1 Samuel 2:34-35; 30</a:t>
            </a:r>
          </a:p>
        </p:txBody>
      </p:sp>
      <p:pic>
        <p:nvPicPr>
          <p:cNvPr id="5" name="Picture 4">
            <a:extLst>
              <a:ext uri="{FF2B5EF4-FFF2-40B4-BE49-F238E27FC236}">
                <a16:creationId xmlns:a16="http://schemas.microsoft.com/office/drawing/2014/main" id="{40101169-39C5-4814-9AF6-70CBEB170307}"/>
              </a:ext>
            </a:extLst>
          </p:cNvPr>
          <p:cNvPicPr>
            <a:picLocks noChangeAspect="1"/>
          </p:cNvPicPr>
          <p:nvPr/>
        </p:nvPicPr>
        <p:blipFill>
          <a:blip r:embed="rId3"/>
          <a:stretch>
            <a:fillRect/>
          </a:stretch>
        </p:blipFill>
        <p:spPr>
          <a:xfrm>
            <a:off x="8375072" y="-336550"/>
            <a:ext cx="4252749" cy="7575550"/>
          </a:xfrm>
          <a:prstGeom prst="rect">
            <a:avLst/>
          </a:prstGeom>
          <a:effectLst>
            <a:softEdge rad="304800"/>
          </a:effectLst>
        </p:spPr>
      </p:pic>
      <p:sp>
        <p:nvSpPr>
          <p:cNvPr id="6" name="TextBox 5">
            <a:extLst>
              <a:ext uri="{FF2B5EF4-FFF2-40B4-BE49-F238E27FC236}">
                <a16:creationId xmlns:a16="http://schemas.microsoft.com/office/drawing/2014/main" id="{44BAAD66-97B2-4AEA-930F-DBCFC7CAB8F7}"/>
              </a:ext>
            </a:extLst>
          </p:cNvPr>
          <p:cNvSpPr txBox="1"/>
          <p:nvPr/>
        </p:nvSpPr>
        <p:spPr>
          <a:xfrm>
            <a:off x="342900" y="817329"/>
            <a:ext cx="7867650" cy="707886"/>
          </a:xfrm>
          <a:prstGeom prst="rect">
            <a:avLst/>
          </a:prstGeom>
          <a:noFill/>
        </p:spPr>
        <p:txBody>
          <a:bodyPr wrap="square" rtlCol="0">
            <a:spAutoFit/>
          </a:bodyPr>
          <a:lstStyle/>
          <a:p>
            <a:pPr algn="ctr"/>
            <a:r>
              <a:rPr lang="en-US" sz="4000" dirty="0">
                <a:solidFill>
                  <a:schemeClr val="accent4">
                    <a:lumMod val="20000"/>
                    <a:lumOff val="80000"/>
                  </a:schemeClr>
                </a:solidFill>
              </a:rPr>
              <a:t>Leviticus 10</a:t>
            </a:r>
          </a:p>
        </p:txBody>
      </p:sp>
      <p:cxnSp>
        <p:nvCxnSpPr>
          <p:cNvPr id="8" name="Straight Connector 7">
            <a:extLst>
              <a:ext uri="{FF2B5EF4-FFF2-40B4-BE49-F238E27FC236}">
                <a16:creationId xmlns:a16="http://schemas.microsoft.com/office/drawing/2014/main" id="{2BB0B782-3C1D-4F6A-A780-009123A8DE1A}"/>
              </a:ext>
            </a:extLst>
          </p:cNvPr>
          <p:cNvCxnSpPr/>
          <p:nvPr/>
        </p:nvCxnSpPr>
        <p:spPr>
          <a:xfrm flipH="1">
            <a:off x="2213114" y="1637072"/>
            <a:ext cx="4081669" cy="0"/>
          </a:xfrm>
          <a:prstGeom prst="line">
            <a:avLst/>
          </a:prstGeom>
          <a:ln w="34925">
            <a:solidFill>
              <a:srgbClr val="CCA770"/>
            </a:solidFill>
            <a:round/>
            <a:headEnd type="diamond" w="lg" len="lg"/>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83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E0CE-4901-4F37-9C19-3E7D0BD442BA}"/>
              </a:ext>
            </a:extLst>
          </p:cNvPr>
          <p:cNvSpPr>
            <a:spLocks noGrp="1"/>
          </p:cNvSpPr>
          <p:nvPr>
            <p:ph type="title"/>
          </p:nvPr>
        </p:nvSpPr>
        <p:spPr>
          <a:xfrm>
            <a:off x="183840" y="207297"/>
            <a:ext cx="8208817" cy="1139825"/>
          </a:xfrm>
        </p:spPr>
        <p:txBody>
          <a:bodyPr>
            <a:noAutofit/>
          </a:bodyPr>
          <a:lstStyle/>
          <a:p>
            <a:r>
              <a:rPr lang="en-US" sz="4800" dirty="0">
                <a:solidFill>
                  <a:srgbClr val="CCA770"/>
                </a:solidFill>
                <a:latin typeface="Impact" panose="020B0806030902050204" pitchFamily="34" charset="0"/>
              </a:rPr>
              <a:t>How Might We Disrespect God?</a:t>
            </a:r>
          </a:p>
        </p:txBody>
      </p:sp>
      <p:sp>
        <p:nvSpPr>
          <p:cNvPr id="3" name="Content Placeholder 2">
            <a:extLst>
              <a:ext uri="{FF2B5EF4-FFF2-40B4-BE49-F238E27FC236}">
                <a16:creationId xmlns:a16="http://schemas.microsoft.com/office/drawing/2014/main" id="{D00EC87E-0203-4832-BA7B-76222BA9AC96}"/>
              </a:ext>
            </a:extLst>
          </p:cNvPr>
          <p:cNvSpPr>
            <a:spLocks noGrp="1"/>
          </p:cNvSpPr>
          <p:nvPr>
            <p:ph idx="1"/>
          </p:nvPr>
        </p:nvSpPr>
        <p:spPr>
          <a:xfrm>
            <a:off x="183840" y="1670538"/>
            <a:ext cx="8420898" cy="2643554"/>
          </a:xfrm>
        </p:spPr>
        <p:txBody>
          <a:bodyPr>
            <a:normAutofit lnSpcReduction="10000"/>
          </a:bodyPr>
          <a:lstStyle/>
          <a:p>
            <a:pPr marL="398463" indent="-398463">
              <a:lnSpc>
                <a:spcPct val="100000"/>
              </a:lnSpc>
              <a:spcBef>
                <a:spcPts val="0"/>
              </a:spcBef>
            </a:pPr>
            <a:r>
              <a:rPr lang="en-US" sz="4400" b="1" dirty="0">
                <a:solidFill>
                  <a:srgbClr val="CCA770"/>
                </a:solidFill>
              </a:rPr>
              <a:t>Disobedience to His Will</a:t>
            </a:r>
          </a:p>
          <a:p>
            <a:pPr marL="633413" indent="0">
              <a:lnSpc>
                <a:spcPct val="100000"/>
              </a:lnSpc>
              <a:spcBef>
                <a:spcPts val="0"/>
              </a:spcBef>
              <a:buNone/>
            </a:pPr>
            <a:r>
              <a:rPr lang="en-US" sz="4000" i="1" dirty="0">
                <a:solidFill>
                  <a:schemeClr val="accent4">
                    <a:lumMod val="20000"/>
                    <a:lumOff val="80000"/>
                  </a:schemeClr>
                </a:solidFill>
              </a:rPr>
              <a:t>(1 Samuel 15:22-23)</a:t>
            </a:r>
            <a:endParaRPr lang="en-US" sz="1600" i="1" dirty="0">
              <a:solidFill>
                <a:schemeClr val="accent4">
                  <a:lumMod val="20000"/>
                  <a:lumOff val="80000"/>
                </a:schemeClr>
              </a:solidFill>
            </a:endParaRPr>
          </a:p>
          <a:p>
            <a:pPr marL="398463" indent="-398463">
              <a:lnSpc>
                <a:spcPct val="100000"/>
              </a:lnSpc>
              <a:spcBef>
                <a:spcPts val="0"/>
              </a:spcBef>
            </a:pPr>
            <a:r>
              <a:rPr lang="en-US" sz="4400" b="1" dirty="0">
                <a:solidFill>
                  <a:srgbClr val="CCA770"/>
                </a:solidFill>
              </a:rPr>
              <a:t>Apathy Toward His Grace</a:t>
            </a:r>
          </a:p>
          <a:p>
            <a:pPr marL="561975" indent="0">
              <a:lnSpc>
                <a:spcPct val="100000"/>
              </a:lnSpc>
              <a:spcBef>
                <a:spcPts val="0"/>
              </a:spcBef>
              <a:buNone/>
            </a:pPr>
            <a:r>
              <a:rPr lang="en-US" sz="4000" i="1" dirty="0">
                <a:solidFill>
                  <a:schemeClr val="accent4">
                    <a:lumMod val="20000"/>
                    <a:lumOff val="80000"/>
                  </a:schemeClr>
                </a:solidFill>
              </a:rPr>
              <a:t>(Haggai 1:7-9; Revelation 3:15-16)</a:t>
            </a:r>
            <a:endParaRPr lang="en-US" sz="1600" i="1" dirty="0">
              <a:solidFill>
                <a:schemeClr val="accent4">
                  <a:lumMod val="20000"/>
                  <a:lumOff val="80000"/>
                </a:schemeClr>
              </a:solidFill>
            </a:endParaRPr>
          </a:p>
        </p:txBody>
      </p:sp>
      <p:pic>
        <p:nvPicPr>
          <p:cNvPr id="5" name="Picture 4">
            <a:extLst>
              <a:ext uri="{FF2B5EF4-FFF2-40B4-BE49-F238E27FC236}">
                <a16:creationId xmlns:a16="http://schemas.microsoft.com/office/drawing/2014/main" id="{40101169-39C5-4814-9AF6-70CBEB170307}"/>
              </a:ext>
            </a:extLst>
          </p:cNvPr>
          <p:cNvPicPr>
            <a:picLocks noChangeAspect="1"/>
          </p:cNvPicPr>
          <p:nvPr/>
        </p:nvPicPr>
        <p:blipFill>
          <a:blip r:embed="rId3"/>
          <a:stretch>
            <a:fillRect/>
          </a:stretch>
        </p:blipFill>
        <p:spPr>
          <a:xfrm>
            <a:off x="8375072" y="-336550"/>
            <a:ext cx="4252749" cy="7575550"/>
          </a:xfrm>
          <a:prstGeom prst="rect">
            <a:avLst/>
          </a:prstGeom>
          <a:effectLst>
            <a:softEdge rad="304800"/>
          </a:effectLst>
        </p:spPr>
      </p:pic>
      <p:cxnSp>
        <p:nvCxnSpPr>
          <p:cNvPr id="8" name="Straight Connector 7">
            <a:extLst>
              <a:ext uri="{FF2B5EF4-FFF2-40B4-BE49-F238E27FC236}">
                <a16:creationId xmlns:a16="http://schemas.microsoft.com/office/drawing/2014/main" id="{2BB0B782-3C1D-4F6A-A780-009123A8DE1A}"/>
              </a:ext>
            </a:extLst>
          </p:cNvPr>
          <p:cNvCxnSpPr/>
          <p:nvPr/>
        </p:nvCxnSpPr>
        <p:spPr>
          <a:xfrm flipH="1">
            <a:off x="2196489" y="1339235"/>
            <a:ext cx="4081669" cy="0"/>
          </a:xfrm>
          <a:prstGeom prst="line">
            <a:avLst/>
          </a:prstGeom>
          <a:ln w="34925">
            <a:solidFill>
              <a:srgbClr val="CCA770"/>
            </a:solidFill>
            <a:round/>
            <a:headEnd type="diamond" w="lg" len="lg"/>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1645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E0CE-4901-4F37-9C19-3E7D0BD442BA}"/>
              </a:ext>
            </a:extLst>
          </p:cNvPr>
          <p:cNvSpPr>
            <a:spLocks noGrp="1"/>
          </p:cNvSpPr>
          <p:nvPr>
            <p:ph type="title"/>
          </p:nvPr>
        </p:nvSpPr>
        <p:spPr>
          <a:xfrm>
            <a:off x="183840" y="207297"/>
            <a:ext cx="8208817" cy="1139825"/>
          </a:xfrm>
        </p:spPr>
        <p:txBody>
          <a:bodyPr>
            <a:noAutofit/>
          </a:bodyPr>
          <a:lstStyle/>
          <a:p>
            <a:r>
              <a:rPr lang="en-US" sz="4800" dirty="0">
                <a:solidFill>
                  <a:srgbClr val="CCA770"/>
                </a:solidFill>
                <a:latin typeface="Impact" panose="020B0806030902050204" pitchFamily="34" charset="0"/>
              </a:rPr>
              <a:t>How Might We Disrespect God?</a:t>
            </a:r>
          </a:p>
        </p:txBody>
      </p:sp>
      <p:sp>
        <p:nvSpPr>
          <p:cNvPr id="3" name="Content Placeholder 2">
            <a:extLst>
              <a:ext uri="{FF2B5EF4-FFF2-40B4-BE49-F238E27FC236}">
                <a16:creationId xmlns:a16="http://schemas.microsoft.com/office/drawing/2014/main" id="{D00EC87E-0203-4832-BA7B-76222BA9AC96}"/>
              </a:ext>
            </a:extLst>
          </p:cNvPr>
          <p:cNvSpPr>
            <a:spLocks noGrp="1"/>
          </p:cNvSpPr>
          <p:nvPr>
            <p:ph idx="1"/>
          </p:nvPr>
        </p:nvSpPr>
        <p:spPr>
          <a:xfrm>
            <a:off x="183840" y="1670538"/>
            <a:ext cx="8420898" cy="4980166"/>
          </a:xfrm>
        </p:spPr>
        <p:txBody>
          <a:bodyPr>
            <a:normAutofit lnSpcReduction="10000"/>
          </a:bodyPr>
          <a:lstStyle/>
          <a:p>
            <a:pPr marL="398463" indent="-398463">
              <a:lnSpc>
                <a:spcPct val="100000"/>
              </a:lnSpc>
              <a:spcBef>
                <a:spcPts val="0"/>
              </a:spcBef>
            </a:pPr>
            <a:r>
              <a:rPr lang="en-US" sz="4400" b="1" dirty="0">
                <a:solidFill>
                  <a:srgbClr val="CCA770"/>
                </a:solidFill>
              </a:rPr>
              <a:t>Disobedience to His Will</a:t>
            </a:r>
          </a:p>
          <a:p>
            <a:pPr marL="633413" indent="0">
              <a:lnSpc>
                <a:spcPct val="100000"/>
              </a:lnSpc>
              <a:spcBef>
                <a:spcPts val="0"/>
              </a:spcBef>
              <a:buNone/>
            </a:pPr>
            <a:r>
              <a:rPr lang="en-US" sz="4000" i="1" dirty="0">
                <a:solidFill>
                  <a:schemeClr val="accent4">
                    <a:lumMod val="20000"/>
                    <a:lumOff val="80000"/>
                  </a:schemeClr>
                </a:solidFill>
              </a:rPr>
              <a:t>(1 Samuel 15:22-23)</a:t>
            </a:r>
            <a:endParaRPr lang="en-US" sz="1600" i="1" dirty="0">
              <a:solidFill>
                <a:schemeClr val="accent4">
                  <a:lumMod val="20000"/>
                  <a:lumOff val="80000"/>
                </a:schemeClr>
              </a:solidFill>
            </a:endParaRPr>
          </a:p>
          <a:p>
            <a:pPr marL="398463" indent="-398463">
              <a:lnSpc>
                <a:spcPct val="100000"/>
              </a:lnSpc>
              <a:spcBef>
                <a:spcPts val="0"/>
              </a:spcBef>
            </a:pPr>
            <a:r>
              <a:rPr lang="en-US" sz="4400" b="1" dirty="0">
                <a:solidFill>
                  <a:srgbClr val="CCA770"/>
                </a:solidFill>
              </a:rPr>
              <a:t>Apathy Toward His Grace</a:t>
            </a:r>
          </a:p>
          <a:p>
            <a:pPr marL="561975" indent="0">
              <a:lnSpc>
                <a:spcPct val="100000"/>
              </a:lnSpc>
              <a:spcBef>
                <a:spcPts val="0"/>
              </a:spcBef>
              <a:buNone/>
            </a:pPr>
            <a:r>
              <a:rPr lang="en-US" sz="4000" i="1" dirty="0">
                <a:solidFill>
                  <a:schemeClr val="accent4">
                    <a:lumMod val="20000"/>
                    <a:lumOff val="80000"/>
                  </a:schemeClr>
                </a:solidFill>
              </a:rPr>
              <a:t>(Haggai 1:7-9; Revelation 3:15-16)</a:t>
            </a:r>
            <a:endParaRPr lang="en-US" sz="1600" i="1" dirty="0">
              <a:solidFill>
                <a:schemeClr val="accent4">
                  <a:lumMod val="20000"/>
                  <a:lumOff val="80000"/>
                </a:schemeClr>
              </a:solidFill>
            </a:endParaRPr>
          </a:p>
          <a:p>
            <a:pPr marL="398463" indent="-398463">
              <a:lnSpc>
                <a:spcPct val="100000"/>
              </a:lnSpc>
              <a:spcBef>
                <a:spcPts val="0"/>
              </a:spcBef>
            </a:pPr>
            <a:r>
              <a:rPr lang="en-US" sz="4400" b="1" dirty="0">
                <a:solidFill>
                  <a:srgbClr val="CCA770"/>
                </a:solidFill>
              </a:rPr>
              <a:t>Casual Approach to His Worship</a:t>
            </a:r>
          </a:p>
          <a:p>
            <a:pPr marL="561975" indent="0">
              <a:lnSpc>
                <a:spcPct val="100000"/>
              </a:lnSpc>
              <a:spcBef>
                <a:spcPts val="0"/>
              </a:spcBef>
              <a:buNone/>
            </a:pPr>
            <a:r>
              <a:rPr lang="en-US" sz="4000" i="1" dirty="0">
                <a:solidFill>
                  <a:schemeClr val="accent4">
                    <a:lumMod val="20000"/>
                    <a:lumOff val="80000"/>
                  </a:schemeClr>
                </a:solidFill>
              </a:rPr>
              <a:t>(Leviticus 19:30; Hebrews 12:28-29)</a:t>
            </a:r>
          </a:p>
          <a:p>
            <a:pPr marL="398463" indent="-398463">
              <a:lnSpc>
                <a:spcPct val="100000"/>
              </a:lnSpc>
              <a:spcBef>
                <a:spcPts val="0"/>
              </a:spcBef>
            </a:pPr>
            <a:r>
              <a:rPr lang="en-US" sz="4400" b="1" dirty="0">
                <a:solidFill>
                  <a:srgbClr val="CCA770"/>
                </a:solidFill>
              </a:rPr>
              <a:t>Usurpation of His Authority</a:t>
            </a:r>
          </a:p>
          <a:p>
            <a:pPr marL="633413" indent="0">
              <a:lnSpc>
                <a:spcPct val="100000"/>
              </a:lnSpc>
              <a:spcBef>
                <a:spcPts val="0"/>
              </a:spcBef>
              <a:buNone/>
            </a:pPr>
            <a:r>
              <a:rPr lang="en-US" sz="4000" i="1" dirty="0">
                <a:solidFill>
                  <a:schemeClr val="accent4">
                    <a:lumMod val="20000"/>
                    <a:lumOff val="80000"/>
                  </a:schemeClr>
                </a:solidFill>
              </a:rPr>
              <a:t>(Matthew 7:3-9; Colossians 3:17)</a:t>
            </a:r>
          </a:p>
        </p:txBody>
      </p:sp>
      <p:pic>
        <p:nvPicPr>
          <p:cNvPr id="5" name="Picture 4">
            <a:extLst>
              <a:ext uri="{FF2B5EF4-FFF2-40B4-BE49-F238E27FC236}">
                <a16:creationId xmlns:a16="http://schemas.microsoft.com/office/drawing/2014/main" id="{40101169-39C5-4814-9AF6-70CBEB170307}"/>
              </a:ext>
            </a:extLst>
          </p:cNvPr>
          <p:cNvPicPr>
            <a:picLocks noChangeAspect="1"/>
          </p:cNvPicPr>
          <p:nvPr/>
        </p:nvPicPr>
        <p:blipFill>
          <a:blip r:embed="rId3"/>
          <a:stretch>
            <a:fillRect/>
          </a:stretch>
        </p:blipFill>
        <p:spPr>
          <a:xfrm>
            <a:off x="8375072" y="-336550"/>
            <a:ext cx="4252749" cy="7575550"/>
          </a:xfrm>
          <a:prstGeom prst="rect">
            <a:avLst/>
          </a:prstGeom>
          <a:effectLst>
            <a:softEdge rad="304800"/>
          </a:effectLst>
        </p:spPr>
      </p:pic>
      <p:cxnSp>
        <p:nvCxnSpPr>
          <p:cNvPr id="8" name="Straight Connector 7">
            <a:extLst>
              <a:ext uri="{FF2B5EF4-FFF2-40B4-BE49-F238E27FC236}">
                <a16:creationId xmlns:a16="http://schemas.microsoft.com/office/drawing/2014/main" id="{2BB0B782-3C1D-4F6A-A780-009123A8DE1A}"/>
              </a:ext>
            </a:extLst>
          </p:cNvPr>
          <p:cNvCxnSpPr/>
          <p:nvPr/>
        </p:nvCxnSpPr>
        <p:spPr>
          <a:xfrm flipH="1">
            <a:off x="2196489" y="1339235"/>
            <a:ext cx="4081669" cy="0"/>
          </a:xfrm>
          <a:prstGeom prst="line">
            <a:avLst/>
          </a:prstGeom>
          <a:ln w="34925">
            <a:solidFill>
              <a:srgbClr val="CCA770"/>
            </a:solidFill>
            <a:round/>
            <a:headEnd type="diamond" w="lg" len="lg"/>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08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anim calcmode="lin" valueType="num">
                                      <p:cBhvr>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anim calcmode="lin" valueType="num">
                                      <p:cBhvr>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AAB36-1A91-433F-8645-FC5CF8C3B093}"/>
              </a:ext>
            </a:extLst>
          </p:cNvPr>
          <p:cNvSpPr>
            <a:spLocks noGrp="1"/>
          </p:cNvSpPr>
          <p:nvPr>
            <p:ph type="ctrTitle"/>
          </p:nvPr>
        </p:nvSpPr>
        <p:spPr>
          <a:xfrm>
            <a:off x="426190" y="487020"/>
            <a:ext cx="9979742" cy="1523847"/>
          </a:xfrm>
        </p:spPr>
        <p:txBody>
          <a:bodyPr>
            <a:normAutofit/>
          </a:bodyPr>
          <a:lstStyle/>
          <a:p>
            <a:pPr algn="l"/>
            <a:r>
              <a:rPr lang="en-US" sz="8800" dirty="0">
                <a:solidFill>
                  <a:srgbClr val="CCA770"/>
                </a:solidFill>
                <a:latin typeface="Impact" panose="020B0806030902050204" pitchFamily="34" charset="0"/>
              </a:rPr>
              <a:t>Conclusion</a:t>
            </a:r>
          </a:p>
        </p:txBody>
      </p:sp>
      <p:sp>
        <p:nvSpPr>
          <p:cNvPr id="3" name="Subtitle 2">
            <a:extLst>
              <a:ext uri="{FF2B5EF4-FFF2-40B4-BE49-F238E27FC236}">
                <a16:creationId xmlns:a16="http://schemas.microsoft.com/office/drawing/2014/main" id="{08AE2E09-6136-471B-8A47-96C2B17C0155}"/>
              </a:ext>
            </a:extLst>
          </p:cNvPr>
          <p:cNvSpPr>
            <a:spLocks noGrp="1"/>
          </p:cNvSpPr>
          <p:nvPr>
            <p:ph type="subTitle" idx="1"/>
          </p:nvPr>
        </p:nvSpPr>
        <p:spPr>
          <a:xfrm>
            <a:off x="656492" y="2368062"/>
            <a:ext cx="10955405" cy="2191647"/>
          </a:xfrm>
        </p:spPr>
        <p:txBody>
          <a:bodyPr>
            <a:normAutofit lnSpcReduction="10000"/>
          </a:bodyPr>
          <a:lstStyle/>
          <a:p>
            <a:r>
              <a:rPr lang="en-US" sz="8000" dirty="0">
                <a:solidFill>
                  <a:srgbClr val="CCA770"/>
                </a:solidFill>
                <a:latin typeface="Mervale Script" panose="03060506000000020000" pitchFamily="66" charset="0"/>
              </a:rPr>
              <a:t>Because He is God, He deserves our Respect, Obedience and Praise</a:t>
            </a:r>
          </a:p>
        </p:txBody>
      </p:sp>
      <p:sp>
        <p:nvSpPr>
          <p:cNvPr id="4" name="TextBox 3">
            <a:extLst>
              <a:ext uri="{FF2B5EF4-FFF2-40B4-BE49-F238E27FC236}">
                <a16:creationId xmlns:a16="http://schemas.microsoft.com/office/drawing/2014/main" id="{43077497-34A3-459C-AFA1-3A290F732965}"/>
              </a:ext>
            </a:extLst>
          </p:cNvPr>
          <p:cNvSpPr txBox="1"/>
          <p:nvPr/>
        </p:nvSpPr>
        <p:spPr>
          <a:xfrm>
            <a:off x="6927829" y="5105040"/>
            <a:ext cx="4163667" cy="1015663"/>
          </a:xfrm>
          <a:prstGeom prst="rect">
            <a:avLst/>
          </a:prstGeom>
          <a:noFill/>
        </p:spPr>
        <p:txBody>
          <a:bodyPr wrap="square" rtlCol="0">
            <a:spAutoFit/>
          </a:bodyPr>
          <a:lstStyle/>
          <a:p>
            <a:pPr algn="r"/>
            <a:r>
              <a:rPr lang="en-US" sz="6000" dirty="0">
                <a:solidFill>
                  <a:srgbClr val="CCA770"/>
                </a:solidFill>
              </a:rPr>
              <a:t>Psalm 29</a:t>
            </a:r>
          </a:p>
        </p:txBody>
      </p:sp>
    </p:spTree>
    <p:extLst>
      <p:ext uri="{BB962C8B-B14F-4D97-AF65-F5344CB8AC3E}">
        <p14:creationId xmlns:p14="http://schemas.microsoft.com/office/powerpoint/2010/main" val="30726331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3037</Words>
  <Application>Microsoft Office PowerPoint</Application>
  <PresentationFormat>Widescreen</PresentationFormat>
  <Paragraphs>130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Arial</vt:lpstr>
      <vt:lpstr>Impact</vt:lpstr>
      <vt:lpstr>Mervale Script</vt:lpstr>
      <vt:lpstr>Calibri Light</vt:lpstr>
      <vt:lpstr>Office Theme</vt:lpstr>
      <vt:lpstr>R – E – S – P – E – C - T</vt:lpstr>
      <vt:lpstr>God Deserves and Demands It!</vt:lpstr>
      <vt:lpstr>God Deserves and Demands It!</vt:lpstr>
      <vt:lpstr>God Deserves and Demands It!</vt:lpstr>
      <vt:lpstr>How Might We Disrespect God?</vt:lpstr>
      <vt:lpstr>How Might We Disrespect God?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 E – S – P – E – C - T</dc:title>
  <dc:creator>Stan Cox</dc:creator>
  <cp:lastModifiedBy>Stan Cox</cp:lastModifiedBy>
  <cp:revision>36</cp:revision>
  <dcterms:created xsi:type="dcterms:W3CDTF">2018-11-06T18:21:09Z</dcterms:created>
  <dcterms:modified xsi:type="dcterms:W3CDTF">2018-11-11T05:12:16Z</dcterms:modified>
</cp:coreProperties>
</file>