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Advertising Script" panose="02000506000000020003" pitchFamily="2" charset="0"/>
      <p:bold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6863" autoAdjust="0"/>
  </p:normalViewPr>
  <p:slideViewPr>
    <p:cSldViewPr snapToGrid="0">
      <p:cViewPr varScale="1">
        <p:scale>
          <a:sx n="30" d="100"/>
          <a:sy n="30" d="100"/>
        </p:scale>
        <p:origin x="1494" y="54"/>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ECA95A-AA63-461A-B701-A1D051AEFA06}"/>
              </a:ext>
            </a:extLst>
          </p:cNvPr>
          <p:cNvSpPr>
            <a:spLocks noGrp="1"/>
          </p:cNvSpPr>
          <p:nvPr>
            <p:ph type="hdr" sz="quarter"/>
          </p:nvPr>
        </p:nvSpPr>
        <p:spPr>
          <a:xfrm>
            <a:off x="37322" y="111966"/>
            <a:ext cx="2971800" cy="458788"/>
          </a:xfrm>
          <a:prstGeom prst="rect">
            <a:avLst/>
          </a:prstGeom>
        </p:spPr>
        <p:txBody>
          <a:bodyPr vert="horz" lIns="91435" tIns="45718" rIns="91435" bIns="45718" rtlCol="0"/>
          <a:lstStyle>
            <a:lvl1pPr algn="l">
              <a:defRPr sz="1200"/>
            </a:lvl1pPr>
          </a:lstStyle>
          <a:p>
            <a:r>
              <a:rPr lang="en-US" sz="2400" dirty="0">
                <a:latin typeface="Advertising Script" panose="02000506000000020003" pitchFamily="2" charset="0"/>
              </a:rPr>
              <a:t>Reverence in Worship</a:t>
            </a:r>
          </a:p>
        </p:txBody>
      </p:sp>
      <p:sp>
        <p:nvSpPr>
          <p:cNvPr id="3" name="Date Placeholder 2">
            <a:extLst>
              <a:ext uri="{FF2B5EF4-FFF2-40B4-BE49-F238E27FC236}">
                <a16:creationId xmlns:a16="http://schemas.microsoft.com/office/drawing/2014/main" id="{05C4EAB5-E6AA-48EC-8F9E-21EA83E38D92}"/>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September 3, 2017 am</a:t>
            </a:r>
          </a:p>
        </p:txBody>
      </p:sp>
      <p:sp>
        <p:nvSpPr>
          <p:cNvPr id="4" name="Footer Placeholder 3">
            <a:extLst>
              <a:ext uri="{FF2B5EF4-FFF2-40B4-BE49-F238E27FC236}">
                <a16:creationId xmlns:a16="http://schemas.microsoft.com/office/drawing/2014/main" id="{40048664-1BA0-4AD9-9C3B-A26687A31A51}"/>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211A9BD-8EE5-4B20-923D-EECF0D226815}"/>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D8398CF3-4EE1-4A7A-869D-226F76D34679}" type="slidenum">
              <a:rPr lang="en-US" smtClean="0"/>
              <a:t>‹#›</a:t>
            </a:fld>
            <a:endParaRPr lang="en-US" dirty="0"/>
          </a:p>
        </p:txBody>
      </p:sp>
    </p:spTree>
    <p:extLst>
      <p:ext uri="{BB962C8B-B14F-4D97-AF65-F5344CB8AC3E}">
        <p14:creationId xmlns:p14="http://schemas.microsoft.com/office/powerpoint/2010/main" val="422148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6B351B6-27B3-42EE-AE23-E3E13E9511DA}" type="datetimeFigureOut">
              <a:rPr lang="en-US" smtClean="0"/>
              <a:t>9/2/2017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68539D7-99E4-4630-A654-FE7142090F7F}" type="slidenum">
              <a:rPr lang="en-US" smtClean="0"/>
              <a:t>‹#›</a:t>
            </a:fld>
            <a:endParaRPr lang="en-US"/>
          </a:p>
        </p:txBody>
      </p:sp>
    </p:spTree>
    <p:extLst>
      <p:ext uri="{BB962C8B-B14F-4D97-AF65-F5344CB8AC3E}">
        <p14:creationId xmlns:p14="http://schemas.microsoft.com/office/powerpoint/2010/main" val="243658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89:7), </a:t>
            </a:r>
            <a:r>
              <a:rPr lang="en-US" i="1" dirty="0"/>
              <a:t>“God is greatly to be feared in the assembly of the saints, and to be held in reverence by all those around Him.”</a:t>
            </a:r>
          </a:p>
          <a:p>
            <a:endParaRPr lang="en-US" dirty="0"/>
          </a:p>
          <a:p>
            <a:r>
              <a:rPr lang="en-US" dirty="0"/>
              <a:t>One of the most vitally important lessons to be learned in the church today is that of reverence. </a:t>
            </a:r>
          </a:p>
          <a:p>
            <a:pPr marL="171441" indent="-171441">
              <a:buFont typeface="Arial" panose="020B0604020202020204" pitchFamily="34" charset="0"/>
              <a:buChar char="•"/>
            </a:pPr>
            <a:r>
              <a:rPr lang="en-US" dirty="0"/>
              <a:t>"Reverence" means "profound respect, affection, veneration" (Webster).  </a:t>
            </a:r>
          </a:p>
          <a:p>
            <a:pPr marL="171441" indent="-171441">
              <a:buFont typeface="Arial" panose="020B0604020202020204" pitchFamily="34" charset="0"/>
              <a:buChar char="•"/>
            </a:pPr>
            <a:r>
              <a:rPr lang="en-US" dirty="0"/>
              <a:t>Worship is not an accidental, hit or miss exercise. </a:t>
            </a:r>
          </a:p>
          <a:p>
            <a:pPr marL="171441" indent="-171441">
              <a:buFont typeface="Arial" panose="020B0604020202020204" pitchFamily="34" charset="0"/>
              <a:buChar char="•"/>
            </a:pPr>
            <a:r>
              <a:rPr lang="en-US" dirty="0"/>
              <a:t>It is a holy privilege involving preparation, concentration, consecration,  and meditation.</a:t>
            </a:r>
          </a:p>
          <a:p>
            <a:r>
              <a:rPr lang="en-US" b="1" dirty="0"/>
              <a:t>God required reverence during Old Testament times</a:t>
            </a:r>
          </a:p>
          <a:p>
            <a:r>
              <a:rPr lang="en-US" b="1" dirty="0"/>
              <a:t>(Exodus 3:5) [When God appeared to Moses in the midst of the burning bush], </a:t>
            </a:r>
            <a:r>
              <a:rPr lang="en-US" i="1" dirty="0"/>
              <a:t>“Then He said, "Do not draw near this place. Take your sandals off your feet, for the place where you stand is holy ground."</a:t>
            </a:r>
          </a:p>
          <a:p>
            <a:pPr marL="171441" indent="-171441">
              <a:buFont typeface="Arial" panose="020B0604020202020204" pitchFamily="34" charset="0"/>
              <a:buChar char="•"/>
            </a:pPr>
            <a:r>
              <a:rPr lang="en-US" dirty="0"/>
              <a:t>Likewise, He requires fear and reverence of New Testament  Christians today.</a:t>
            </a:r>
          </a:p>
          <a:p>
            <a:r>
              <a:rPr lang="en-US" b="1" dirty="0"/>
              <a:t>(Hebrews 12:28-29), </a:t>
            </a:r>
            <a:r>
              <a:rPr lang="en-US" i="1" dirty="0"/>
              <a:t>“Therefore, since we are receiving a kingdom which cannot be shaken, let us have grace, by which we may serve God acceptably with reverence and godly fear. </a:t>
            </a:r>
            <a:r>
              <a:rPr lang="en-US" i="1" baseline="30000" dirty="0"/>
              <a:t>29</a:t>
            </a:r>
            <a:r>
              <a:rPr lang="en-US" i="1" dirty="0"/>
              <a:t> For our God is a consuming fire.”</a:t>
            </a:r>
          </a:p>
          <a:p>
            <a:endParaRPr lang="en-US" dirty="0"/>
          </a:p>
          <a:p>
            <a:r>
              <a:rPr lang="en-US" b="1" dirty="0"/>
              <a:t>How can we "serve God acceptably with reverence and godly fear" in our worship services?</a:t>
            </a:r>
          </a:p>
          <a:p>
            <a:endParaRPr lang="en-US" dirty="0"/>
          </a:p>
          <a:p>
            <a:r>
              <a:rPr lang="en-US" dirty="0"/>
              <a:t>Based on an article by R.J. Evans</a:t>
            </a:r>
          </a:p>
          <a:p>
            <a:r>
              <a:rPr lang="en-US" dirty="0"/>
              <a:t>The Spirit’s Sword (2/26/27)</a:t>
            </a:r>
            <a:br>
              <a:rPr lang="en-US" dirty="0"/>
            </a:b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68539D7-99E4-4630-A654-FE7142090F7F}" type="slidenum">
              <a:rPr lang="en-US" smtClean="0"/>
              <a:t>1</a:t>
            </a:fld>
            <a:endParaRPr lang="en-US"/>
          </a:p>
        </p:txBody>
      </p:sp>
    </p:spTree>
    <p:extLst>
      <p:ext uri="{BB962C8B-B14F-4D97-AF65-F5344CB8AC3E}">
        <p14:creationId xmlns:p14="http://schemas.microsoft.com/office/powerpoint/2010/main" val="320665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b="1" dirty="0"/>
              <a:t>By entering into the worship with joy and gladness. </a:t>
            </a:r>
            <a:endParaRPr lang="en-US" dirty="0"/>
          </a:p>
          <a:p>
            <a:pPr defTabSz="914350"/>
            <a:r>
              <a:rPr lang="en-US" b="1" dirty="0"/>
              <a:t>(Psalm 122:1), </a:t>
            </a:r>
            <a:r>
              <a:rPr lang="en-US" i="1" dirty="0"/>
              <a:t>“I was glad when they said to me, "Let us go into the house of the Lord.“</a:t>
            </a:r>
          </a:p>
          <a:p>
            <a:pPr marL="171441" indent="-171441" defTabSz="914350">
              <a:buFont typeface="Arial" panose="020B0604020202020204" pitchFamily="34" charset="0"/>
              <a:buChar char="•"/>
            </a:pPr>
            <a:r>
              <a:rPr lang="en-US" dirty="0"/>
              <a:t>We, too, should come to  the worship services with joy and gladness of heart! </a:t>
            </a:r>
          </a:p>
          <a:p>
            <a:pPr marL="171441" indent="-171441" defTabSz="914350">
              <a:buFont typeface="Arial" panose="020B0604020202020204" pitchFamily="34" charset="0"/>
              <a:buChar char="•"/>
            </a:pPr>
            <a:r>
              <a:rPr lang="en-US" b="1" dirty="0"/>
              <a:t>The song leader is ready and prepared to sing, the preacher is ready and prepared to preach, and all the worshipers are ready and prepared to worship.  </a:t>
            </a:r>
          </a:p>
          <a:p>
            <a:pPr marL="171441" indent="-171441" defTabSz="914350">
              <a:buFont typeface="Arial" panose="020B0604020202020204" pitchFamily="34" charset="0"/>
              <a:buChar char="•"/>
            </a:pPr>
            <a:r>
              <a:rPr lang="en-US" dirty="0"/>
              <a:t>Let all worship God joyfully together with reverence and Godly fear.</a:t>
            </a:r>
          </a:p>
          <a:p>
            <a:pPr marL="171441" indent="-171441" defTabSz="914350">
              <a:buFont typeface="Arial" panose="020B0604020202020204" pitchFamily="34" charset="0"/>
              <a:buChar char="•"/>
            </a:pPr>
            <a:r>
              <a:rPr lang="en-US" dirty="0"/>
              <a:t>Acceptable worship is not predicated solely upon doctrinal truth!</a:t>
            </a:r>
          </a:p>
          <a:p>
            <a:pPr defTabSz="914350"/>
            <a:r>
              <a:rPr lang="en-US" b="1" dirty="0"/>
              <a:t>(John 4:24), [Jesus, in response to Samaritan woman’s question], </a:t>
            </a:r>
            <a:r>
              <a:rPr lang="en-US" i="1" dirty="0"/>
              <a:t>“God is Spirit, and those who worship Him must worship in spirit and truth.”</a:t>
            </a:r>
          </a:p>
          <a:p>
            <a:pPr defTabSz="914350"/>
            <a:endParaRPr lang="en-US" i="1" dirty="0"/>
          </a:p>
          <a:p>
            <a:pPr defTabSz="914350"/>
            <a:r>
              <a:rPr lang="en-US" b="1" dirty="0"/>
              <a:t>(Isaiah 29:13-14), </a:t>
            </a:r>
            <a:r>
              <a:rPr lang="en-US" i="1" dirty="0"/>
              <a:t>“Therefore the Lord said: "Inasmuch as these people draw near with their mouths and honor Me with their lips, but </a:t>
            </a:r>
            <a:r>
              <a:rPr lang="en-US" b="1" i="1" dirty="0"/>
              <a:t>have removed their hearts far from Me</a:t>
            </a:r>
            <a:r>
              <a:rPr lang="en-US" i="1" dirty="0"/>
              <a:t>, and their fear toward Me is taught </a:t>
            </a:r>
            <a:r>
              <a:rPr lang="en-US" b="1" i="1" dirty="0"/>
              <a:t>by the commandment of men</a:t>
            </a:r>
            <a:r>
              <a:rPr lang="en-US" i="1" dirty="0"/>
              <a:t>,</a:t>
            </a:r>
            <a:r>
              <a:rPr lang="en-US" i="1" baseline="30000" dirty="0"/>
              <a:t>14</a:t>
            </a:r>
            <a:r>
              <a:rPr lang="en-US" i="1" dirty="0"/>
              <a:t> Therefore, behold, I will again do a marvelous work among this people, a marvelous work and a wonder; for the wisdom of their wise men shall perish, and the understanding of their prudent men shall be hidden."</a:t>
            </a:r>
            <a:br>
              <a:rPr lang="en-US" dirty="0"/>
            </a:b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68539D7-99E4-4630-A654-FE7142090F7F}" type="slidenum">
              <a:rPr lang="en-US" smtClean="0"/>
              <a:t>2</a:t>
            </a:fld>
            <a:endParaRPr lang="en-US"/>
          </a:p>
        </p:txBody>
      </p:sp>
    </p:spTree>
    <p:extLst>
      <p:ext uri="{BB962C8B-B14F-4D97-AF65-F5344CB8AC3E}">
        <p14:creationId xmlns:p14="http://schemas.microsoft.com/office/powerpoint/2010/main" val="16523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b="1" dirty="0"/>
              <a:t>By being silent.</a:t>
            </a:r>
            <a:r>
              <a:rPr lang="en-US" dirty="0"/>
              <a:t>  </a:t>
            </a:r>
          </a:p>
          <a:p>
            <a:pPr defTabSz="914350"/>
            <a:r>
              <a:rPr lang="en-US" b="1" dirty="0"/>
              <a:t>(</a:t>
            </a:r>
            <a:r>
              <a:rPr lang="en-US" b="1" dirty="0" err="1"/>
              <a:t>Habbakuk</a:t>
            </a:r>
            <a:r>
              <a:rPr lang="en-US" b="1" dirty="0"/>
              <a:t> 2:18-20), </a:t>
            </a:r>
            <a:r>
              <a:rPr lang="en-US" dirty="0"/>
              <a:t>“"What profit is the image, that its maker should carve it, the molded image, a teacher of lies, that the maker of its mold should trust in it, to make mute idols? </a:t>
            </a:r>
            <a:r>
              <a:rPr lang="en-US" baseline="30000" dirty="0"/>
              <a:t>19</a:t>
            </a:r>
            <a:r>
              <a:rPr lang="en-US" dirty="0"/>
              <a:t> Woe to him who says to wood, 'Awake! 'To silent stone, 'Arise! It shall teach! 'Behold, it is overlaid with gold and silver, yet in it there is no breath at all.  </a:t>
            </a:r>
            <a:r>
              <a:rPr lang="en-US" baseline="30000" dirty="0"/>
              <a:t>20 </a:t>
            </a:r>
            <a:r>
              <a:rPr lang="en-US" b="1" dirty="0"/>
              <a:t>"But the Lord is in His holy temple. Let all the earth keep silence before Him."</a:t>
            </a:r>
          </a:p>
          <a:p>
            <a:pPr marL="171441" indent="-171441" defTabSz="914350">
              <a:buFont typeface="Arial" panose="020B0604020202020204" pitchFamily="34" charset="0"/>
              <a:buChar char="•"/>
            </a:pPr>
            <a:r>
              <a:rPr lang="en-US" dirty="0"/>
              <a:t>Silence is an excellent way of showing respect.  </a:t>
            </a:r>
          </a:p>
          <a:p>
            <a:pPr marL="171441" indent="-171441" defTabSz="914350">
              <a:buFont typeface="Arial" panose="020B0604020202020204" pitchFamily="34" charset="0"/>
              <a:buChar char="•"/>
            </a:pPr>
            <a:r>
              <a:rPr lang="en-US" dirty="0"/>
              <a:t>Most of us have been in a stadium when, out of respect for people who had lost their lives, "a moment of silence" was observed in their memory as a means of showing respect.  </a:t>
            </a:r>
          </a:p>
          <a:p>
            <a:pPr marL="171441" indent="-171441" defTabSz="914350">
              <a:buFont typeface="Arial" panose="020B0604020202020204" pitchFamily="34" charset="0"/>
              <a:buChar char="•"/>
            </a:pPr>
            <a:r>
              <a:rPr lang="en-US" dirty="0"/>
              <a:t>Silence in the presence of the dead at a funeral indicates respect for the occasion and for the deceased person and his family. </a:t>
            </a:r>
          </a:p>
          <a:p>
            <a:pPr marL="171441" indent="-171441" defTabSz="914350">
              <a:buFont typeface="Arial" panose="020B0604020202020204" pitchFamily="34" charset="0"/>
              <a:buChar char="•"/>
            </a:pPr>
            <a:r>
              <a:rPr lang="en-US" b="1" dirty="0"/>
              <a:t>Practical Application:</a:t>
            </a:r>
          </a:p>
          <a:p>
            <a:pPr marL="628615" lvl="1" indent="-171441" defTabSz="914350">
              <a:buFont typeface="Arial" panose="020B0604020202020204" pitchFamily="34" charset="0"/>
              <a:buChar char="•"/>
            </a:pPr>
            <a:r>
              <a:rPr lang="en-US" dirty="0"/>
              <a:t>Demeanor</a:t>
            </a:r>
          </a:p>
          <a:p>
            <a:pPr marL="628615" lvl="1" indent="-171441" defTabSz="914350">
              <a:buFont typeface="Arial" panose="020B0604020202020204" pitchFamily="34" charset="0"/>
              <a:buChar char="•"/>
            </a:pPr>
            <a:r>
              <a:rPr lang="en-US" dirty="0"/>
              <a:t>It seems to help by having a few moments of silence just before our worship begins. It is good to form the habit of being seated a few moments before it is time to start the service, being silent and preparing our minds and hearts to be ready for reverent worship. </a:t>
            </a:r>
          </a:p>
          <a:p>
            <a:pPr marL="628615" lvl="1" indent="-171441" defTabSz="914350">
              <a:buFont typeface="Arial" panose="020B0604020202020204" pitchFamily="34" charset="0"/>
              <a:buChar char="•"/>
            </a:pPr>
            <a:r>
              <a:rPr lang="en-US" dirty="0"/>
              <a:t>It is important for parents to teach their children so that they learn to be silent during worship.   </a:t>
            </a:r>
            <a:br>
              <a:rPr lang="en-US" dirty="0"/>
            </a:b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68539D7-99E4-4630-A654-FE7142090F7F}" type="slidenum">
              <a:rPr lang="en-US" smtClean="0"/>
              <a:t>3</a:t>
            </a:fld>
            <a:endParaRPr lang="en-US"/>
          </a:p>
        </p:txBody>
      </p:sp>
    </p:spTree>
    <p:extLst>
      <p:ext uri="{BB962C8B-B14F-4D97-AF65-F5344CB8AC3E}">
        <p14:creationId xmlns:p14="http://schemas.microsoft.com/office/powerpoint/2010/main" val="65083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b="1" dirty="0"/>
              <a:t>By being orderly.</a:t>
            </a:r>
            <a:r>
              <a:rPr lang="en-US" dirty="0"/>
              <a:t>  </a:t>
            </a:r>
          </a:p>
          <a:p>
            <a:pPr defTabSz="914350"/>
            <a:r>
              <a:rPr lang="en-US" dirty="0"/>
              <a:t>Corinthians were having assemblies that were disorderly</a:t>
            </a:r>
          </a:p>
          <a:p>
            <a:pPr defTabSz="914350"/>
            <a:r>
              <a:rPr lang="en-US" b="1" dirty="0"/>
              <a:t>(1 Corinthians 14:26-29, 33), </a:t>
            </a:r>
            <a:r>
              <a:rPr lang="en-US" i="1" dirty="0"/>
              <a:t>“How is it then, brethren? Whenever you come together, each of you has a psalm, has a teaching, has a tongue, has a revelation, has an interpretation. Let all things be done for edification. </a:t>
            </a:r>
            <a:r>
              <a:rPr lang="en-US" i="1" baseline="30000" dirty="0"/>
              <a:t>27</a:t>
            </a:r>
            <a:r>
              <a:rPr lang="en-US" i="1" dirty="0"/>
              <a:t> If anyone speaks in a tongue, let there be two or at the most three, each in turn, and let one interpret. </a:t>
            </a:r>
            <a:r>
              <a:rPr lang="en-US" i="1" baseline="30000" dirty="0"/>
              <a:t>28</a:t>
            </a:r>
            <a:r>
              <a:rPr lang="en-US" i="1" dirty="0"/>
              <a:t> But if there is no interpreter, let him keep silent in church, and let him speak to himself and to God. </a:t>
            </a:r>
            <a:r>
              <a:rPr lang="en-US" i="1" baseline="30000" dirty="0"/>
              <a:t>29</a:t>
            </a:r>
            <a:r>
              <a:rPr lang="en-US" i="1" dirty="0"/>
              <a:t> Let two or three prophets speak, and let the others judge.”</a:t>
            </a:r>
          </a:p>
          <a:p>
            <a:pPr defTabSz="914350"/>
            <a:r>
              <a:rPr lang="en-US" b="1" dirty="0"/>
              <a:t>(33), </a:t>
            </a:r>
            <a:r>
              <a:rPr lang="en-US" i="1" dirty="0"/>
              <a:t>“For God is not the author of confusion but of peace, as in all the churches of the saints.”</a:t>
            </a:r>
          </a:p>
          <a:p>
            <a:pPr defTabSz="914350"/>
            <a:r>
              <a:rPr lang="en-US" b="1" dirty="0"/>
              <a:t>(1 Corinthians 14:40), </a:t>
            </a:r>
            <a:r>
              <a:rPr lang="en-US" i="1" dirty="0"/>
              <a:t>“Let all things be done decently and in order.”</a:t>
            </a:r>
          </a:p>
          <a:p>
            <a:pPr marL="171441" indent="-171441" defTabSz="914350">
              <a:buFont typeface="Arial" panose="020B0604020202020204" pitchFamily="34" charset="0"/>
              <a:buChar char="•"/>
            </a:pPr>
            <a:r>
              <a:rPr lang="en-US" b="1" dirty="0"/>
              <a:t>This passage specifically applies to worship.  </a:t>
            </a:r>
          </a:p>
          <a:p>
            <a:pPr marL="171441" indent="-171441" defTabSz="914350">
              <a:buFont typeface="Arial" panose="020B0604020202020204" pitchFamily="34" charset="0"/>
              <a:buChar char="•"/>
            </a:pPr>
            <a:r>
              <a:rPr lang="en-US" dirty="0"/>
              <a:t>While worship should not be so ritualized as to destroy the very simplicity and spirit of our worship (Jn. 4:24), there should be enough orderliness to maintain reverence, and accomplish edification.  </a:t>
            </a:r>
          </a:p>
          <a:p>
            <a:pPr marL="171441" indent="-171441" defTabSz="914350">
              <a:buFont typeface="Arial" panose="020B0604020202020204" pitchFamily="34" charset="0"/>
              <a:buChar char="•"/>
            </a:pPr>
            <a:r>
              <a:rPr lang="en-US" dirty="0"/>
              <a:t>That is why we have assignments given ahead of time to eliminate any confusion as to what men are taking part in leading the worship.  </a:t>
            </a:r>
          </a:p>
          <a:p>
            <a:pPr marL="171441" indent="-171441" defTabSz="914350">
              <a:buFont typeface="Arial" panose="020B0604020202020204" pitchFamily="34" charset="0"/>
              <a:buChar char="•"/>
            </a:pPr>
            <a:r>
              <a:rPr lang="en-US" dirty="0"/>
              <a:t>Our overall demeanor in worship should manifest respect. </a:t>
            </a:r>
          </a:p>
          <a:p>
            <a:pPr marL="171441" indent="-171441" defTabSz="914350">
              <a:buFont typeface="Arial" panose="020B0604020202020204" pitchFamily="34" charset="0"/>
              <a:buChar char="•"/>
            </a:pPr>
            <a:r>
              <a:rPr lang="en-US" b="1" dirty="0"/>
              <a:t>Truly, it is to be a special, serious, reflective, respectful, reverent period when we come to worship God Almighty.</a:t>
            </a:r>
            <a:br>
              <a:rPr lang="en-US" dirty="0"/>
            </a:b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568539D7-99E4-4630-A654-FE7142090F7F}" type="slidenum">
              <a:rPr lang="en-US" smtClean="0"/>
              <a:t>4</a:t>
            </a:fld>
            <a:endParaRPr lang="en-US"/>
          </a:p>
        </p:txBody>
      </p:sp>
    </p:spTree>
    <p:extLst>
      <p:ext uri="{BB962C8B-B14F-4D97-AF65-F5344CB8AC3E}">
        <p14:creationId xmlns:p14="http://schemas.microsoft.com/office/powerpoint/2010/main" val="298258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b="1" dirty="0"/>
              <a:t>Worship to God is a solemn and momentous occasion.  Does our worship period reflect this?</a:t>
            </a:r>
          </a:p>
          <a:p>
            <a:pPr marL="171441" indent="-171441" defTabSz="914350">
              <a:buFont typeface="Arial" panose="020B0604020202020204" pitchFamily="34" charset="0"/>
              <a:buChar char="•"/>
            </a:pPr>
            <a:endParaRPr lang="en-US" b="1" dirty="0"/>
          </a:p>
          <a:p>
            <a:pPr defTabSz="914350"/>
            <a:r>
              <a:rPr lang="en-US" b="1" dirty="0"/>
              <a:t>There are others ways that indicate respect for God and the occasion when we come to worship</a:t>
            </a:r>
          </a:p>
          <a:p>
            <a:pPr marL="171441" indent="-171441" defTabSz="914350">
              <a:buFont typeface="Arial" panose="020B0604020202020204" pitchFamily="34" charset="0"/>
              <a:buChar char="•"/>
            </a:pPr>
            <a:r>
              <a:rPr lang="en-US" dirty="0"/>
              <a:t>Our dress, </a:t>
            </a:r>
          </a:p>
          <a:p>
            <a:pPr marL="171441" indent="-171441" defTabSz="914350">
              <a:buFont typeface="Arial" panose="020B0604020202020204" pitchFamily="34" charset="0"/>
              <a:buChar char="•"/>
            </a:pPr>
            <a:r>
              <a:rPr lang="en-US" dirty="0"/>
              <a:t>Our behavior/demeanor</a:t>
            </a:r>
          </a:p>
          <a:p>
            <a:pPr marL="171441" indent="-171441" defTabSz="914350">
              <a:buFont typeface="Arial" panose="020B0604020202020204" pitchFamily="34" charset="0"/>
              <a:buChar char="•"/>
            </a:pPr>
            <a:r>
              <a:rPr lang="en-US" dirty="0"/>
              <a:t>Our attitude (How do we internally prepare for and feel about our worship?)</a:t>
            </a:r>
          </a:p>
          <a:p>
            <a:pPr defTabSz="914350"/>
            <a:endParaRPr lang="en-US" b="1" dirty="0"/>
          </a:p>
          <a:p>
            <a:pPr defTabSz="914350"/>
            <a:r>
              <a:rPr lang="en-US" b="1" dirty="0"/>
              <a:t>May we always have reverence for Him.</a:t>
            </a:r>
          </a:p>
          <a:p>
            <a:endParaRPr lang="en-US" dirty="0"/>
          </a:p>
        </p:txBody>
      </p:sp>
      <p:sp>
        <p:nvSpPr>
          <p:cNvPr id="4" name="Slide Number Placeholder 3"/>
          <p:cNvSpPr>
            <a:spLocks noGrp="1"/>
          </p:cNvSpPr>
          <p:nvPr>
            <p:ph type="sldNum" sz="quarter" idx="10"/>
          </p:nvPr>
        </p:nvSpPr>
        <p:spPr/>
        <p:txBody>
          <a:bodyPr/>
          <a:lstStyle/>
          <a:p>
            <a:fld id="{568539D7-99E4-4630-A654-FE7142090F7F}" type="slidenum">
              <a:rPr lang="en-US" smtClean="0"/>
              <a:t>5</a:t>
            </a:fld>
            <a:endParaRPr lang="en-US"/>
          </a:p>
        </p:txBody>
      </p:sp>
    </p:spTree>
    <p:extLst>
      <p:ext uri="{BB962C8B-B14F-4D97-AF65-F5344CB8AC3E}">
        <p14:creationId xmlns:p14="http://schemas.microsoft.com/office/powerpoint/2010/main" val="255812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D86-1A22-4B2C-A42C-27580B375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FA988-7B9C-40E0-9AF7-1D3A95683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0DB95A-2143-40CD-97B4-277E383A5958}"/>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C3D79241-39B3-447A-ABCF-BFAE0436D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71AF2-3628-4BCB-84F2-28DA85B20644}"/>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96207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9F8B-D743-4697-A04D-32327E6A9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445C7D-980E-47D5-8FEF-92D51AF20C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9E448-C308-4CB4-8CB8-8F7DEDA94ECF}"/>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4D78523E-E521-46B5-9CFD-F94FD11FF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33B16-8CD0-4E02-917F-277534A753AD}"/>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275706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313F9-3AD1-4F1F-BC54-F53B66DCA7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B1EAC4-72E2-41B2-857B-30BBE46106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A9D19-44AF-4D70-B98A-F1D5CBCE2DEE}"/>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F471D6CD-F951-4680-81A4-2EEC16006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7D433-FA81-4B66-BB7C-57CB757F7AEC}"/>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406739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F73A-B6BF-49CD-977F-248B84233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57A6C-2368-450B-984A-6C46A83222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19EBF-755A-4347-B48D-0EA9D7453C27}"/>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B725C5EE-40EE-4F1C-9E25-9F43F9730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EB571-AB28-4871-977E-958DE88C443D}"/>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121630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1C34-BD23-4B0A-8B4F-6DFA34127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1BF088-A90A-4B69-90DB-06377B67B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C423B-B8EC-4D9D-9477-19ABF1B92361}"/>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428865BD-B2F2-41BC-8623-C56A712E2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8A4C7-4384-4845-8058-3FDB7349349F}"/>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72446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F219-0555-4796-862A-9E5380D6C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AC448-622F-4CAD-8BCA-EE72D72EC9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5C363-E3D9-4ADB-884D-48337E5B8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284796-BD97-472A-A05B-0C1928C4ECAD}"/>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6" name="Footer Placeholder 5">
            <a:extLst>
              <a:ext uri="{FF2B5EF4-FFF2-40B4-BE49-F238E27FC236}">
                <a16:creationId xmlns:a16="http://schemas.microsoft.com/office/drawing/2014/main" id="{483A612E-021E-4255-A1F6-87CA07969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00B0A-8594-440C-A1DB-9690083FB2BD}"/>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279038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6387-1FCF-4F55-AE76-837F9845F4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B9567-556D-4538-A955-9B93FF7DB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942335-0952-474D-83B2-7992D7EB9B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7916D-CA02-4531-B875-BC134E0A9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F46305-CF86-45BB-941A-6BE2F82949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AA445-B562-4834-B339-63B6DA5FC1AC}"/>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8" name="Footer Placeholder 7">
            <a:extLst>
              <a:ext uri="{FF2B5EF4-FFF2-40B4-BE49-F238E27FC236}">
                <a16:creationId xmlns:a16="http://schemas.microsoft.com/office/drawing/2014/main" id="{FB221CA4-9833-40D1-A45E-46A55C3F8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69F135-00B9-4E8A-800A-B77C5500186D}"/>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363583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995C-1FA6-4A2B-B7A1-5DDF15EFE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AC2DDE-49CA-469E-BDB4-CD0B20725F42}"/>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4" name="Footer Placeholder 3">
            <a:extLst>
              <a:ext uri="{FF2B5EF4-FFF2-40B4-BE49-F238E27FC236}">
                <a16:creationId xmlns:a16="http://schemas.microsoft.com/office/drawing/2014/main" id="{4AD12FA9-DA22-4DF8-B4DE-B93CB57454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19966-6713-407E-AA45-0689A07809EC}"/>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5945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ADDC-1A99-41DB-AE5C-A1F03AD8E3F0}"/>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3" name="Footer Placeholder 2">
            <a:extLst>
              <a:ext uri="{FF2B5EF4-FFF2-40B4-BE49-F238E27FC236}">
                <a16:creationId xmlns:a16="http://schemas.microsoft.com/office/drawing/2014/main" id="{47B06119-D33B-4F1F-AA46-EDC0C73CD4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5F66F-2FD6-45E2-86AB-4D31C608306D}"/>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400602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1A60-3D21-477D-B796-B471881F8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39040-ED0C-4082-86A2-8AC8D84E7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742C9-6389-4284-9F6C-26157A94D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498AC9-436E-4449-997C-C116388FF0E1}"/>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6" name="Footer Placeholder 5">
            <a:extLst>
              <a:ext uri="{FF2B5EF4-FFF2-40B4-BE49-F238E27FC236}">
                <a16:creationId xmlns:a16="http://schemas.microsoft.com/office/drawing/2014/main" id="{D1D19FE3-D3C1-46AA-B2C4-D352DA114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A882D-63AB-44BE-A0E1-DF8C1F157EFC}"/>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24611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1AEF-D863-454F-9AD9-80447AC6C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AC46E8-346B-4202-86A3-0499B84C7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594C5-C075-4F92-9DB9-BFBEDC388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E77AC6-B19A-4B20-BD86-350CF7831A24}"/>
              </a:ext>
            </a:extLst>
          </p:cNvPr>
          <p:cNvSpPr>
            <a:spLocks noGrp="1"/>
          </p:cNvSpPr>
          <p:nvPr>
            <p:ph type="dt" sz="half" idx="10"/>
          </p:nvPr>
        </p:nvSpPr>
        <p:spPr/>
        <p:txBody>
          <a:bodyPr/>
          <a:lstStyle/>
          <a:p>
            <a:fld id="{496E9270-32FE-4FD6-A2CB-2147BDFD2BB6}" type="datetimeFigureOut">
              <a:rPr lang="en-US" smtClean="0"/>
              <a:t>9/2/2017</a:t>
            </a:fld>
            <a:endParaRPr lang="en-US"/>
          </a:p>
        </p:txBody>
      </p:sp>
      <p:sp>
        <p:nvSpPr>
          <p:cNvPr id="6" name="Footer Placeholder 5">
            <a:extLst>
              <a:ext uri="{FF2B5EF4-FFF2-40B4-BE49-F238E27FC236}">
                <a16:creationId xmlns:a16="http://schemas.microsoft.com/office/drawing/2014/main" id="{E66A020B-BF7D-48D5-AE50-C3BD2338A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FC5B5-9FE9-4C68-BE19-B85A854221EF}"/>
              </a:ext>
            </a:extLst>
          </p:cNvPr>
          <p:cNvSpPr>
            <a:spLocks noGrp="1"/>
          </p:cNvSpPr>
          <p:nvPr>
            <p:ph type="sldNum" sz="quarter" idx="12"/>
          </p:nvPr>
        </p:nvSpPr>
        <p:spPr/>
        <p:txBody>
          <a:bodyPr/>
          <a:lstStyle/>
          <a:p>
            <a:fld id="{7C81FCA4-F72D-4252-A592-D152D694FBD1}" type="slidenum">
              <a:rPr lang="en-US" smtClean="0"/>
              <a:t>‹#›</a:t>
            </a:fld>
            <a:endParaRPr lang="en-US"/>
          </a:p>
        </p:txBody>
      </p:sp>
    </p:spTree>
    <p:extLst>
      <p:ext uri="{BB962C8B-B14F-4D97-AF65-F5344CB8AC3E}">
        <p14:creationId xmlns:p14="http://schemas.microsoft.com/office/powerpoint/2010/main" val="248237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9A4F5-9819-44CB-9CF8-8D9CA683E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74ECAB-8DE0-47DD-85C2-1ADC9CE54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16AA9-6F7D-4F40-9A13-B2DD6E7FF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E9270-32FE-4FD6-A2CB-2147BDFD2BB6}" type="datetimeFigureOut">
              <a:rPr lang="en-US" smtClean="0"/>
              <a:t>9/2/2017</a:t>
            </a:fld>
            <a:endParaRPr lang="en-US"/>
          </a:p>
        </p:txBody>
      </p:sp>
      <p:sp>
        <p:nvSpPr>
          <p:cNvPr id="5" name="Footer Placeholder 4">
            <a:extLst>
              <a:ext uri="{FF2B5EF4-FFF2-40B4-BE49-F238E27FC236}">
                <a16:creationId xmlns:a16="http://schemas.microsoft.com/office/drawing/2014/main" id="{30856F1B-E757-42B2-8ADB-2E0639A92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95BF26-81BB-4AC6-810C-CCB276F2C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1FCA4-F72D-4252-A592-D152D694FBD1}" type="slidenum">
              <a:rPr lang="en-US" smtClean="0"/>
              <a:t>‹#›</a:t>
            </a:fld>
            <a:endParaRPr lang="en-US"/>
          </a:p>
        </p:txBody>
      </p:sp>
    </p:spTree>
    <p:extLst>
      <p:ext uri="{BB962C8B-B14F-4D97-AF65-F5344CB8AC3E}">
        <p14:creationId xmlns:p14="http://schemas.microsoft.com/office/powerpoint/2010/main" val="311861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6EC0E-35F2-49CB-9F90-ADF14DC6EE4D}"/>
              </a:ext>
            </a:extLst>
          </p:cNvPr>
          <p:cNvPicPr>
            <a:picLocks noChangeAspect="1"/>
          </p:cNvPicPr>
          <p:nvPr/>
        </p:nvPicPr>
        <p:blipFill>
          <a:blip r:embed="rId3"/>
          <a:stretch>
            <a:fillRect/>
          </a:stretch>
        </p:blipFill>
        <p:spPr>
          <a:xfrm>
            <a:off x="145143" y="94291"/>
            <a:ext cx="11901714" cy="6689285"/>
          </a:xfrm>
          <a:prstGeom prst="rect">
            <a:avLst/>
          </a:prstGeom>
        </p:spPr>
      </p:pic>
      <p:sp>
        <p:nvSpPr>
          <p:cNvPr id="2" name="Title 1">
            <a:extLst>
              <a:ext uri="{FF2B5EF4-FFF2-40B4-BE49-F238E27FC236}">
                <a16:creationId xmlns:a16="http://schemas.microsoft.com/office/drawing/2014/main" id="{1952A409-6208-476C-BF18-07B944F6E669}"/>
              </a:ext>
            </a:extLst>
          </p:cNvPr>
          <p:cNvSpPr>
            <a:spLocks noGrp="1"/>
          </p:cNvSpPr>
          <p:nvPr>
            <p:ph type="ctrTitle"/>
          </p:nvPr>
        </p:nvSpPr>
        <p:spPr>
          <a:xfrm>
            <a:off x="1059543" y="682171"/>
            <a:ext cx="4557486" cy="3698648"/>
          </a:xfrm>
        </p:spPr>
        <p:txBody>
          <a:bodyPr anchor="t">
            <a:normAutofit/>
          </a:bodyPr>
          <a:lstStyle/>
          <a:p>
            <a: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t>Reverence</a:t>
            </a:r>
            <a:b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br>
            <a: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t>in</a:t>
            </a:r>
            <a:b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br>
            <a: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t>Worship</a:t>
            </a:r>
          </a:p>
        </p:txBody>
      </p:sp>
      <p:sp>
        <p:nvSpPr>
          <p:cNvPr id="3" name="Subtitle 2">
            <a:extLst>
              <a:ext uri="{FF2B5EF4-FFF2-40B4-BE49-F238E27FC236}">
                <a16:creationId xmlns:a16="http://schemas.microsoft.com/office/drawing/2014/main" id="{A2B9DB4B-B678-4B36-8F21-53DB9D53C7CE}"/>
              </a:ext>
            </a:extLst>
          </p:cNvPr>
          <p:cNvSpPr>
            <a:spLocks noGrp="1"/>
          </p:cNvSpPr>
          <p:nvPr>
            <p:ph type="subTitle" idx="1"/>
          </p:nvPr>
        </p:nvSpPr>
        <p:spPr>
          <a:xfrm>
            <a:off x="1524000" y="5225142"/>
            <a:ext cx="9144000" cy="1127805"/>
          </a:xfrm>
        </p:spPr>
        <p:txBody>
          <a:bodyPr>
            <a:normAutofit/>
          </a:bodyPr>
          <a:lstStyle/>
          <a:p>
            <a:r>
              <a:rPr lang="en-US" sz="5400" b="1" dirty="0">
                <a:solidFill>
                  <a:schemeClr val="accent4">
                    <a:lumMod val="60000"/>
                    <a:lumOff val="40000"/>
                  </a:schemeClr>
                </a:solidFill>
                <a:effectLst>
                  <a:outerShdw blurRad="38100" dist="38100" dir="2700000" algn="tl">
                    <a:srgbClr val="000000">
                      <a:alpha val="43137"/>
                    </a:srgbClr>
                  </a:outerShdw>
                </a:effectLst>
              </a:rPr>
              <a:t>Psalm 89:7</a:t>
            </a:r>
          </a:p>
        </p:txBody>
      </p:sp>
    </p:spTree>
    <p:extLst>
      <p:ext uri="{BB962C8B-B14F-4D97-AF65-F5344CB8AC3E}">
        <p14:creationId xmlns:p14="http://schemas.microsoft.com/office/powerpoint/2010/main" val="3585584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6EC0E-35F2-49CB-9F90-ADF14DC6EE4D}"/>
              </a:ext>
            </a:extLst>
          </p:cNvPr>
          <p:cNvPicPr>
            <a:picLocks noChangeAspect="1"/>
          </p:cNvPicPr>
          <p:nvPr/>
        </p:nvPicPr>
        <p:blipFill>
          <a:blip r:embed="rId3"/>
          <a:stretch>
            <a:fillRect/>
          </a:stretch>
        </p:blipFill>
        <p:spPr>
          <a:xfrm>
            <a:off x="145143" y="94291"/>
            <a:ext cx="11901714" cy="6689285"/>
          </a:xfrm>
          <a:prstGeom prst="rect">
            <a:avLst/>
          </a:prstGeom>
        </p:spPr>
      </p:pic>
      <p:sp>
        <p:nvSpPr>
          <p:cNvPr id="3" name="Subtitle 2">
            <a:extLst>
              <a:ext uri="{FF2B5EF4-FFF2-40B4-BE49-F238E27FC236}">
                <a16:creationId xmlns:a16="http://schemas.microsoft.com/office/drawing/2014/main" id="{A2B9DB4B-B678-4B36-8F21-53DB9D53C7CE}"/>
              </a:ext>
            </a:extLst>
          </p:cNvPr>
          <p:cNvSpPr>
            <a:spLocks noGrp="1"/>
          </p:cNvSpPr>
          <p:nvPr>
            <p:ph type="subTitle" idx="1"/>
          </p:nvPr>
        </p:nvSpPr>
        <p:spPr>
          <a:xfrm>
            <a:off x="685801" y="1451428"/>
            <a:ext cx="5791200" cy="2075543"/>
          </a:xfrm>
          <a:solidFill>
            <a:schemeClr val="bg1">
              <a:lumMod val="65000"/>
              <a:alpha val="75000"/>
            </a:schemeClr>
          </a:solidFill>
          <a:ln w="19050">
            <a:solidFill>
              <a:schemeClr val="tx1"/>
            </a:solidFill>
          </a:ln>
        </p:spPr>
        <p:txBody>
          <a:bodyPr>
            <a:normAutofit/>
          </a:bodyPr>
          <a:lstStyle/>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Enter into the worship with joy &amp; gladness</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Psalm 122:1</a:t>
            </a:r>
          </a:p>
        </p:txBody>
      </p:sp>
      <p:sp>
        <p:nvSpPr>
          <p:cNvPr id="2" name="Title 1">
            <a:extLst>
              <a:ext uri="{FF2B5EF4-FFF2-40B4-BE49-F238E27FC236}">
                <a16:creationId xmlns:a16="http://schemas.microsoft.com/office/drawing/2014/main" id="{1952A409-6208-476C-BF18-07B944F6E669}"/>
              </a:ext>
            </a:extLst>
          </p:cNvPr>
          <p:cNvSpPr>
            <a:spLocks noGrp="1"/>
          </p:cNvSpPr>
          <p:nvPr>
            <p:ph type="ctrTitle"/>
          </p:nvPr>
        </p:nvSpPr>
        <p:spPr>
          <a:xfrm>
            <a:off x="493486" y="420914"/>
            <a:ext cx="6212114" cy="1030514"/>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Advertising Script" panose="02000506000000020003" pitchFamily="2" charset="0"/>
              </a:rPr>
              <a:t>Reverence in Worship</a:t>
            </a:r>
          </a:p>
        </p:txBody>
      </p:sp>
    </p:spTree>
    <p:extLst>
      <p:ext uri="{BB962C8B-B14F-4D97-AF65-F5344CB8AC3E}">
        <p14:creationId xmlns:p14="http://schemas.microsoft.com/office/powerpoint/2010/main" val="21984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6EC0E-35F2-49CB-9F90-ADF14DC6EE4D}"/>
              </a:ext>
            </a:extLst>
          </p:cNvPr>
          <p:cNvPicPr>
            <a:picLocks noChangeAspect="1"/>
          </p:cNvPicPr>
          <p:nvPr/>
        </p:nvPicPr>
        <p:blipFill>
          <a:blip r:embed="rId3"/>
          <a:stretch>
            <a:fillRect/>
          </a:stretch>
        </p:blipFill>
        <p:spPr>
          <a:xfrm>
            <a:off x="145143" y="94291"/>
            <a:ext cx="11901714" cy="6689285"/>
          </a:xfrm>
          <a:prstGeom prst="rect">
            <a:avLst/>
          </a:prstGeom>
        </p:spPr>
      </p:pic>
      <p:sp>
        <p:nvSpPr>
          <p:cNvPr id="3" name="Subtitle 2">
            <a:extLst>
              <a:ext uri="{FF2B5EF4-FFF2-40B4-BE49-F238E27FC236}">
                <a16:creationId xmlns:a16="http://schemas.microsoft.com/office/drawing/2014/main" id="{A2B9DB4B-B678-4B36-8F21-53DB9D53C7CE}"/>
              </a:ext>
            </a:extLst>
          </p:cNvPr>
          <p:cNvSpPr>
            <a:spLocks noGrp="1"/>
          </p:cNvSpPr>
          <p:nvPr>
            <p:ph type="subTitle" idx="1"/>
          </p:nvPr>
        </p:nvSpPr>
        <p:spPr>
          <a:xfrm>
            <a:off x="685801" y="1451428"/>
            <a:ext cx="5791200" cy="3447143"/>
          </a:xfrm>
          <a:solidFill>
            <a:schemeClr val="bg1">
              <a:lumMod val="65000"/>
              <a:alpha val="75000"/>
            </a:schemeClr>
          </a:solidFill>
          <a:ln w="19050">
            <a:solidFill>
              <a:schemeClr val="tx1"/>
            </a:solidFill>
          </a:ln>
        </p:spPr>
        <p:txBody>
          <a:bodyPr>
            <a:normAutofit/>
          </a:bodyPr>
          <a:lstStyle/>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Enter into the worship with joy &amp; gladness</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Psalm 122:1</a:t>
            </a:r>
          </a:p>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Be Silent</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Habakkuk 2:18-20</a:t>
            </a:r>
          </a:p>
        </p:txBody>
      </p:sp>
      <p:sp>
        <p:nvSpPr>
          <p:cNvPr id="2" name="Title 1">
            <a:extLst>
              <a:ext uri="{FF2B5EF4-FFF2-40B4-BE49-F238E27FC236}">
                <a16:creationId xmlns:a16="http://schemas.microsoft.com/office/drawing/2014/main" id="{1952A409-6208-476C-BF18-07B944F6E669}"/>
              </a:ext>
            </a:extLst>
          </p:cNvPr>
          <p:cNvSpPr>
            <a:spLocks noGrp="1"/>
          </p:cNvSpPr>
          <p:nvPr>
            <p:ph type="ctrTitle"/>
          </p:nvPr>
        </p:nvSpPr>
        <p:spPr>
          <a:xfrm>
            <a:off x="493486" y="420914"/>
            <a:ext cx="6212114" cy="1030514"/>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Advertising Script" panose="02000506000000020003" pitchFamily="2" charset="0"/>
              </a:rPr>
              <a:t>Reverence in Worship</a:t>
            </a:r>
          </a:p>
        </p:txBody>
      </p:sp>
    </p:spTree>
    <p:extLst>
      <p:ext uri="{BB962C8B-B14F-4D97-AF65-F5344CB8AC3E}">
        <p14:creationId xmlns:p14="http://schemas.microsoft.com/office/powerpoint/2010/main" val="110972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6EC0E-35F2-49CB-9F90-ADF14DC6EE4D}"/>
              </a:ext>
            </a:extLst>
          </p:cNvPr>
          <p:cNvPicPr>
            <a:picLocks noChangeAspect="1"/>
          </p:cNvPicPr>
          <p:nvPr/>
        </p:nvPicPr>
        <p:blipFill>
          <a:blip r:embed="rId3"/>
          <a:stretch>
            <a:fillRect/>
          </a:stretch>
        </p:blipFill>
        <p:spPr>
          <a:xfrm>
            <a:off x="145143" y="94291"/>
            <a:ext cx="11901714" cy="6689285"/>
          </a:xfrm>
          <a:prstGeom prst="rect">
            <a:avLst/>
          </a:prstGeom>
        </p:spPr>
      </p:pic>
      <p:sp>
        <p:nvSpPr>
          <p:cNvPr id="3" name="Subtitle 2">
            <a:extLst>
              <a:ext uri="{FF2B5EF4-FFF2-40B4-BE49-F238E27FC236}">
                <a16:creationId xmlns:a16="http://schemas.microsoft.com/office/drawing/2014/main" id="{A2B9DB4B-B678-4B36-8F21-53DB9D53C7CE}"/>
              </a:ext>
            </a:extLst>
          </p:cNvPr>
          <p:cNvSpPr>
            <a:spLocks noGrp="1"/>
          </p:cNvSpPr>
          <p:nvPr>
            <p:ph type="subTitle" idx="1"/>
          </p:nvPr>
        </p:nvSpPr>
        <p:spPr>
          <a:xfrm>
            <a:off x="685801" y="1451428"/>
            <a:ext cx="5791200" cy="4809523"/>
          </a:xfrm>
          <a:solidFill>
            <a:schemeClr val="bg1">
              <a:lumMod val="65000"/>
              <a:alpha val="75000"/>
            </a:schemeClr>
          </a:solidFill>
          <a:ln w="19050">
            <a:solidFill>
              <a:schemeClr val="tx1"/>
            </a:solidFill>
          </a:ln>
        </p:spPr>
        <p:txBody>
          <a:bodyPr>
            <a:normAutofit/>
          </a:bodyPr>
          <a:lstStyle/>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Enter into the worship with joy &amp; gladness</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Psalm 122:1</a:t>
            </a:r>
          </a:p>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Be Silent</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Habakkuk 2:18-20</a:t>
            </a:r>
          </a:p>
          <a:p>
            <a:pPr marL="395288" indent="-395288" algn="l">
              <a:buFont typeface="Arial" panose="020B0604020202020204" pitchFamily="34" charset="0"/>
              <a:buChar char="•"/>
            </a:pPr>
            <a:r>
              <a:rPr lang="en-US" sz="4400" b="1" dirty="0">
                <a:solidFill>
                  <a:schemeClr val="bg1"/>
                </a:solidFill>
                <a:effectLst>
                  <a:outerShdw blurRad="38100" dist="38100" dir="2700000" algn="tl">
                    <a:srgbClr val="000000">
                      <a:alpha val="43137"/>
                    </a:srgbClr>
                  </a:outerShdw>
                </a:effectLst>
              </a:rPr>
              <a:t>Be Orderly</a:t>
            </a:r>
          </a:p>
          <a:p>
            <a:pPr marL="979488" lvl="1" algn="l"/>
            <a:r>
              <a:rPr lang="en-US" sz="4400" b="1" i="1" dirty="0">
                <a:solidFill>
                  <a:schemeClr val="accent4">
                    <a:lumMod val="60000"/>
                    <a:lumOff val="40000"/>
                  </a:schemeClr>
                </a:solidFill>
                <a:effectLst>
                  <a:outerShdw blurRad="38100" dist="38100" dir="2700000" algn="tl">
                    <a:srgbClr val="000000">
                      <a:alpha val="43137"/>
                    </a:srgbClr>
                  </a:outerShdw>
                </a:effectLst>
              </a:rPr>
              <a:t>1 Corinthians 14:40</a:t>
            </a:r>
          </a:p>
        </p:txBody>
      </p:sp>
      <p:sp>
        <p:nvSpPr>
          <p:cNvPr id="2" name="Title 1">
            <a:extLst>
              <a:ext uri="{FF2B5EF4-FFF2-40B4-BE49-F238E27FC236}">
                <a16:creationId xmlns:a16="http://schemas.microsoft.com/office/drawing/2014/main" id="{1952A409-6208-476C-BF18-07B944F6E669}"/>
              </a:ext>
            </a:extLst>
          </p:cNvPr>
          <p:cNvSpPr>
            <a:spLocks noGrp="1"/>
          </p:cNvSpPr>
          <p:nvPr>
            <p:ph type="ctrTitle"/>
          </p:nvPr>
        </p:nvSpPr>
        <p:spPr>
          <a:xfrm>
            <a:off x="493486" y="420914"/>
            <a:ext cx="6212114" cy="1030514"/>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Advertising Script" panose="02000506000000020003" pitchFamily="2" charset="0"/>
              </a:rPr>
              <a:t>Reverence in Worship</a:t>
            </a:r>
          </a:p>
        </p:txBody>
      </p:sp>
    </p:spTree>
    <p:extLst>
      <p:ext uri="{BB962C8B-B14F-4D97-AF65-F5344CB8AC3E}">
        <p14:creationId xmlns:p14="http://schemas.microsoft.com/office/powerpoint/2010/main" val="977620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6EC0E-35F2-49CB-9F90-ADF14DC6EE4D}"/>
              </a:ext>
            </a:extLst>
          </p:cNvPr>
          <p:cNvPicPr>
            <a:picLocks noChangeAspect="1"/>
          </p:cNvPicPr>
          <p:nvPr/>
        </p:nvPicPr>
        <p:blipFill>
          <a:blip r:embed="rId3"/>
          <a:stretch>
            <a:fillRect/>
          </a:stretch>
        </p:blipFill>
        <p:spPr>
          <a:xfrm>
            <a:off x="145143" y="94291"/>
            <a:ext cx="11901714" cy="6689285"/>
          </a:xfrm>
          <a:prstGeom prst="rect">
            <a:avLst/>
          </a:prstGeom>
        </p:spPr>
      </p:pic>
      <p:sp>
        <p:nvSpPr>
          <p:cNvPr id="2" name="Title 1">
            <a:extLst>
              <a:ext uri="{FF2B5EF4-FFF2-40B4-BE49-F238E27FC236}">
                <a16:creationId xmlns:a16="http://schemas.microsoft.com/office/drawing/2014/main" id="{1952A409-6208-476C-BF18-07B944F6E669}"/>
              </a:ext>
            </a:extLst>
          </p:cNvPr>
          <p:cNvSpPr>
            <a:spLocks noGrp="1"/>
          </p:cNvSpPr>
          <p:nvPr>
            <p:ph type="ctrTitle"/>
          </p:nvPr>
        </p:nvSpPr>
        <p:spPr>
          <a:xfrm>
            <a:off x="1059543" y="682171"/>
            <a:ext cx="4557486" cy="3698648"/>
          </a:xfrm>
        </p:spPr>
        <p:txBody>
          <a:bodyPr anchor="t">
            <a:normAutofit/>
          </a:bodyPr>
          <a:lstStyle/>
          <a:p>
            <a:r>
              <a:rPr lang="en-US" sz="7200" dirty="0">
                <a:solidFill>
                  <a:schemeClr val="bg1"/>
                </a:solidFill>
                <a:effectLst>
                  <a:outerShdw blurRad="38100" dist="38100" dir="2700000" algn="tl">
                    <a:srgbClr val="000000">
                      <a:alpha val="43137"/>
                    </a:srgbClr>
                  </a:outerShdw>
                </a:effectLst>
                <a:latin typeface="Advertising Script" panose="02000506000000020003" pitchFamily="2" charset="0"/>
              </a:rPr>
              <a:t>Conclusion</a:t>
            </a:r>
          </a:p>
        </p:txBody>
      </p:sp>
      <p:sp>
        <p:nvSpPr>
          <p:cNvPr id="3" name="Subtitle 2">
            <a:extLst>
              <a:ext uri="{FF2B5EF4-FFF2-40B4-BE49-F238E27FC236}">
                <a16:creationId xmlns:a16="http://schemas.microsoft.com/office/drawing/2014/main" id="{A2B9DB4B-B678-4B36-8F21-53DB9D53C7CE}"/>
              </a:ext>
            </a:extLst>
          </p:cNvPr>
          <p:cNvSpPr>
            <a:spLocks noGrp="1"/>
          </p:cNvSpPr>
          <p:nvPr>
            <p:ph type="subTitle" idx="1"/>
          </p:nvPr>
        </p:nvSpPr>
        <p:spPr>
          <a:xfrm>
            <a:off x="1059543" y="4180113"/>
            <a:ext cx="10141857" cy="2368777"/>
          </a:xfrm>
        </p:spPr>
        <p:txBody>
          <a:bodyPr>
            <a:normAutofit/>
          </a:bodyPr>
          <a:lstStyle/>
          <a:p>
            <a:r>
              <a:rPr lang="en-US" sz="5400" b="1" dirty="0">
                <a:solidFill>
                  <a:schemeClr val="accent4">
                    <a:lumMod val="60000"/>
                    <a:lumOff val="40000"/>
                  </a:schemeClr>
                </a:solidFill>
                <a:effectLst>
                  <a:outerShdw blurRad="38100" dist="38100" dir="2700000" algn="tl">
                    <a:srgbClr val="000000">
                      <a:alpha val="43137"/>
                    </a:srgbClr>
                  </a:outerShdw>
                </a:effectLst>
              </a:rPr>
              <a:t>Worship to God is a solemn and momentous occasion. Does our worship period reflect this?</a:t>
            </a:r>
          </a:p>
        </p:txBody>
      </p:sp>
    </p:spTree>
    <p:extLst>
      <p:ext uri="{BB962C8B-B14F-4D97-AF65-F5344CB8AC3E}">
        <p14:creationId xmlns:p14="http://schemas.microsoft.com/office/powerpoint/2010/main" val="4208560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167</Words>
  <Application>Microsoft Office PowerPoint</Application>
  <PresentationFormat>Widescreen</PresentationFormat>
  <Paragraphs>75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Advertising Script</vt:lpstr>
      <vt:lpstr>Calibri Light</vt:lpstr>
      <vt:lpstr>Arial</vt:lpstr>
      <vt:lpstr>Office Theme</vt:lpstr>
      <vt:lpstr>Reverence in Worship</vt:lpstr>
      <vt:lpstr>Reverence in Worship</vt:lpstr>
      <vt:lpstr>Reverence in Worship</vt:lpstr>
      <vt:lpstr>Reverence in Worship</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Reverence in Worship</dc:title>
  <dc:creator>Stan Cox</dc:creator>
  <cp:lastModifiedBy>Stan Cox</cp:lastModifiedBy>
  <cp:revision>9</cp:revision>
  <cp:lastPrinted>2017-09-03T12:57:21Z</cp:lastPrinted>
  <dcterms:created xsi:type="dcterms:W3CDTF">2017-09-02T20:32:20Z</dcterms:created>
  <dcterms:modified xsi:type="dcterms:W3CDTF">2017-09-03T12:57:45Z</dcterms:modified>
</cp:coreProperties>
</file>