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6"/>
  </p:notesMasterIdLst>
  <p:sldIdLst>
    <p:sldId id="256" r:id="rId2"/>
    <p:sldId id="257" r:id="rId3"/>
    <p:sldId id="258" r:id="rId4"/>
    <p:sldId id="263" r:id="rId5"/>
    <p:sldId id="260" r:id="rId6"/>
    <p:sldId id="264" r:id="rId7"/>
    <p:sldId id="261" r:id="rId8"/>
    <p:sldId id="265" r:id="rId9"/>
    <p:sldId id="262" r:id="rId10"/>
    <p:sldId id="266" r:id="rId11"/>
    <p:sldId id="267" r:id="rId12"/>
    <p:sldId id="268" r:id="rId13"/>
    <p:sldId id="269" r:id="rId14"/>
    <p:sldId id="270" r:id="rId15"/>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56373" autoAdjust="0"/>
  </p:normalViewPr>
  <p:slideViewPr>
    <p:cSldViewPr snapToGrid="0">
      <p:cViewPr varScale="1">
        <p:scale>
          <a:sx n="38" d="100"/>
          <a:sy n="38" d="100"/>
        </p:scale>
        <p:origin x="1530" y="54"/>
      </p:cViewPr>
      <p:guideLst/>
    </p:cSldViewPr>
  </p:slideViewPr>
  <p:notesTextViewPr>
    <p:cViewPr>
      <p:scale>
        <a:sx n="1" d="1"/>
        <a:sy n="1" d="1"/>
      </p:scale>
      <p:origin x="0" y="0"/>
    </p:cViewPr>
  </p:notesTextViewPr>
  <p:notesViewPr>
    <p:cSldViewPr snapToGrid="0">
      <p:cViewPr varScale="1">
        <p:scale>
          <a:sx n="53" d="100"/>
          <a:sy n="53" d="100"/>
        </p:scale>
        <p:origin x="19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7071"/>
          </a:xfrm>
          <a:prstGeom prst="rect">
            <a:avLst/>
          </a:prstGeom>
        </p:spPr>
        <p:txBody>
          <a:bodyPr vert="horz" lIns="93485" tIns="46742" rIns="93485" bIns="46742" rtlCol="0"/>
          <a:lstStyle>
            <a:lvl1pPr algn="l">
              <a:defRPr sz="1200"/>
            </a:lvl1pPr>
          </a:lstStyle>
          <a:p>
            <a:endParaRPr lang="en-US"/>
          </a:p>
        </p:txBody>
      </p:sp>
      <p:sp>
        <p:nvSpPr>
          <p:cNvPr id="3" name="Date Placeholder 2"/>
          <p:cNvSpPr>
            <a:spLocks noGrp="1"/>
          </p:cNvSpPr>
          <p:nvPr>
            <p:ph type="dt" idx="1"/>
          </p:nvPr>
        </p:nvSpPr>
        <p:spPr>
          <a:xfrm>
            <a:off x="3995217" y="1"/>
            <a:ext cx="3056414" cy="467071"/>
          </a:xfrm>
          <a:prstGeom prst="rect">
            <a:avLst/>
          </a:prstGeom>
        </p:spPr>
        <p:txBody>
          <a:bodyPr vert="horz" lIns="93485" tIns="46742" rIns="93485" bIns="46742" rtlCol="0"/>
          <a:lstStyle>
            <a:lvl1pPr algn="r">
              <a:defRPr sz="1200"/>
            </a:lvl1pPr>
          </a:lstStyle>
          <a:p>
            <a:fld id="{CCA7366A-E5DD-4B69-A9AB-1EF006C866B8}" type="datetimeFigureOut">
              <a:rPr lang="en-US" smtClean="0"/>
              <a:t>10/24/2014</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85" tIns="46742" rIns="93485" bIns="46742" rtlCol="0" anchor="ctr"/>
          <a:lstStyle/>
          <a:p>
            <a:endParaRPr lang="en-US"/>
          </a:p>
        </p:txBody>
      </p:sp>
      <p:sp>
        <p:nvSpPr>
          <p:cNvPr id="5" name="Notes Placeholder 4"/>
          <p:cNvSpPr>
            <a:spLocks noGrp="1"/>
          </p:cNvSpPr>
          <p:nvPr>
            <p:ph type="body" sz="quarter" idx="3"/>
          </p:nvPr>
        </p:nvSpPr>
        <p:spPr>
          <a:xfrm>
            <a:off x="705327" y="4480005"/>
            <a:ext cx="5642610" cy="3665459"/>
          </a:xfrm>
          <a:prstGeom prst="rect">
            <a:avLst/>
          </a:prstGeom>
        </p:spPr>
        <p:txBody>
          <a:bodyPr vert="horz" lIns="93485" tIns="46742" rIns="93485" bIns="467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7070"/>
          </a:xfrm>
          <a:prstGeom prst="rect">
            <a:avLst/>
          </a:prstGeom>
        </p:spPr>
        <p:txBody>
          <a:bodyPr vert="horz" lIns="93485" tIns="46742" rIns="93485" bIns="46742"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0"/>
          </a:xfrm>
          <a:prstGeom prst="rect">
            <a:avLst/>
          </a:prstGeom>
        </p:spPr>
        <p:txBody>
          <a:bodyPr vert="horz" lIns="93485" tIns="46742" rIns="93485" bIns="46742" rtlCol="0" anchor="b"/>
          <a:lstStyle>
            <a:lvl1pPr algn="r">
              <a:defRPr sz="1200"/>
            </a:lvl1pPr>
          </a:lstStyle>
          <a:p>
            <a:fld id="{AE043951-3407-4402-9563-14AFF0504B51}" type="slidenum">
              <a:rPr lang="en-US" smtClean="0"/>
              <a:t>‹#›</a:t>
            </a:fld>
            <a:endParaRPr lang="en-US"/>
          </a:p>
        </p:txBody>
      </p:sp>
    </p:spTree>
    <p:extLst>
      <p:ext uri="{BB962C8B-B14F-4D97-AF65-F5344CB8AC3E}">
        <p14:creationId xmlns:p14="http://schemas.microsoft.com/office/powerpoint/2010/main" val="1059172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043951-3407-4402-9563-14AFF0504B51}" type="slidenum">
              <a:rPr lang="en-US" smtClean="0"/>
              <a:t>1</a:t>
            </a:fld>
            <a:endParaRPr lang="en-US"/>
          </a:p>
        </p:txBody>
      </p:sp>
    </p:spTree>
    <p:extLst>
      <p:ext uri="{BB962C8B-B14F-4D97-AF65-F5344CB8AC3E}">
        <p14:creationId xmlns:p14="http://schemas.microsoft.com/office/powerpoint/2010/main" val="1803694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1" baseline="0" dirty="0" smtClean="0"/>
          </a:p>
        </p:txBody>
      </p:sp>
      <p:sp>
        <p:nvSpPr>
          <p:cNvPr id="4" name="Slide Number Placeholder 3"/>
          <p:cNvSpPr>
            <a:spLocks noGrp="1"/>
          </p:cNvSpPr>
          <p:nvPr>
            <p:ph type="sldNum" sz="quarter" idx="10"/>
          </p:nvPr>
        </p:nvSpPr>
        <p:spPr/>
        <p:txBody>
          <a:bodyPr/>
          <a:lstStyle/>
          <a:p>
            <a:fld id="{AE043951-3407-4402-9563-14AFF0504B51}" type="slidenum">
              <a:rPr lang="en-US" smtClean="0"/>
              <a:t>10</a:t>
            </a:fld>
            <a:endParaRPr lang="en-US"/>
          </a:p>
        </p:txBody>
      </p:sp>
    </p:spTree>
    <p:extLst>
      <p:ext uri="{BB962C8B-B14F-4D97-AF65-F5344CB8AC3E}">
        <p14:creationId xmlns:p14="http://schemas.microsoft.com/office/powerpoint/2010/main" val="2055830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5327" y="4480005"/>
            <a:ext cx="5642610" cy="4007704"/>
          </a:xfrm>
        </p:spPr>
        <p:txBody>
          <a:bodyPr/>
          <a:lstStyle/>
          <a:p>
            <a:r>
              <a:rPr lang="en-US" sz="2400" b="1" dirty="0"/>
              <a:t>Note:  </a:t>
            </a:r>
            <a:r>
              <a:rPr lang="en-US" sz="2400" dirty="0"/>
              <a:t>The URL of the website references Galatians 3:28.  This is an example of taking a passage out of context “there is neither male nor female” is not intended to mean that men and women can both lead worship, but that both are offered the gift of redemption!</a:t>
            </a:r>
          </a:p>
          <a:p>
            <a:pPr marL="642705" lvl="1" indent="-175284">
              <a:buFont typeface="Arial" panose="020B0604020202020204" pitchFamily="34" charset="0"/>
              <a:buChar char="•"/>
            </a:pPr>
            <a:r>
              <a:rPr lang="en-US" sz="2400" b="1" dirty="0"/>
              <a:t>Note:  </a:t>
            </a:r>
            <a:r>
              <a:rPr lang="en-US" sz="2400" dirty="0"/>
              <a:t>Plans in place to continue to change!  (An agenda, based on a change in culture!)</a:t>
            </a:r>
          </a:p>
        </p:txBody>
      </p:sp>
      <p:sp>
        <p:nvSpPr>
          <p:cNvPr id="4" name="Slide Number Placeholder 3"/>
          <p:cNvSpPr>
            <a:spLocks noGrp="1"/>
          </p:cNvSpPr>
          <p:nvPr>
            <p:ph type="sldNum" sz="quarter" idx="10"/>
          </p:nvPr>
        </p:nvSpPr>
        <p:spPr/>
        <p:txBody>
          <a:bodyPr/>
          <a:lstStyle/>
          <a:p>
            <a:fld id="{AE043951-3407-4402-9563-14AFF0504B51}" type="slidenum">
              <a:rPr lang="en-US" smtClean="0"/>
              <a:t>11</a:t>
            </a:fld>
            <a:endParaRPr lang="en-US"/>
          </a:p>
        </p:txBody>
      </p:sp>
    </p:spTree>
    <p:extLst>
      <p:ext uri="{BB962C8B-B14F-4D97-AF65-F5344CB8AC3E}">
        <p14:creationId xmlns:p14="http://schemas.microsoft.com/office/powerpoint/2010/main" val="2903613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5327" y="4480005"/>
            <a:ext cx="5642610" cy="4135476"/>
          </a:xfrm>
        </p:spPr>
        <p:txBody>
          <a:bodyPr/>
          <a:lstStyle/>
          <a:p>
            <a:r>
              <a:rPr lang="en-US" sz="2000" b="1" dirty="0"/>
              <a:t>Consider:</a:t>
            </a:r>
          </a:p>
          <a:p>
            <a:pPr marL="642705" lvl="1" indent="-175284">
              <a:buFont typeface="Arial" panose="020B0604020202020204" pitchFamily="34" charset="0"/>
              <a:buChar char="•"/>
            </a:pPr>
            <a:r>
              <a:rPr lang="en-US" sz="2000" dirty="0"/>
              <a:t>Scripture is inspired of God (2 Timothy 3:16-17), the product of the Holy Spirit, not culture</a:t>
            </a:r>
          </a:p>
          <a:p>
            <a:pPr marL="642705" lvl="1" indent="-175284">
              <a:buFont typeface="Arial" panose="020B0604020202020204" pitchFamily="34" charset="0"/>
              <a:buChar char="•"/>
            </a:pPr>
            <a:r>
              <a:rPr lang="en-US" sz="2000" b="1" dirty="0"/>
              <a:t>1 Corinthians 11:8-9, </a:t>
            </a:r>
            <a:r>
              <a:rPr lang="en-US" sz="2000" i="1" dirty="0"/>
              <a:t>“For man is not from woman, but woman from man. </a:t>
            </a:r>
            <a:r>
              <a:rPr lang="en-US" sz="2000" i="1" baseline="30000" dirty="0"/>
              <a:t>9 </a:t>
            </a:r>
            <a:r>
              <a:rPr lang="en-US" sz="2000" i="1" dirty="0"/>
              <a:t>Nor was man created for the woman, but woman for the man.”</a:t>
            </a:r>
          </a:p>
          <a:p>
            <a:pPr marL="1110127" lvl="2" indent="-175284">
              <a:buFont typeface="Arial" panose="020B0604020202020204" pitchFamily="34" charset="0"/>
              <a:buChar char="•"/>
            </a:pPr>
            <a:r>
              <a:rPr lang="en-US" sz="2000" dirty="0"/>
              <a:t>Paul affirms in his writings that the differences regarding the headship of man, and the patriarchal aspect of society is a function of creation!</a:t>
            </a:r>
          </a:p>
          <a:p>
            <a:pPr marL="1110127" lvl="2" indent="-175284">
              <a:buFont typeface="Arial" panose="020B0604020202020204" pitchFamily="34" charset="0"/>
              <a:buChar char="•"/>
            </a:pPr>
            <a:r>
              <a:rPr lang="en-US" sz="2000" dirty="0"/>
              <a:t>Not politically correct, but true!</a:t>
            </a:r>
          </a:p>
        </p:txBody>
      </p:sp>
      <p:sp>
        <p:nvSpPr>
          <p:cNvPr id="4" name="Slide Number Placeholder 3"/>
          <p:cNvSpPr>
            <a:spLocks noGrp="1"/>
          </p:cNvSpPr>
          <p:nvPr>
            <p:ph type="sldNum" sz="quarter" idx="10"/>
          </p:nvPr>
        </p:nvSpPr>
        <p:spPr/>
        <p:txBody>
          <a:bodyPr/>
          <a:lstStyle/>
          <a:p>
            <a:fld id="{AE043951-3407-4402-9563-14AFF0504B51}" type="slidenum">
              <a:rPr lang="en-US" smtClean="0"/>
              <a:t>12</a:t>
            </a:fld>
            <a:endParaRPr lang="en-US"/>
          </a:p>
        </p:txBody>
      </p:sp>
    </p:spTree>
    <p:extLst>
      <p:ext uri="{BB962C8B-B14F-4D97-AF65-F5344CB8AC3E}">
        <p14:creationId xmlns:p14="http://schemas.microsoft.com/office/powerpoint/2010/main" val="3523164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5327" y="4480005"/>
            <a:ext cx="5642610" cy="4208489"/>
          </a:xfrm>
        </p:spPr>
        <p:txBody>
          <a:bodyPr/>
          <a:lstStyle/>
          <a:p>
            <a:pPr marL="233710" indent="-233710">
              <a:buFont typeface="Arial" panose="020B0604020202020204" pitchFamily="34" charset="0"/>
              <a:buAutoNum type="arabicPeriod"/>
            </a:pPr>
            <a:r>
              <a:rPr lang="en-US" sz="1100" dirty="0"/>
              <a:t>In the inspired preaching being done there was the call for orderliness and a recognition of leadership</a:t>
            </a:r>
          </a:p>
          <a:p>
            <a:pPr marL="701132" lvl="1" indent="-233710">
              <a:buFont typeface="Arial" panose="020B0604020202020204" pitchFamily="34" charset="0"/>
              <a:buChar char="•"/>
            </a:pPr>
            <a:r>
              <a:rPr lang="en-US" sz="1100" dirty="0"/>
              <a:t>Even the men were to be “silent” in some circumstances (vs. 24); sequential teaching (vs. 31)</a:t>
            </a:r>
          </a:p>
          <a:p>
            <a:pPr marL="701132" lvl="1" indent="-233710">
              <a:buFont typeface="Arial" panose="020B0604020202020204" pitchFamily="34" charset="0"/>
              <a:buChar char="•"/>
            </a:pPr>
            <a:r>
              <a:rPr lang="en-US" sz="1100" dirty="0"/>
              <a:t>This passage prohibits women from preaching and teaching over men in worship assemblies!</a:t>
            </a:r>
          </a:p>
          <a:p>
            <a:pPr marL="701132" lvl="1" indent="-233710">
              <a:buFont typeface="Arial" panose="020B0604020202020204" pitchFamily="34" charset="0"/>
              <a:buChar char="•"/>
            </a:pPr>
            <a:r>
              <a:rPr lang="en-US" sz="1100" dirty="0"/>
              <a:t>(Note:  command of God, cf. 37)</a:t>
            </a:r>
          </a:p>
          <a:p>
            <a:pPr marL="701132" lvl="1" indent="-233710">
              <a:buFont typeface="Arial" panose="020B0604020202020204" pitchFamily="34" charset="0"/>
              <a:buChar char="•"/>
            </a:pPr>
            <a:r>
              <a:rPr lang="en-US" sz="1100" dirty="0"/>
              <a:t>Not all teaching is condemned by Paul (cf. Philip’s daughters, Acts 21:8-9; Priscilla, 18:26; Phoebe, Rom. 16:1-2; </a:t>
            </a:r>
            <a:r>
              <a:rPr lang="en-US" sz="1100" dirty="0" err="1"/>
              <a:t>Euodia</a:t>
            </a:r>
            <a:r>
              <a:rPr lang="en-US" sz="1100" dirty="0"/>
              <a:t> and </a:t>
            </a:r>
            <a:r>
              <a:rPr lang="en-US" sz="1100" dirty="0" err="1"/>
              <a:t>Syntyche</a:t>
            </a:r>
            <a:r>
              <a:rPr lang="en-US" sz="1100" dirty="0"/>
              <a:t> labored side by side with him in the gospel.)</a:t>
            </a:r>
          </a:p>
          <a:p>
            <a:pPr marL="701132" lvl="1" indent="-233710">
              <a:buFont typeface="Arial" panose="020B0604020202020204" pitchFamily="34" charset="0"/>
              <a:buChar char="•"/>
            </a:pPr>
            <a:r>
              <a:rPr lang="en-US" sz="1100" dirty="0"/>
              <a:t>Edification by spiritual gifts not different in type, only extent.  Principles of submission remain in public teaching and leadership.</a:t>
            </a:r>
          </a:p>
          <a:p>
            <a:pPr marL="233710" indent="-233710">
              <a:buFont typeface="+mj-lt"/>
              <a:buAutoNum type="arabicPeriod"/>
            </a:pPr>
            <a:r>
              <a:rPr lang="en-US" sz="1100" dirty="0"/>
              <a:t>Establishes the spirit of the woman, one of submission and quietness (general demeanor in life, cf. vs. 9-10)</a:t>
            </a:r>
          </a:p>
          <a:p>
            <a:pPr marL="701132" lvl="1" indent="-233710">
              <a:buFont typeface="Arial" panose="020B0604020202020204" pitchFamily="34" charset="0"/>
              <a:buChar char="•"/>
            </a:pPr>
            <a:r>
              <a:rPr lang="en-US" sz="1100" b="1" dirty="0"/>
              <a:t>Note:  </a:t>
            </a:r>
            <a:r>
              <a:rPr lang="en-US" sz="1100" dirty="0"/>
              <a:t>We must be able to make a distinction between teaching in the assembly, which is expressly prohibited, and other areas, where quietness and submission is required.</a:t>
            </a:r>
          </a:p>
          <a:p>
            <a:pPr marL="701132" lvl="1" indent="-233710">
              <a:buFont typeface="Arial" panose="020B0604020202020204" pitchFamily="34" charset="0"/>
              <a:buChar char="•"/>
            </a:pPr>
            <a:r>
              <a:rPr lang="en-US" sz="1100" dirty="0"/>
              <a:t>Also, the idea of submission and silence is specifically in the context of lecturing or leading in spiritual matters.</a:t>
            </a:r>
          </a:p>
          <a:p>
            <a:pPr marL="701132" lvl="1" indent="-233710">
              <a:buFont typeface="Arial" panose="020B0604020202020204" pitchFamily="34" charset="0"/>
              <a:buChar char="•"/>
            </a:pPr>
            <a:r>
              <a:rPr lang="en-US" sz="1100" dirty="0"/>
              <a:t>In contrast, consider Deborah (Judges 4,5), or the worthy woman in Proverbs 31.</a:t>
            </a:r>
          </a:p>
          <a:p>
            <a:endParaRPr lang="en-US" sz="1100" dirty="0"/>
          </a:p>
          <a:p>
            <a:r>
              <a:rPr lang="en-US" sz="1100" dirty="0"/>
              <a:t>Note:  In assembly, 1 Cor. 14 applies.  In a Bible class, asking a question or making a comment, 1 Tim. 2:12 would apply.  But, don’t violate your conscience.</a:t>
            </a:r>
          </a:p>
        </p:txBody>
      </p:sp>
      <p:sp>
        <p:nvSpPr>
          <p:cNvPr id="4" name="Slide Number Placeholder 3"/>
          <p:cNvSpPr>
            <a:spLocks noGrp="1"/>
          </p:cNvSpPr>
          <p:nvPr>
            <p:ph type="sldNum" sz="quarter" idx="10"/>
          </p:nvPr>
        </p:nvSpPr>
        <p:spPr/>
        <p:txBody>
          <a:bodyPr/>
          <a:lstStyle/>
          <a:p>
            <a:fld id="{AE043951-3407-4402-9563-14AFF0504B51}" type="slidenum">
              <a:rPr lang="en-US" smtClean="0"/>
              <a:t>13</a:t>
            </a:fld>
            <a:endParaRPr lang="en-US" dirty="0"/>
          </a:p>
        </p:txBody>
      </p:sp>
    </p:spTree>
    <p:extLst>
      <p:ext uri="{BB962C8B-B14F-4D97-AF65-F5344CB8AC3E}">
        <p14:creationId xmlns:p14="http://schemas.microsoft.com/office/powerpoint/2010/main" val="7532722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043951-3407-4402-9563-14AFF0504B51}" type="slidenum">
              <a:rPr lang="en-US" smtClean="0"/>
              <a:t>14</a:t>
            </a:fld>
            <a:endParaRPr lang="en-US"/>
          </a:p>
        </p:txBody>
      </p:sp>
    </p:spTree>
    <p:extLst>
      <p:ext uri="{BB962C8B-B14F-4D97-AF65-F5344CB8AC3E}">
        <p14:creationId xmlns:p14="http://schemas.microsoft.com/office/powerpoint/2010/main" val="505286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766" y="4480005"/>
            <a:ext cx="5642610" cy="4362025"/>
          </a:xfrm>
        </p:spPr>
        <p:txBody>
          <a:bodyPr/>
          <a:lstStyle/>
          <a:p>
            <a:r>
              <a:rPr lang="en-US" sz="1800" b="1" dirty="0"/>
              <a:t>General Concepts of Authority:</a:t>
            </a:r>
          </a:p>
          <a:p>
            <a:pPr marL="642705" lvl="1" indent="-175284">
              <a:buFont typeface="Arial" panose="020B0604020202020204" pitchFamily="34" charset="0"/>
              <a:buChar char="•"/>
            </a:pPr>
            <a:r>
              <a:rPr lang="en-US" sz="1800" dirty="0"/>
              <a:t>Christ could not be a priest on earth, because the pattern has the Levites serving in that capacity</a:t>
            </a:r>
          </a:p>
          <a:p>
            <a:pPr marL="642705" lvl="1" indent="-175284">
              <a:buFont typeface="Arial" panose="020B0604020202020204" pitchFamily="34" charset="0"/>
              <a:buChar char="•"/>
            </a:pPr>
            <a:r>
              <a:rPr lang="en-US" sz="1800" dirty="0"/>
              <a:t>Christ could not be a priest under the Old Covenant, because the law said nothing about one from Judah serving in that capacity</a:t>
            </a:r>
          </a:p>
          <a:p>
            <a:pPr marL="642705" lvl="1" indent="-175284">
              <a:buFont typeface="Arial" panose="020B0604020202020204" pitchFamily="34" charset="0"/>
              <a:buChar char="•"/>
            </a:pPr>
            <a:r>
              <a:rPr lang="en-US" sz="1800" dirty="0"/>
              <a:t>Three passages for CENI</a:t>
            </a:r>
          </a:p>
          <a:p>
            <a:pPr marL="1110127" lvl="2" indent="-175284">
              <a:buFont typeface="Arial" panose="020B0604020202020204" pitchFamily="34" charset="0"/>
              <a:buChar char="•"/>
            </a:pPr>
            <a:r>
              <a:rPr lang="en-US" sz="1800" dirty="0"/>
              <a:t>Mt. 28:18 – Command to “Go” and preach the gospel.</a:t>
            </a:r>
          </a:p>
          <a:p>
            <a:pPr marL="1110127" lvl="2" indent="-175284">
              <a:buFont typeface="Arial" panose="020B0604020202020204" pitchFamily="34" charset="0"/>
              <a:buChar char="•"/>
            </a:pPr>
            <a:r>
              <a:rPr lang="en-US" sz="1800" dirty="0"/>
              <a:t>Acts 20:7 – Example of 1</a:t>
            </a:r>
            <a:r>
              <a:rPr lang="en-US" sz="1800" baseline="30000" dirty="0"/>
              <a:t>st</a:t>
            </a:r>
            <a:r>
              <a:rPr lang="en-US" sz="1800" dirty="0"/>
              <a:t> day of the week observance of L.S.</a:t>
            </a:r>
          </a:p>
          <a:p>
            <a:pPr marL="1110127" lvl="2" indent="-175284">
              <a:buFont typeface="Arial" panose="020B0604020202020204" pitchFamily="34" charset="0"/>
              <a:buChar char="•"/>
            </a:pPr>
            <a:r>
              <a:rPr lang="en-US" sz="1800" dirty="0"/>
              <a:t>Mt. 22:31-32 – Present tense “is” implies the resurrection of the dead.</a:t>
            </a:r>
          </a:p>
        </p:txBody>
      </p:sp>
      <p:sp>
        <p:nvSpPr>
          <p:cNvPr id="4" name="Slide Number Placeholder 3"/>
          <p:cNvSpPr>
            <a:spLocks noGrp="1"/>
          </p:cNvSpPr>
          <p:nvPr>
            <p:ph type="sldNum" sz="quarter" idx="10"/>
          </p:nvPr>
        </p:nvSpPr>
        <p:spPr/>
        <p:txBody>
          <a:bodyPr/>
          <a:lstStyle/>
          <a:p>
            <a:fld id="{AE043951-3407-4402-9563-14AFF0504B51}" type="slidenum">
              <a:rPr lang="en-US" smtClean="0"/>
              <a:t>2</a:t>
            </a:fld>
            <a:endParaRPr lang="en-US"/>
          </a:p>
        </p:txBody>
      </p:sp>
    </p:spTree>
    <p:extLst>
      <p:ext uri="{BB962C8B-B14F-4D97-AF65-F5344CB8AC3E}">
        <p14:creationId xmlns:p14="http://schemas.microsoft.com/office/powerpoint/2010/main" val="2555447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043951-3407-4402-9563-14AFF0504B51}" type="slidenum">
              <a:rPr lang="en-US" smtClean="0"/>
              <a:t>3</a:t>
            </a:fld>
            <a:endParaRPr lang="en-US"/>
          </a:p>
        </p:txBody>
      </p:sp>
    </p:spTree>
    <p:extLst>
      <p:ext uri="{BB962C8B-B14F-4D97-AF65-F5344CB8AC3E}">
        <p14:creationId xmlns:p14="http://schemas.microsoft.com/office/powerpoint/2010/main" val="2772655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5327" y="4480005"/>
            <a:ext cx="5642610" cy="4171983"/>
          </a:xfrm>
        </p:spPr>
        <p:txBody>
          <a:bodyPr/>
          <a:lstStyle/>
          <a:p>
            <a:r>
              <a:rPr lang="en-US" sz="2000" b="1" dirty="0"/>
              <a:t>(John 10:16), </a:t>
            </a:r>
            <a:r>
              <a:rPr lang="en-US" sz="2000" i="1" dirty="0"/>
              <a:t>“And other sheep I have which are not of this fold; them also I must bring, and they will hear My voice; and there will be one flock and one shepherd.”</a:t>
            </a:r>
          </a:p>
          <a:p>
            <a:pPr marL="642705" lvl="1" indent="-175284">
              <a:buFont typeface="Arial" panose="020B0604020202020204" pitchFamily="34" charset="0"/>
              <a:buChar char="•"/>
            </a:pPr>
            <a:r>
              <a:rPr lang="en-US" sz="2000" dirty="0"/>
              <a:t>Immediate context, speaking to the Jews (vs. 19)</a:t>
            </a:r>
          </a:p>
          <a:p>
            <a:pPr marL="642705" lvl="1" indent="-175284">
              <a:buFont typeface="Arial" panose="020B0604020202020204" pitchFamily="34" charset="0"/>
              <a:buChar char="•"/>
            </a:pPr>
            <a:r>
              <a:rPr lang="en-US" sz="2000" dirty="0"/>
              <a:t>Remote context – Jesus ministry and teaching limited to Judea</a:t>
            </a:r>
          </a:p>
          <a:p>
            <a:pPr marL="642705" lvl="1" indent="-175284">
              <a:buFont typeface="Arial" panose="020B0604020202020204" pitchFamily="34" charset="0"/>
              <a:buChar char="•"/>
            </a:pPr>
            <a:r>
              <a:rPr lang="en-US" sz="2000" dirty="0"/>
              <a:t>Bible context – </a:t>
            </a:r>
            <a:r>
              <a:rPr lang="en-US" sz="2000" b="1" dirty="0"/>
              <a:t>(Galatians 3:28), </a:t>
            </a:r>
            <a:r>
              <a:rPr lang="en-US" sz="2000" i="1" dirty="0"/>
              <a:t>“There is neither Jew nor Greek, there is neither slave nor free, there is neither male nor female; for you are all one in Christ Jesus.”</a:t>
            </a:r>
          </a:p>
        </p:txBody>
      </p:sp>
      <p:sp>
        <p:nvSpPr>
          <p:cNvPr id="4" name="Slide Number Placeholder 3"/>
          <p:cNvSpPr>
            <a:spLocks noGrp="1"/>
          </p:cNvSpPr>
          <p:nvPr>
            <p:ph type="sldNum" sz="quarter" idx="10"/>
          </p:nvPr>
        </p:nvSpPr>
        <p:spPr/>
        <p:txBody>
          <a:bodyPr/>
          <a:lstStyle/>
          <a:p>
            <a:fld id="{AE043951-3407-4402-9563-14AFF0504B51}" type="slidenum">
              <a:rPr lang="en-US" smtClean="0"/>
              <a:t>4</a:t>
            </a:fld>
            <a:endParaRPr lang="en-US"/>
          </a:p>
        </p:txBody>
      </p:sp>
    </p:spTree>
    <p:extLst>
      <p:ext uri="{BB962C8B-B14F-4D97-AF65-F5344CB8AC3E}">
        <p14:creationId xmlns:p14="http://schemas.microsoft.com/office/powerpoint/2010/main" val="4042229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043951-3407-4402-9563-14AFF0504B51}" type="slidenum">
              <a:rPr lang="en-US" smtClean="0"/>
              <a:t>5</a:t>
            </a:fld>
            <a:endParaRPr lang="en-US"/>
          </a:p>
        </p:txBody>
      </p:sp>
    </p:spTree>
    <p:extLst>
      <p:ext uri="{BB962C8B-B14F-4D97-AF65-F5344CB8AC3E}">
        <p14:creationId xmlns:p14="http://schemas.microsoft.com/office/powerpoint/2010/main" val="2663273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5327" y="4480005"/>
            <a:ext cx="5642610" cy="4135476"/>
          </a:xfrm>
        </p:spPr>
        <p:txBody>
          <a:bodyPr/>
          <a:lstStyle/>
          <a:p>
            <a:r>
              <a:rPr lang="en-US" sz="1800" b="1" dirty="0"/>
              <a:t>(Matthew 19:9), </a:t>
            </a:r>
            <a:r>
              <a:rPr lang="en-US" sz="1800" i="1" dirty="0"/>
              <a:t>“And I say to you, whoever divorces his wife, except for sexual immorality, and marries another, commits adultery; and whoever marries her who is divorced commits adultery.”</a:t>
            </a:r>
          </a:p>
          <a:p>
            <a:pPr marL="642705" lvl="1" indent="-175284">
              <a:buFont typeface="Arial" panose="020B0604020202020204" pitchFamily="34" charset="0"/>
              <a:buChar char="•"/>
            </a:pPr>
            <a:r>
              <a:rPr lang="en-US" sz="1800" dirty="0"/>
              <a:t>Marriage is a sexual relationship.  There is no reason to seek to ascribe an arbitrary definition that differs from the regular use of the term.</a:t>
            </a:r>
          </a:p>
          <a:p>
            <a:pPr marL="642705" lvl="1" indent="-175284">
              <a:buFont typeface="Arial" panose="020B0604020202020204" pitchFamily="34" charset="0"/>
              <a:buChar char="•"/>
            </a:pPr>
            <a:r>
              <a:rPr lang="en-US" sz="1800" dirty="0"/>
              <a:t>Words mean things.  If we change the definition, we can make it mean whatever we want it to mean!</a:t>
            </a:r>
          </a:p>
          <a:p>
            <a:pPr marL="642705" lvl="1" indent="-175284">
              <a:buFont typeface="Arial" panose="020B0604020202020204" pitchFamily="34" charset="0"/>
              <a:buChar char="•"/>
            </a:pPr>
            <a:r>
              <a:rPr lang="en-US" sz="1800" dirty="0"/>
              <a:t>Individuals want to justify remaining with a new mate.  If it is redefined, it is not an ongoing action.  Hence, one can “repent”, and remain with their new mate!</a:t>
            </a:r>
            <a:endParaRPr lang="en-US" sz="1800" i="1" dirty="0"/>
          </a:p>
        </p:txBody>
      </p:sp>
      <p:sp>
        <p:nvSpPr>
          <p:cNvPr id="4" name="Slide Number Placeholder 3"/>
          <p:cNvSpPr>
            <a:spLocks noGrp="1"/>
          </p:cNvSpPr>
          <p:nvPr>
            <p:ph type="sldNum" sz="quarter" idx="10"/>
          </p:nvPr>
        </p:nvSpPr>
        <p:spPr/>
        <p:txBody>
          <a:bodyPr/>
          <a:lstStyle/>
          <a:p>
            <a:fld id="{AE043951-3407-4402-9563-14AFF0504B51}" type="slidenum">
              <a:rPr lang="en-US" smtClean="0"/>
              <a:t>6</a:t>
            </a:fld>
            <a:endParaRPr lang="en-US"/>
          </a:p>
        </p:txBody>
      </p:sp>
    </p:spTree>
    <p:extLst>
      <p:ext uri="{BB962C8B-B14F-4D97-AF65-F5344CB8AC3E}">
        <p14:creationId xmlns:p14="http://schemas.microsoft.com/office/powerpoint/2010/main" val="3575695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043951-3407-4402-9563-14AFF0504B51}" type="slidenum">
              <a:rPr lang="en-US" smtClean="0"/>
              <a:t>7</a:t>
            </a:fld>
            <a:endParaRPr lang="en-US"/>
          </a:p>
        </p:txBody>
      </p:sp>
    </p:spTree>
    <p:extLst>
      <p:ext uri="{BB962C8B-B14F-4D97-AF65-F5344CB8AC3E}">
        <p14:creationId xmlns:p14="http://schemas.microsoft.com/office/powerpoint/2010/main" val="1187082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5327" y="4480005"/>
            <a:ext cx="5642610" cy="4190237"/>
          </a:xfrm>
        </p:spPr>
        <p:txBody>
          <a:bodyPr/>
          <a:lstStyle/>
          <a:p>
            <a:r>
              <a:rPr lang="en-US" sz="2000" b="1" dirty="0"/>
              <a:t>(2 Samuel 6:5), </a:t>
            </a:r>
            <a:r>
              <a:rPr lang="en-US" sz="2000" i="1" dirty="0"/>
              <a:t>“Then David and all the house of Israel played music before the Lord on all kinds of instruments of fir wood, on harps, on stringed instruments, on tambourines, on </a:t>
            </a:r>
            <a:r>
              <a:rPr lang="en-US" sz="2000" i="1" dirty="0" err="1"/>
              <a:t>sistrums</a:t>
            </a:r>
            <a:r>
              <a:rPr lang="en-US" sz="2000" i="1" dirty="0"/>
              <a:t>, and on cymbals.”</a:t>
            </a:r>
          </a:p>
          <a:p>
            <a:pPr marL="642705" lvl="1" indent="-175284">
              <a:buFont typeface="Arial" panose="020B0604020202020204" pitchFamily="34" charset="0"/>
              <a:buChar char="•"/>
            </a:pPr>
            <a:r>
              <a:rPr lang="en-US" sz="2000" dirty="0"/>
              <a:t>We do not deny this, nor do we deny that such worship pleased God</a:t>
            </a:r>
          </a:p>
          <a:p>
            <a:r>
              <a:rPr lang="en-US" sz="2000" b="1" dirty="0"/>
              <a:t>(John 4:19-24), READ </a:t>
            </a:r>
            <a:r>
              <a:rPr lang="en-US" sz="2000" dirty="0"/>
              <a:t>(The two covenants have different worship)</a:t>
            </a:r>
          </a:p>
          <a:p>
            <a:r>
              <a:rPr lang="en-US" sz="2000" b="1" dirty="0"/>
              <a:t>(Hebrews 8:13), </a:t>
            </a:r>
            <a:r>
              <a:rPr lang="en-US" sz="2000" i="1" dirty="0"/>
              <a:t>“</a:t>
            </a:r>
            <a:r>
              <a:rPr lang="en-US" sz="2000" i="1" baseline="30000" dirty="0"/>
              <a:t> </a:t>
            </a:r>
            <a:r>
              <a:rPr lang="en-US" sz="2000" i="1" dirty="0"/>
              <a:t>In that He says, “A new covenant,” He has made the first obsolete. Now what is becoming obsolete and growing old is ready to vanish away.”</a:t>
            </a:r>
          </a:p>
        </p:txBody>
      </p:sp>
      <p:sp>
        <p:nvSpPr>
          <p:cNvPr id="4" name="Slide Number Placeholder 3"/>
          <p:cNvSpPr>
            <a:spLocks noGrp="1"/>
          </p:cNvSpPr>
          <p:nvPr>
            <p:ph type="sldNum" sz="quarter" idx="10"/>
          </p:nvPr>
        </p:nvSpPr>
        <p:spPr/>
        <p:txBody>
          <a:bodyPr/>
          <a:lstStyle/>
          <a:p>
            <a:fld id="{AE043951-3407-4402-9563-14AFF0504B51}" type="slidenum">
              <a:rPr lang="en-US" smtClean="0"/>
              <a:t>8</a:t>
            </a:fld>
            <a:endParaRPr lang="en-US"/>
          </a:p>
        </p:txBody>
      </p:sp>
    </p:spTree>
    <p:extLst>
      <p:ext uri="{BB962C8B-B14F-4D97-AF65-F5344CB8AC3E}">
        <p14:creationId xmlns:p14="http://schemas.microsoft.com/office/powerpoint/2010/main" val="29311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043951-3407-4402-9563-14AFF0504B51}" type="slidenum">
              <a:rPr lang="en-US" smtClean="0"/>
              <a:t>9</a:t>
            </a:fld>
            <a:endParaRPr lang="en-US"/>
          </a:p>
        </p:txBody>
      </p:sp>
    </p:spTree>
    <p:extLst>
      <p:ext uri="{BB962C8B-B14F-4D97-AF65-F5344CB8AC3E}">
        <p14:creationId xmlns:p14="http://schemas.microsoft.com/office/powerpoint/2010/main" val="873027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10/24/2014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2308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2773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B61BEF0D-F0BB-DE4B-95CE-6DB70DBA9567}" type="datetimeFigureOut">
              <a:rPr lang="en-US" smtClean="0"/>
              <a:pPr/>
              <a:t>10/24/2014</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0165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27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10/24/2014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1456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446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0924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939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3768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10/24/2014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0679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1881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10/24/2014</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91618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2336" y="990600"/>
            <a:ext cx="8339328" cy="1295400"/>
          </a:xfrm>
        </p:spPr>
        <p:txBody>
          <a:bodyPr>
            <a:noAutofit/>
          </a:bodyPr>
          <a:lstStyle/>
          <a:p>
            <a:r>
              <a:rPr lang="en-US" sz="4400" dirty="0" smtClean="0">
                <a:latin typeface="Bernard MT Condensed" panose="02050806060905020404" pitchFamily="18" charset="0"/>
              </a:rPr>
              <a:t>Rightly Divide the Word of Truth</a:t>
            </a:r>
            <a:endParaRPr lang="en-US" sz="4400" dirty="0">
              <a:latin typeface="Bernard MT Condensed" panose="02050806060905020404" pitchFamily="18" charset="0"/>
            </a:endParaRPr>
          </a:p>
        </p:txBody>
      </p:sp>
      <p:sp>
        <p:nvSpPr>
          <p:cNvPr id="3" name="Subtitle 2"/>
          <p:cNvSpPr>
            <a:spLocks noGrp="1"/>
          </p:cNvSpPr>
          <p:nvPr>
            <p:ph type="subTitle" idx="1"/>
          </p:nvPr>
        </p:nvSpPr>
        <p:spPr>
          <a:xfrm>
            <a:off x="402336" y="2286000"/>
            <a:ext cx="8168608" cy="799765"/>
          </a:xfrm>
        </p:spPr>
        <p:txBody>
          <a:bodyPr>
            <a:normAutofit/>
          </a:bodyPr>
          <a:lstStyle/>
          <a:p>
            <a:r>
              <a:rPr lang="en-US" sz="3600" dirty="0" smtClean="0">
                <a:solidFill>
                  <a:schemeClr val="tx1"/>
                </a:solidFill>
              </a:rPr>
              <a:t>2 Timothy 2:15</a:t>
            </a:r>
            <a:endParaRPr lang="en-US" sz="3600" dirty="0">
              <a:solidFill>
                <a:schemeClr val="tx1"/>
              </a:solidFill>
            </a:endParaRPr>
          </a:p>
        </p:txBody>
      </p:sp>
      <p:sp>
        <p:nvSpPr>
          <p:cNvPr id="4" name="TextBox 3"/>
          <p:cNvSpPr txBox="1"/>
          <p:nvPr/>
        </p:nvSpPr>
        <p:spPr>
          <a:xfrm>
            <a:off x="841249" y="3430614"/>
            <a:ext cx="4718303" cy="2554545"/>
          </a:xfrm>
          <a:prstGeom prst="rect">
            <a:avLst/>
          </a:prstGeom>
          <a:noFill/>
        </p:spPr>
        <p:txBody>
          <a:bodyPr wrap="square" rtlCol="0">
            <a:spAutoFit/>
          </a:bodyPr>
          <a:lstStyle/>
          <a:p>
            <a:r>
              <a:rPr lang="en-US" sz="3200" dirty="0" smtClean="0">
                <a:solidFill>
                  <a:schemeClr val="bg1"/>
                </a:solidFill>
              </a:rPr>
              <a:t>   “Be </a:t>
            </a:r>
            <a:r>
              <a:rPr lang="en-US" sz="3200" dirty="0">
                <a:solidFill>
                  <a:schemeClr val="bg1"/>
                </a:solidFill>
              </a:rPr>
              <a:t>diligent to present yourself approved to God, a worker who does not need to be ashamed, rightly dividing the word of truth</a:t>
            </a:r>
            <a:r>
              <a:rPr lang="en-US" sz="3200" dirty="0" smtClean="0">
                <a:solidFill>
                  <a:schemeClr val="bg1"/>
                </a:solidFill>
              </a:rPr>
              <a:t>.”</a:t>
            </a:r>
            <a:endParaRPr lang="en-US" sz="3200" dirty="0">
              <a:solidFill>
                <a:schemeClr val="bg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3594" y="3536143"/>
            <a:ext cx="2350925" cy="2343485"/>
          </a:xfrm>
          <a:prstGeom prst="rect">
            <a:avLst/>
          </a:prstGeom>
          <a:ln w="25400">
            <a:solidFill>
              <a:schemeClr val="accent1">
                <a:lumMod val="50000"/>
              </a:schemeClr>
            </a:solidFill>
          </a:ln>
        </p:spPr>
      </p:pic>
    </p:spTree>
    <p:extLst>
      <p:ext uri="{BB962C8B-B14F-4D97-AF65-F5344CB8AC3E}">
        <p14:creationId xmlns:p14="http://schemas.microsoft.com/office/powerpoint/2010/main" val="1551761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Female  Worship Leaders</a:t>
            </a:r>
            <a:endParaRPr lang="en-US" sz="4400" dirty="0"/>
          </a:p>
        </p:txBody>
      </p:sp>
      <p:sp>
        <p:nvSpPr>
          <p:cNvPr id="3" name="Content Placeholder 2"/>
          <p:cNvSpPr>
            <a:spLocks noGrp="1"/>
          </p:cNvSpPr>
          <p:nvPr>
            <p:ph idx="1"/>
          </p:nvPr>
        </p:nvSpPr>
        <p:spPr>
          <a:xfrm>
            <a:off x="481263" y="1955800"/>
            <a:ext cx="8161870" cy="4572000"/>
          </a:xfrm>
        </p:spPr>
        <p:txBody>
          <a:bodyPr anchor="t">
            <a:normAutofit/>
          </a:bodyPr>
          <a:lstStyle/>
          <a:p>
            <a:pPr marL="508000" indent="-508000">
              <a:buFont typeface="Wingdings" panose="05000000000000000000" pitchFamily="2" charset="2"/>
              <a:buChar char="§"/>
            </a:pPr>
            <a:r>
              <a:rPr lang="en-US" sz="3500" dirty="0" smtClean="0"/>
              <a:t>Many “liberal” churches of Christ are becoming “gender inclusive”</a:t>
            </a:r>
            <a:endParaRPr lang="en-US" sz="3500" i="1" dirty="0" smtClean="0"/>
          </a:p>
          <a:p>
            <a:pPr marL="508000" indent="-508000">
              <a:buFont typeface="Wingdings" panose="05000000000000000000" pitchFamily="2" charset="2"/>
              <a:buChar char="§"/>
            </a:pPr>
            <a:endParaRPr lang="en-US" sz="3600" dirty="0" smtClean="0"/>
          </a:p>
          <a:p>
            <a:pPr marL="508000" indent="-508000">
              <a:buFont typeface="Wingdings" panose="05000000000000000000" pitchFamily="2" charset="2"/>
              <a:buChar char="§"/>
            </a:pPr>
            <a:endParaRPr lang="en-US" sz="3500" dirty="0"/>
          </a:p>
        </p:txBody>
      </p:sp>
    </p:spTree>
    <p:extLst>
      <p:ext uri="{BB962C8B-B14F-4D97-AF65-F5344CB8AC3E}">
        <p14:creationId xmlns:p14="http://schemas.microsoft.com/office/powerpoint/2010/main" val="2104390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Hills Campus W., Ft. Worth</a:t>
            </a:r>
            <a:endParaRPr lang="en-US" sz="4400" dirty="0"/>
          </a:p>
        </p:txBody>
      </p:sp>
      <p:sp>
        <p:nvSpPr>
          <p:cNvPr id="3" name="Content Placeholder 2"/>
          <p:cNvSpPr>
            <a:spLocks noGrp="1"/>
          </p:cNvSpPr>
          <p:nvPr>
            <p:ph idx="1"/>
          </p:nvPr>
        </p:nvSpPr>
        <p:spPr>
          <a:xfrm>
            <a:off x="481263" y="1955800"/>
            <a:ext cx="8161870" cy="4572000"/>
          </a:xfrm>
        </p:spPr>
        <p:txBody>
          <a:bodyPr anchor="t">
            <a:normAutofit fontScale="92500" lnSpcReduction="10000"/>
          </a:bodyPr>
          <a:lstStyle/>
          <a:p>
            <a:pPr marL="0" indent="0">
              <a:buNone/>
            </a:pPr>
            <a:r>
              <a:rPr lang="en-US" sz="3500" dirty="0" smtClean="0"/>
              <a:t>“The </a:t>
            </a:r>
            <a:r>
              <a:rPr lang="en-US" sz="3500" dirty="0"/>
              <a:t>West Ft. Worth Campus of the Hills Church of Christ is about two years old and is located in far west Ft. Worth on I.30.  Women presently lead prayer, worship, and participate in other worship activities.  According to a member of this campus of The Hills Church of Christ, over the next year, there are plans to move steadily to a much stronger egalitarian position at all levels of church involvement and worship</a:t>
            </a:r>
            <a:r>
              <a:rPr lang="en-US" sz="3500" dirty="0" smtClean="0"/>
              <a:t>.” (gal328.org)</a:t>
            </a:r>
            <a:endParaRPr lang="en-US" sz="3600" dirty="0" smtClean="0"/>
          </a:p>
          <a:p>
            <a:pPr marL="508000" indent="-508000">
              <a:buFont typeface="Wingdings" panose="05000000000000000000" pitchFamily="2" charset="2"/>
              <a:buChar char="§"/>
            </a:pPr>
            <a:endParaRPr lang="en-US" sz="3500" dirty="0"/>
          </a:p>
        </p:txBody>
      </p:sp>
    </p:spTree>
    <p:extLst>
      <p:ext uri="{BB962C8B-B14F-4D97-AF65-F5344CB8AC3E}">
        <p14:creationId xmlns:p14="http://schemas.microsoft.com/office/powerpoint/2010/main" val="1788148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Female  Worship Leaders</a:t>
            </a:r>
            <a:endParaRPr lang="en-US" sz="4400" dirty="0"/>
          </a:p>
        </p:txBody>
      </p:sp>
      <p:sp>
        <p:nvSpPr>
          <p:cNvPr id="3" name="Content Placeholder 2"/>
          <p:cNvSpPr>
            <a:spLocks noGrp="1"/>
          </p:cNvSpPr>
          <p:nvPr>
            <p:ph idx="1"/>
          </p:nvPr>
        </p:nvSpPr>
        <p:spPr>
          <a:xfrm>
            <a:off x="481263" y="1955800"/>
            <a:ext cx="8161870" cy="4572000"/>
          </a:xfrm>
        </p:spPr>
        <p:txBody>
          <a:bodyPr anchor="t">
            <a:normAutofit/>
          </a:bodyPr>
          <a:lstStyle/>
          <a:p>
            <a:pPr marL="508000" indent="-508000">
              <a:buFont typeface="Wingdings" panose="05000000000000000000" pitchFamily="2" charset="2"/>
              <a:buChar char="§"/>
            </a:pPr>
            <a:r>
              <a:rPr lang="en-US" sz="3500" dirty="0" smtClean="0"/>
              <a:t>Many “liberal” churches of Christ are becoming “gender inclusive”</a:t>
            </a:r>
          </a:p>
          <a:p>
            <a:pPr marL="508000" indent="-508000">
              <a:buFont typeface="Wingdings" panose="05000000000000000000" pitchFamily="2" charset="2"/>
              <a:buChar char="§"/>
            </a:pPr>
            <a:r>
              <a:rPr lang="en-US" sz="3200" i="1" dirty="0" smtClean="0"/>
              <a:t>“</a:t>
            </a:r>
            <a:r>
              <a:rPr lang="en-US" sz="3200" dirty="0" smtClean="0"/>
              <a:t>That </a:t>
            </a:r>
            <a:r>
              <a:rPr lang="en-US" sz="3200" dirty="0"/>
              <a:t>may be the biggest distinction in the way I look at Scripture and someone else that is much more literal,” he said. “I take into account the cultural differences of the day</a:t>
            </a:r>
            <a:r>
              <a:rPr lang="en-US" sz="3200" dirty="0" smtClean="0"/>
              <a:t>.”</a:t>
            </a:r>
            <a:br>
              <a:rPr lang="en-US" sz="3200" dirty="0" smtClean="0"/>
            </a:br>
            <a:r>
              <a:rPr lang="en-US" sz="3200" dirty="0" smtClean="0"/>
              <a:t>      </a:t>
            </a:r>
            <a:r>
              <a:rPr lang="en-US" sz="2400" dirty="0" smtClean="0"/>
              <a:t>(Stan Baldwin, preacher Mercy St. c of C, Abilene, TX)</a:t>
            </a:r>
            <a:endParaRPr lang="en-US" sz="2400" i="1" dirty="0" smtClean="0"/>
          </a:p>
          <a:p>
            <a:pPr marL="508000" indent="-508000">
              <a:buFont typeface="Wingdings" panose="05000000000000000000" pitchFamily="2" charset="2"/>
              <a:buChar char="§"/>
            </a:pPr>
            <a:endParaRPr lang="en-US" sz="3600" dirty="0" smtClean="0"/>
          </a:p>
          <a:p>
            <a:pPr marL="508000" indent="-508000">
              <a:buFont typeface="Wingdings" panose="05000000000000000000" pitchFamily="2" charset="2"/>
              <a:buChar char="§"/>
            </a:pPr>
            <a:endParaRPr lang="en-US" sz="3500" dirty="0"/>
          </a:p>
        </p:txBody>
      </p:sp>
    </p:spTree>
    <p:extLst>
      <p:ext uri="{BB962C8B-B14F-4D97-AF65-F5344CB8AC3E}">
        <p14:creationId xmlns:p14="http://schemas.microsoft.com/office/powerpoint/2010/main" val="79489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Women in Worship (Bible)</a:t>
            </a:r>
            <a:endParaRPr lang="en-US" sz="4400" dirty="0"/>
          </a:p>
        </p:txBody>
      </p:sp>
      <p:sp>
        <p:nvSpPr>
          <p:cNvPr id="3" name="Content Placeholder 2"/>
          <p:cNvSpPr>
            <a:spLocks noGrp="1"/>
          </p:cNvSpPr>
          <p:nvPr>
            <p:ph idx="1"/>
          </p:nvPr>
        </p:nvSpPr>
        <p:spPr>
          <a:xfrm>
            <a:off x="481263" y="1955800"/>
            <a:ext cx="8161870" cy="4572000"/>
          </a:xfrm>
        </p:spPr>
        <p:txBody>
          <a:bodyPr anchor="t">
            <a:normAutofit fontScale="92500" lnSpcReduction="10000"/>
          </a:bodyPr>
          <a:lstStyle/>
          <a:p>
            <a:pPr marL="0" indent="0">
              <a:buNone/>
            </a:pPr>
            <a:r>
              <a:rPr lang="en-US" sz="3600" b="1" dirty="0" smtClean="0"/>
              <a:t>1 Corinthians 14:34-35</a:t>
            </a:r>
          </a:p>
          <a:p>
            <a:pPr marL="832000" lvl="1" indent="-508000">
              <a:buFont typeface="Wingdings" panose="05000000000000000000" pitchFamily="2" charset="2"/>
              <a:buChar char="§"/>
            </a:pPr>
            <a:r>
              <a:rPr lang="en-US" sz="3200" dirty="0" smtClean="0"/>
              <a:t>“silent” (</a:t>
            </a:r>
            <a:r>
              <a:rPr lang="en-US" sz="3200" dirty="0" err="1" smtClean="0"/>
              <a:t>sigao</a:t>
            </a:r>
            <a:r>
              <a:rPr lang="en-US" sz="3200" dirty="0" smtClean="0"/>
              <a:t>) in context, silence required</a:t>
            </a:r>
          </a:p>
          <a:p>
            <a:pPr marL="832000" lvl="1" indent="-508000">
              <a:buFont typeface="Wingdings" panose="05000000000000000000" pitchFamily="2" charset="2"/>
              <a:buChar char="§"/>
            </a:pPr>
            <a:r>
              <a:rPr lang="en-US" sz="3200" dirty="0" smtClean="0"/>
              <a:t>Context: exercise of spiritual gifts in the worship assembly</a:t>
            </a:r>
          </a:p>
          <a:p>
            <a:pPr marL="0" indent="0">
              <a:buNone/>
            </a:pPr>
            <a:r>
              <a:rPr lang="en-US" sz="3600" b="1" dirty="0" smtClean="0"/>
              <a:t>1 Timothy 2:11-12</a:t>
            </a:r>
          </a:p>
          <a:p>
            <a:pPr marL="832000" lvl="1" indent="-508000">
              <a:buFont typeface="Wingdings" panose="05000000000000000000" pitchFamily="2" charset="2"/>
              <a:buChar char="§"/>
            </a:pPr>
            <a:r>
              <a:rPr lang="en-US" sz="3200" dirty="0" smtClean="0"/>
              <a:t>“silence” (</a:t>
            </a:r>
            <a:r>
              <a:rPr lang="en-US" sz="3200" dirty="0" err="1" smtClean="0"/>
              <a:t>hesuchia</a:t>
            </a:r>
            <a:r>
              <a:rPr lang="en-US" sz="3200" dirty="0" smtClean="0"/>
              <a:t>) properly rendered quietness. (denotes orderliness, cf. vs. 2)</a:t>
            </a:r>
          </a:p>
          <a:p>
            <a:pPr marL="832000" lvl="1" indent="-508000">
              <a:buFont typeface="Wingdings" panose="05000000000000000000" pitchFamily="2" charset="2"/>
              <a:buChar char="§"/>
            </a:pPr>
            <a:r>
              <a:rPr lang="en-US" sz="3200" dirty="0" smtClean="0"/>
              <a:t>Context:  Not limited to worship assembly</a:t>
            </a:r>
            <a:endParaRPr lang="en-US" sz="3600" dirty="0" smtClean="0"/>
          </a:p>
          <a:p>
            <a:pPr marL="508000" indent="-508000">
              <a:buFont typeface="Wingdings" panose="05000000000000000000" pitchFamily="2" charset="2"/>
              <a:buChar char="§"/>
            </a:pPr>
            <a:endParaRPr lang="en-US" sz="3500" dirty="0"/>
          </a:p>
        </p:txBody>
      </p:sp>
    </p:spTree>
    <p:extLst>
      <p:ext uri="{BB962C8B-B14F-4D97-AF65-F5344CB8AC3E}">
        <p14:creationId xmlns:p14="http://schemas.microsoft.com/office/powerpoint/2010/main" val="107090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anim calcmode="lin" valueType="num">
                                      <p:cBhvr>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anim calcmode="lin" valueType="num">
                                      <p:cBhvr>
                                        <p:cTn id="1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2336" y="1473200"/>
            <a:ext cx="8339328" cy="1193800"/>
          </a:xfrm>
        </p:spPr>
        <p:txBody>
          <a:bodyPr>
            <a:noAutofit/>
          </a:bodyPr>
          <a:lstStyle/>
          <a:p>
            <a:r>
              <a:rPr lang="en-US" sz="6600" dirty="0" smtClean="0">
                <a:latin typeface="Bernard MT Condensed" panose="02050806060905020404" pitchFamily="18" charset="0"/>
              </a:rPr>
              <a:t>Conclusion</a:t>
            </a:r>
            <a:endParaRPr lang="en-US" sz="6600" dirty="0">
              <a:latin typeface="Bernard MT Condensed" panose="02050806060905020404" pitchFamily="18" charset="0"/>
            </a:endParaRPr>
          </a:p>
        </p:txBody>
      </p:sp>
      <p:sp>
        <p:nvSpPr>
          <p:cNvPr id="3" name="Subtitle 2"/>
          <p:cNvSpPr>
            <a:spLocks noGrp="1"/>
          </p:cNvSpPr>
          <p:nvPr>
            <p:ph type="subTitle" idx="1"/>
          </p:nvPr>
        </p:nvSpPr>
        <p:spPr>
          <a:xfrm>
            <a:off x="402336" y="2667000"/>
            <a:ext cx="8168608" cy="418765"/>
          </a:xfrm>
        </p:spPr>
        <p:txBody>
          <a:bodyPr>
            <a:normAutofit fontScale="70000" lnSpcReduction="20000"/>
          </a:bodyPr>
          <a:lstStyle/>
          <a:p>
            <a:endParaRPr lang="en-US" sz="3600" dirty="0">
              <a:solidFill>
                <a:schemeClr val="tx1"/>
              </a:solidFill>
            </a:endParaRPr>
          </a:p>
        </p:txBody>
      </p:sp>
      <p:sp>
        <p:nvSpPr>
          <p:cNvPr id="4" name="TextBox 3"/>
          <p:cNvSpPr txBox="1"/>
          <p:nvPr/>
        </p:nvSpPr>
        <p:spPr>
          <a:xfrm>
            <a:off x="841249" y="3430614"/>
            <a:ext cx="4718303" cy="2554545"/>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schemeClr val="bg1"/>
                </a:solidFill>
              </a:rPr>
              <a:t>Common sense</a:t>
            </a:r>
          </a:p>
          <a:p>
            <a:pPr marL="457200" indent="-457200">
              <a:buFont typeface="Arial" panose="020B0604020202020204" pitchFamily="34" charset="0"/>
              <a:buChar char="•"/>
            </a:pPr>
            <a:r>
              <a:rPr lang="en-US" sz="3200" dirty="0" smtClean="0">
                <a:solidFill>
                  <a:schemeClr val="bg1"/>
                </a:solidFill>
              </a:rPr>
              <a:t>Respect for Authority</a:t>
            </a:r>
          </a:p>
          <a:p>
            <a:pPr marL="457200" indent="-457200">
              <a:buFont typeface="Arial" panose="020B0604020202020204" pitchFamily="34" charset="0"/>
              <a:buChar char="•"/>
            </a:pPr>
            <a:r>
              <a:rPr lang="en-US" sz="3200" dirty="0" smtClean="0">
                <a:solidFill>
                  <a:schemeClr val="bg1"/>
                </a:solidFill>
              </a:rPr>
              <a:t>Patterns Exist</a:t>
            </a:r>
          </a:p>
          <a:p>
            <a:pPr marL="457200" indent="-457200">
              <a:buFont typeface="Arial" panose="020B0604020202020204" pitchFamily="34" charset="0"/>
              <a:buChar char="•"/>
            </a:pPr>
            <a:r>
              <a:rPr lang="en-US" sz="3200" dirty="0" smtClean="0">
                <a:solidFill>
                  <a:schemeClr val="bg1"/>
                </a:solidFill>
              </a:rPr>
              <a:t>Context, Context, Context!</a:t>
            </a:r>
            <a:endParaRPr lang="en-US" sz="3200" dirty="0">
              <a:solidFill>
                <a:schemeClr val="bg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3594" y="3536143"/>
            <a:ext cx="2350925" cy="2343485"/>
          </a:xfrm>
          <a:prstGeom prst="rect">
            <a:avLst/>
          </a:prstGeom>
          <a:ln w="25400">
            <a:solidFill>
              <a:schemeClr val="accent1">
                <a:lumMod val="50000"/>
              </a:schemeClr>
            </a:solidFill>
          </a:ln>
        </p:spPr>
      </p:pic>
    </p:spTree>
    <p:extLst>
      <p:ext uri="{BB962C8B-B14F-4D97-AF65-F5344CB8AC3E}">
        <p14:creationId xmlns:p14="http://schemas.microsoft.com/office/powerpoint/2010/main" val="3153363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 Biblical Hermeneutic</a:t>
            </a:r>
            <a:endParaRPr lang="en-US" sz="4400" dirty="0"/>
          </a:p>
        </p:txBody>
      </p:sp>
      <p:sp>
        <p:nvSpPr>
          <p:cNvPr id="3" name="Content Placeholder 2"/>
          <p:cNvSpPr>
            <a:spLocks noGrp="1"/>
          </p:cNvSpPr>
          <p:nvPr>
            <p:ph idx="1"/>
          </p:nvPr>
        </p:nvSpPr>
        <p:spPr>
          <a:xfrm>
            <a:off x="481263" y="2066544"/>
            <a:ext cx="8161870" cy="4279391"/>
          </a:xfrm>
        </p:spPr>
        <p:txBody>
          <a:bodyPr anchor="t">
            <a:normAutofit/>
          </a:bodyPr>
          <a:lstStyle/>
          <a:p>
            <a:pPr>
              <a:buFont typeface="Wingdings" panose="05000000000000000000" pitchFamily="2" charset="2"/>
              <a:buChar char="§"/>
            </a:pPr>
            <a:r>
              <a:rPr lang="en-US" sz="3200" dirty="0" smtClean="0"/>
              <a:t>A “Pattern Theology” (Hebrews 8:4-5)</a:t>
            </a:r>
          </a:p>
          <a:p>
            <a:pPr>
              <a:buFont typeface="Wingdings" panose="05000000000000000000" pitchFamily="2" charset="2"/>
              <a:buChar char="§"/>
            </a:pPr>
            <a:r>
              <a:rPr lang="en-US" sz="3200" dirty="0" smtClean="0"/>
              <a:t>A Respect for the prohibitive nature of silence (Hebrews 7:11-14)</a:t>
            </a:r>
          </a:p>
          <a:p>
            <a:pPr>
              <a:buFont typeface="Wingdings" panose="05000000000000000000" pitchFamily="2" charset="2"/>
              <a:buChar char="§"/>
            </a:pPr>
            <a:r>
              <a:rPr lang="en-US" sz="3200" dirty="0" smtClean="0"/>
              <a:t>A recognition of “CENI” as a means of obtaining authority for practice and doctrine - </a:t>
            </a:r>
            <a:r>
              <a:rPr lang="en-US" sz="3200" i="1" u="sng" dirty="0" smtClean="0"/>
              <a:t>C</a:t>
            </a:r>
            <a:r>
              <a:rPr lang="en-US" sz="3200" i="1" dirty="0" smtClean="0"/>
              <a:t>ommand, </a:t>
            </a:r>
            <a:r>
              <a:rPr lang="en-US" sz="3200" i="1" u="sng" dirty="0" smtClean="0"/>
              <a:t>E</a:t>
            </a:r>
            <a:r>
              <a:rPr lang="en-US" sz="3200" i="1" dirty="0" smtClean="0"/>
              <a:t>xample, </a:t>
            </a:r>
            <a:r>
              <a:rPr lang="en-US" sz="3200" i="1" u="sng" dirty="0" smtClean="0"/>
              <a:t>N</a:t>
            </a:r>
            <a:r>
              <a:rPr lang="en-US" sz="3200" i="1" dirty="0" smtClean="0"/>
              <a:t>ecessary </a:t>
            </a:r>
            <a:r>
              <a:rPr lang="en-US" sz="3200" i="1" u="sng" dirty="0" smtClean="0"/>
              <a:t>I</a:t>
            </a:r>
            <a:r>
              <a:rPr lang="en-US" sz="3200" i="1" dirty="0" smtClean="0"/>
              <a:t>nference </a:t>
            </a:r>
            <a:r>
              <a:rPr lang="en-US" sz="3200" dirty="0" smtClean="0"/>
              <a:t>(Matthew 28:18; Acts 20:7; Matthew 22:31-32)</a:t>
            </a:r>
            <a:endParaRPr lang="en-US" sz="3200" dirty="0"/>
          </a:p>
        </p:txBody>
      </p:sp>
    </p:spTree>
    <p:extLst>
      <p:ext uri="{BB962C8B-B14F-4D97-AF65-F5344CB8AC3E}">
        <p14:creationId xmlns:p14="http://schemas.microsoft.com/office/powerpoint/2010/main" val="346275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3036573"/>
            <a:ext cx="7989751" cy="1504844"/>
          </a:xfrm>
        </p:spPr>
        <p:txBody>
          <a:bodyPr/>
          <a:lstStyle/>
          <a:p>
            <a:r>
              <a:rPr lang="en-US" dirty="0" smtClean="0"/>
              <a:t>Common Sense Is Needed!</a:t>
            </a:r>
            <a:endParaRPr lang="en-US" dirty="0"/>
          </a:p>
        </p:txBody>
      </p:sp>
      <p:sp>
        <p:nvSpPr>
          <p:cNvPr id="3" name="Text Placeholder 2"/>
          <p:cNvSpPr>
            <a:spLocks noGrp="1"/>
          </p:cNvSpPr>
          <p:nvPr>
            <p:ph type="body" idx="1"/>
          </p:nvPr>
        </p:nvSpPr>
        <p:spPr/>
        <p:txBody>
          <a:bodyPr/>
          <a:lstStyle/>
          <a:p>
            <a:endParaRPr lang="en-US"/>
          </a:p>
        </p:txBody>
      </p:sp>
      <p:sp>
        <p:nvSpPr>
          <p:cNvPr id="4" name="TextBox 3"/>
          <p:cNvSpPr txBox="1"/>
          <p:nvPr/>
        </p:nvSpPr>
        <p:spPr>
          <a:xfrm>
            <a:off x="752585" y="5317958"/>
            <a:ext cx="4320413" cy="1015663"/>
          </a:xfrm>
          <a:prstGeom prst="rect">
            <a:avLst/>
          </a:prstGeom>
          <a:noFill/>
        </p:spPr>
        <p:txBody>
          <a:bodyPr wrap="none" rtlCol="0">
            <a:spAutoFit/>
          </a:bodyPr>
          <a:lstStyle/>
          <a:p>
            <a:r>
              <a:rPr lang="en-US" sz="6000" b="1" dirty="0" smtClean="0">
                <a:solidFill>
                  <a:schemeClr val="bg1"/>
                </a:solidFill>
              </a:rPr>
              <a:t>CONTEXT</a:t>
            </a:r>
            <a:endParaRPr lang="en-US" sz="6000" b="1" dirty="0">
              <a:solidFill>
                <a:schemeClr val="bg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8868" y="885217"/>
            <a:ext cx="5994400" cy="3101599"/>
          </a:xfrm>
          <a:prstGeom prst="rect">
            <a:avLst/>
          </a:prstGeom>
        </p:spPr>
      </p:pic>
    </p:spTree>
    <p:extLst>
      <p:ext uri="{BB962C8B-B14F-4D97-AF65-F5344CB8AC3E}">
        <p14:creationId xmlns:p14="http://schemas.microsoft.com/office/powerpoint/2010/main" val="2219076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Mormon View - John 10:16</a:t>
            </a:r>
            <a:endParaRPr lang="en-US" sz="4400" dirty="0"/>
          </a:p>
        </p:txBody>
      </p:sp>
      <p:sp>
        <p:nvSpPr>
          <p:cNvPr id="3" name="Content Placeholder 2"/>
          <p:cNvSpPr>
            <a:spLocks noGrp="1"/>
          </p:cNvSpPr>
          <p:nvPr>
            <p:ph idx="1"/>
          </p:nvPr>
        </p:nvSpPr>
        <p:spPr>
          <a:xfrm>
            <a:off x="481263" y="1955800"/>
            <a:ext cx="8161870" cy="4572000"/>
          </a:xfrm>
        </p:spPr>
        <p:txBody>
          <a:bodyPr anchor="t">
            <a:normAutofit lnSpcReduction="10000"/>
          </a:bodyPr>
          <a:lstStyle/>
          <a:p>
            <a:pPr marL="0" indent="0">
              <a:buNone/>
            </a:pPr>
            <a:r>
              <a:rPr lang="en-US" sz="2400" dirty="0" smtClean="0"/>
              <a:t>LDS </a:t>
            </a:r>
            <a:r>
              <a:rPr lang="en-US" sz="2400" dirty="0"/>
              <a:t>Apostle James E. </a:t>
            </a:r>
            <a:r>
              <a:rPr lang="en-US" sz="2400" dirty="0" err="1" smtClean="0"/>
              <a:t>Talmage</a:t>
            </a:r>
            <a:r>
              <a:rPr lang="en-US" sz="2400" dirty="0"/>
              <a:t>:</a:t>
            </a:r>
            <a:endParaRPr lang="en-US" sz="2400" dirty="0" smtClean="0"/>
          </a:p>
          <a:p>
            <a:pPr marL="0" indent="0">
              <a:buNone/>
            </a:pPr>
            <a:r>
              <a:rPr lang="en-US" sz="3200" dirty="0"/>
              <a:t> </a:t>
            </a:r>
            <a:r>
              <a:rPr lang="en-US" sz="3200" dirty="0" smtClean="0"/>
              <a:t>  </a:t>
            </a:r>
            <a:r>
              <a:rPr lang="en-US" sz="3200" i="1" dirty="0" smtClean="0"/>
              <a:t>"</a:t>
            </a:r>
            <a:r>
              <a:rPr lang="en-US" sz="3200" i="1" dirty="0"/>
              <a:t>The 'other sheep' here referred to constituted the separated flock or remnant of the house of Joseph, who, six centuries prior to the birth of Christ, had been miraculously detached from the Jewish fold in Palestine, and had been taken beyond the great deep to the American </a:t>
            </a:r>
            <a:r>
              <a:rPr lang="en-US" sz="3200" i="1" dirty="0" smtClean="0"/>
              <a:t>continent“</a:t>
            </a:r>
          </a:p>
          <a:p>
            <a:pPr marL="0" indent="0" algn="r">
              <a:buNone/>
            </a:pPr>
            <a:r>
              <a:rPr lang="en-US" sz="2400" dirty="0" smtClean="0"/>
              <a:t>(</a:t>
            </a:r>
            <a:r>
              <a:rPr lang="en-US" sz="2400" i="1" dirty="0"/>
              <a:t>Jesus the Christ</a:t>
            </a:r>
            <a:r>
              <a:rPr lang="en-US" sz="2400" dirty="0"/>
              <a:t>, p.419</a:t>
            </a:r>
            <a:r>
              <a:rPr lang="en-US" sz="2400" dirty="0" smtClean="0"/>
              <a:t>).</a:t>
            </a:r>
          </a:p>
          <a:p>
            <a:pPr marL="508000" indent="-508000">
              <a:buFont typeface="Wingdings" panose="05000000000000000000" pitchFamily="2" charset="2"/>
              <a:buChar char="§"/>
            </a:pPr>
            <a:r>
              <a:rPr lang="en-US" sz="3500" dirty="0" smtClean="0"/>
              <a:t>cf. Galatians 3:28</a:t>
            </a:r>
            <a:endParaRPr lang="en-US" sz="3500" dirty="0"/>
          </a:p>
        </p:txBody>
      </p:sp>
    </p:spTree>
    <p:extLst>
      <p:ext uri="{BB962C8B-B14F-4D97-AF65-F5344CB8AC3E}">
        <p14:creationId xmlns:p14="http://schemas.microsoft.com/office/powerpoint/2010/main" val="3028172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3036573"/>
            <a:ext cx="7989751" cy="1504844"/>
          </a:xfrm>
        </p:spPr>
        <p:txBody>
          <a:bodyPr/>
          <a:lstStyle/>
          <a:p>
            <a:r>
              <a:rPr lang="en-US" dirty="0" smtClean="0"/>
              <a:t>Common Sense Is Needed!</a:t>
            </a:r>
            <a:endParaRPr lang="en-US" dirty="0"/>
          </a:p>
        </p:txBody>
      </p:sp>
      <p:sp>
        <p:nvSpPr>
          <p:cNvPr id="3" name="Text Placeholder 2"/>
          <p:cNvSpPr>
            <a:spLocks noGrp="1"/>
          </p:cNvSpPr>
          <p:nvPr>
            <p:ph type="body" idx="1"/>
          </p:nvPr>
        </p:nvSpPr>
        <p:spPr/>
        <p:txBody>
          <a:bodyPr/>
          <a:lstStyle/>
          <a:p>
            <a:endParaRPr lang="en-US"/>
          </a:p>
        </p:txBody>
      </p:sp>
      <p:sp>
        <p:nvSpPr>
          <p:cNvPr id="4" name="TextBox 3"/>
          <p:cNvSpPr txBox="1"/>
          <p:nvPr/>
        </p:nvSpPr>
        <p:spPr>
          <a:xfrm>
            <a:off x="752585" y="5317958"/>
            <a:ext cx="7818359" cy="1015663"/>
          </a:xfrm>
          <a:prstGeom prst="rect">
            <a:avLst/>
          </a:prstGeom>
          <a:noFill/>
        </p:spPr>
        <p:txBody>
          <a:bodyPr wrap="square" rtlCol="0">
            <a:spAutoFit/>
          </a:bodyPr>
          <a:lstStyle/>
          <a:p>
            <a:r>
              <a:rPr lang="en-US" sz="6000" b="1" dirty="0" smtClean="0">
                <a:solidFill>
                  <a:schemeClr val="bg1"/>
                </a:solidFill>
              </a:rPr>
              <a:t>DEFINITIONS</a:t>
            </a:r>
            <a:endParaRPr lang="en-US" sz="6000" b="1" dirty="0">
              <a:solidFill>
                <a:schemeClr val="bg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8868" y="885217"/>
            <a:ext cx="5994400" cy="3101599"/>
          </a:xfrm>
          <a:prstGeom prst="rect">
            <a:avLst/>
          </a:prstGeom>
        </p:spPr>
      </p:pic>
    </p:spTree>
    <p:extLst>
      <p:ext uri="{BB962C8B-B14F-4D97-AF65-F5344CB8AC3E}">
        <p14:creationId xmlns:p14="http://schemas.microsoft.com/office/powerpoint/2010/main" val="358351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Redefining Adultery</a:t>
            </a:r>
            <a:endParaRPr lang="en-US" sz="4400" dirty="0"/>
          </a:p>
        </p:txBody>
      </p:sp>
      <p:sp>
        <p:nvSpPr>
          <p:cNvPr id="3" name="Content Placeholder 2"/>
          <p:cNvSpPr>
            <a:spLocks noGrp="1"/>
          </p:cNvSpPr>
          <p:nvPr>
            <p:ph idx="1"/>
          </p:nvPr>
        </p:nvSpPr>
        <p:spPr>
          <a:xfrm>
            <a:off x="481263" y="1955800"/>
            <a:ext cx="8161870" cy="4572000"/>
          </a:xfrm>
        </p:spPr>
        <p:txBody>
          <a:bodyPr anchor="t">
            <a:normAutofit/>
          </a:bodyPr>
          <a:lstStyle/>
          <a:p>
            <a:pPr marL="508000" indent="-508000">
              <a:buFont typeface="Wingdings" panose="05000000000000000000" pitchFamily="2" charset="2"/>
              <a:buChar char="§"/>
            </a:pPr>
            <a:r>
              <a:rPr lang="en-US" sz="3500" dirty="0" smtClean="0"/>
              <a:t>Matthew 19:9</a:t>
            </a:r>
          </a:p>
          <a:p>
            <a:pPr marL="508000" indent="-508000">
              <a:buFont typeface="Wingdings" panose="05000000000000000000" pitchFamily="2" charset="2"/>
              <a:buChar char="§"/>
            </a:pPr>
            <a:r>
              <a:rPr lang="en-US" sz="3500" dirty="0" smtClean="0"/>
              <a:t>Adultery – Breaking the marriage covenant? </a:t>
            </a:r>
          </a:p>
          <a:p>
            <a:pPr marL="508000" indent="-508000">
              <a:buFont typeface="Wingdings" panose="05000000000000000000" pitchFamily="2" charset="2"/>
              <a:buChar char="§"/>
            </a:pPr>
            <a:r>
              <a:rPr lang="en-US" sz="3500" dirty="0" smtClean="0"/>
              <a:t>Adultery - </a:t>
            </a:r>
            <a:r>
              <a:rPr lang="en-US" sz="3600" dirty="0"/>
              <a:t>to have unlawful intercourse with another’s wife, to commit adultery </a:t>
            </a:r>
            <a:r>
              <a:rPr lang="en-US" sz="3600" dirty="0" smtClean="0"/>
              <a:t>with (Thayer)</a:t>
            </a:r>
          </a:p>
          <a:p>
            <a:pPr marL="508000" indent="-508000">
              <a:buFont typeface="Wingdings" panose="05000000000000000000" pitchFamily="2" charset="2"/>
              <a:buChar char="§"/>
            </a:pPr>
            <a:r>
              <a:rPr lang="en-US" sz="3600" dirty="0" smtClean="0"/>
              <a:t>Often accompanied by an agenda!</a:t>
            </a:r>
          </a:p>
          <a:p>
            <a:pPr marL="508000" indent="-508000">
              <a:buFont typeface="Wingdings" panose="05000000000000000000" pitchFamily="2" charset="2"/>
              <a:buChar char="§"/>
            </a:pPr>
            <a:endParaRPr lang="en-US" sz="3500" dirty="0"/>
          </a:p>
        </p:txBody>
      </p:sp>
    </p:spTree>
    <p:extLst>
      <p:ext uri="{BB962C8B-B14F-4D97-AF65-F5344CB8AC3E}">
        <p14:creationId xmlns:p14="http://schemas.microsoft.com/office/powerpoint/2010/main" val="424405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anim calcmode="lin" valueType="num">
                                      <p:cBhvr>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3036573"/>
            <a:ext cx="7989751" cy="1504844"/>
          </a:xfrm>
        </p:spPr>
        <p:txBody>
          <a:bodyPr/>
          <a:lstStyle/>
          <a:p>
            <a:r>
              <a:rPr lang="en-US" dirty="0" smtClean="0"/>
              <a:t>Common Sense Is Needed!</a:t>
            </a:r>
            <a:endParaRPr lang="en-US" dirty="0"/>
          </a:p>
        </p:txBody>
      </p:sp>
      <p:sp>
        <p:nvSpPr>
          <p:cNvPr id="3" name="Text Placeholder 2"/>
          <p:cNvSpPr>
            <a:spLocks noGrp="1"/>
          </p:cNvSpPr>
          <p:nvPr>
            <p:ph type="body" idx="1"/>
          </p:nvPr>
        </p:nvSpPr>
        <p:spPr/>
        <p:txBody>
          <a:bodyPr/>
          <a:lstStyle/>
          <a:p>
            <a:endParaRPr lang="en-US"/>
          </a:p>
        </p:txBody>
      </p:sp>
      <p:sp>
        <p:nvSpPr>
          <p:cNvPr id="4" name="TextBox 3"/>
          <p:cNvSpPr txBox="1"/>
          <p:nvPr/>
        </p:nvSpPr>
        <p:spPr>
          <a:xfrm>
            <a:off x="752585" y="5317958"/>
            <a:ext cx="7818359" cy="1015663"/>
          </a:xfrm>
          <a:prstGeom prst="rect">
            <a:avLst/>
          </a:prstGeom>
          <a:noFill/>
        </p:spPr>
        <p:txBody>
          <a:bodyPr wrap="square" rtlCol="0">
            <a:spAutoFit/>
          </a:bodyPr>
          <a:lstStyle/>
          <a:p>
            <a:r>
              <a:rPr lang="en-US" sz="6000" b="1" dirty="0" smtClean="0">
                <a:solidFill>
                  <a:schemeClr val="bg1"/>
                </a:solidFill>
              </a:rPr>
              <a:t>COVENANTS</a:t>
            </a:r>
            <a:endParaRPr lang="en-US" sz="6000" b="1" dirty="0">
              <a:solidFill>
                <a:schemeClr val="bg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8868" y="885217"/>
            <a:ext cx="5994400" cy="3101599"/>
          </a:xfrm>
          <a:prstGeom prst="rect">
            <a:avLst/>
          </a:prstGeom>
        </p:spPr>
      </p:pic>
    </p:spTree>
    <p:extLst>
      <p:ext uri="{BB962C8B-B14F-4D97-AF65-F5344CB8AC3E}">
        <p14:creationId xmlns:p14="http://schemas.microsoft.com/office/powerpoint/2010/main" val="506921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Instrumental Music</a:t>
            </a:r>
            <a:endParaRPr lang="en-US" sz="4400" dirty="0"/>
          </a:p>
        </p:txBody>
      </p:sp>
      <p:sp>
        <p:nvSpPr>
          <p:cNvPr id="3" name="Content Placeholder 2"/>
          <p:cNvSpPr>
            <a:spLocks noGrp="1"/>
          </p:cNvSpPr>
          <p:nvPr>
            <p:ph idx="1"/>
          </p:nvPr>
        </p:nvSpPr>
        <p:spPr>
          <a:xfrm>
            <a:off x="481263" y="1955800"/>
            <a:ext cx="8161870" cy="4572000"/>
          </a:xfrm>
        </p:spPr>
        <p:txBody>
          <a:bodyPr anchor="t">
            <a:normAutofit/>
          </a:bodyPr>
          <a:lstStyle/>
          <a:p>
            <a:pPr marL="508000" indent="-508000">
              <a:buFont typeface="Wingdings" panose="05000000000000000000" pitchFamily="2" charset="2"/>
              <a:buChar char="§"/>
            </a:pPr>
            <a:r>
              <a:rPr lang="en-US" sz="3500" dirty="0" smtClean="0"/>
              <a:t>David played musical instruments                 (cf. 2 Samuel 6:5)</a:t>
            </a:r>
          </a:p>
          <a:p>
            <a:pPr marL="508000" indent="-508000">
              <a:buFont typeface="Wingdings" panose="05000000000000000000" pitchFamily="2" charset="2"/>
              <a:buChar char="§"/>
            </a:pPr>
            <a:r>
              <a:rPr lang="en-US" sz="3500" dirty="0" smtClean="0"/>
              <a:t>But… our worship is Christian worship, not Jewish worship!                               (John 4:19-24; Hebrews 8:13)</a:t>
            </a:r>
          </a:p>
          <a:p>
            <a:pPr marL="508000" indent="-508000">
              <a:buFont typeface="Wingdings" panose="05000000000000000000" pitchFamily="2" charset="2"/>
              <a:buChar char="§"/>
            </a:pPr>
            <a:r>
              <a:rPr lang="en-US" sz="3500" dirty="0" smtClean="0"/>
              <a:t>Christian music is </a:t>
            </a:r>
            <a:r>
              <a:rPr lang="en-US" sz="3500" i="1" dirty="0" smtClean="0"/>
              <a:t>a cappella           (Ephesians 5:18-19; Colossians 3:16-17)</a:t>
            </a:r>
          </a:p>
          <a:p>
            <a:pPr marL="508000" indent="-508000">
              <a:buFont typeface="Wingdings" panose="05000000000000000000" pitchFamily="2" charset="2"/>
              <a:buChar char="§"/>
            </a:pPr>
            <a:endParaRPr lang="en-US" sz="3600" dirty="0" smtClean="0"/>
          </a:p>
          <a:p>
            <a:pPr marL="508000" indent="-508000">
              <a:buFont typeface="Wingdings" panose="05000000000000000000" pitchFamily="2" charset="2"/>
              <a:buChar char="§"/>
            </a:pPr>
            <a:endParaRPr lang="en-US" sz="3500" dirty="0"/>
          </a:p>
        </p:txBody>
      </p:sp>
    </p:spTree>
    <p:extLst>
      <p:ext uri="{BB962C8B-B14F-4D97-AF65-F5344CB8AC3E}">
        <p14:creationId xmlns:p14="http://schemas.microsoft.com/office/powerpoint/2010/main" val="239388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3036573"/>
            <a:ext cx="7989751" cy="1504844"/>
          </a:xfrm>
        </p:spPr>
        <p:txBody>
          <a:bodyPr/>
          <a:lstStyle/>
          <a:p>
            <a:r>
              <a:rPr lang="en-US" dirty="0" smtClean="0"/>
              <a:t>Common Sense Is Needed!</a:t>
            </a:r>
            <a:endParaRPr lang="en-US" dirty="0"/>
          </a:p>
        </p:txBody>
      </p:sp>
      <p:sp>
        <p:nvSpPr>
          <p:cNvPr id="3" name="Text Placeholder 2"/>
          <p:cNvSpPr>
            <a:spLocks noGrp="1"/>
          </p:cNvSpPr>
          <p:nvPr>
            <p:ph type="body" idx="1"/>
          </p:nvPr>
        </p:nvSpPr>
        <p:spPr/>
        <p:txBody>
          <a:bodyPr/>
          <a:lstStyle/>
          <a:p>
            <a:endParaRPr lang="en-US"/>
          </a:p>
        </p:txBody>
      </p:sp>
      <p:sp>
        <p:nvSpPr>
          <p:cNvPr id="4" name="TextBox 3"/>
          <p:cNvSpPr txBox="1"/>
          <p:nvPr/>
        </p:nvSpPr>
        <p:spPr>
          <a:xfrm>
            <a:off x="752585" y="5317958"/>
            <a:ext cx="3983783" cy="1015663"/>
          </a:xfrm>
          <a:prstGeom prst="rect">
            <a:avLst/>
          </a:prstGeom>
          <a:noFill/>
        </p:spPr>
        <p:txBody>
          <a:bodyPr wrap="none" rtlCol="0">
            <a:spAutoFit/>
          </a:bodyPr>
          <a:lstStyle/>
          <a:p>
            <a:r>
              <a:rPr lang="en-US" sz="6000" b="1" dirty="0" smtClean="0">
                <a:solidFill>
                  <a:schemeClr val="bg1"/>
                </a:solidFill>
              </a:rPr>
              <a:t>CULTURE</a:t>
            </a:r>
            <a:endParaRPr lang="en-US" sz="6000" b="1" dirty="0">
              <a:solidFill>
                <a:schemeClr val="bg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8868" y="885217"/>
            <a:ext cx="5994400" cy="3101599"/>
          </a:xfrm>
          <a:prstGeom prst="rect">
            <a:avLst/>
          </a:prstGeom>
        </p:spPr>
      </p:pic>
    </p:spTree>
    <p:extLst>
      <p:ext uri="{BB962C8B-B14F-4D97-AF65-F5344CB8AC3E}">
        <p14:creationId xmlns:p14="http://schemas.microsoft.com/office/powerpoint/2010/main" val="2733477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TC103457464[[fn=Dividend]]</Template>
  <TotalTime>241</TotalTime>
  <Words>1297</Words>
  <Application>Microsoft Office PowerPoint</Application>
  <PresentationFormat>On-screen Show (4:3)</PresentationFormat>
  <Paragraphs>100</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Bernard MT Condensed</vt:lpstr>
      <vt:lpstr>Calibri</vt:lpstr>
      <vt:lpstr>Gill Sans MT</vt:lpstr>
      <vt:lpstr>Wingdings</vt:lpstr>
      <vt:lpstr>Wingdings 2</vt:lpstr>
      <vt:lpstr>Dividend</vt:lpstr>
      <vt:lpstr>Rightly Divide the Word of Truth</vt:lpstr>
      <vt:lpstr>A Biblical Hermeneutic</vt:lpstr>
      <vt:lpstr>Common Sense Is Needed!</vt:lpstr>
      <vt:lpstr>Mormon View - John 10:16</vt:lpstr>
      <vt:lpstr>Common Sense Is Needed!</vt:lpstr>
      <vt:lpstr>Redefining Adultery</vt:lpstr>
      <vt:lpstr>Common Sense Is Needed!</vt:lpstr>
      <vt:lpstr>Instrumental Music</vt:lpstr>
      <vt:lpstr>Common Sense Is Needed!</vt:lpstr>
      <vt:lpstr>Female  Worship Leaders</vt:lpstr>
      <vt:lpstr>Hills Campus W., Ft. Worth</vt:lpstr>
      <vt:lpstr>Female  Worship Leaders</vt:lpstr>
      <vt:lpstr>Women in Worship (Bible)</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Rightly Divide the Word of Truth</dc:title>
  <dc:creator>Stan Cox</dc:creator>
  <cp:lastModifiedBy>Stan Cox</cp:lastModifiedBy>
  <cp:revision>22</cp:revision>
  <cp:lastPrinted>2014-10-25T03:06:34Z</cp:lastPrinted>
  <dcterms:created xsi:type="dcterms:W3CDTF">2014-10-24T23:12:25Z</dcterms:created>
  <dcterms:modified xsi:type="dcterms:W3CDTF">2014-10-25T03:13:34Z</dcterms:modified>
</cp:coreProperties>
</file>