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67" d="100"/>
          <a:sy n="67" d="100"/>
        </p:scale>
        <p:origin x="59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B4197-6C1E-4F23-9074-836C8D140C95}" type="datetimeFigureOut">
              <a:rPr lang="en-US" smtClean="0"/>
              <a:t>10/6/2021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E6633-18B4-40C8-A8DC-12913F7F02F0}" type="slidenum">
              <a:rPr lang="en-US" smtClean="0"/>
              <a:t>‹#›</a:t>
            </a:fld>
            <a:endParaRPr lang="en-US" dirty="0"/>
          </a:p>
        </p:txBody>
      </p:sp>
    </p:spTree>
    <p:extLst>
      <p:ext uri="{BB962C8B-B14F-4D97-AF65-F5344CB8AC3E}">
        <p14:creationId xmlns:p14="http://schemas.microsoft.com/office/powerpoint/2010/main" val="114718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84D29C-A325-452F-AC16-BE164D48BC35}"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367727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BAA193-4F2E-4D5E-B2BB-CEA4BD808A08}"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347873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E5624-5804-4308-8470-C6F33F92C01C}"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25058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4380E-23B0-41AC-AB21-1A34536183A7}"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414155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AF4F66-03C7-4D27-AE9E-2167FA62E04B}"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158704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021E1B-8661-4D13-9D23-E3E83AFC518A}"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163692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4CE6A8-7B4B-473A-8BE2-721602F6C1B6}" type="datetime1">
              <a:rPr lang="en-US" smtClean="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188914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420FD-3F76-4EE1-929C-B9B65925E812}" type="datetime1">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382288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BF602-1C2D-4A07-893B-0ACE363809C8}" type="datetime1">
              <a:rPr lang="en-US" smtClean="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327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D37340-9CCF-441F-80CD-59ACBDF864E4}"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237345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31A83D-DE97-4853-88B3-B5BD40E7EBD6}"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DDAC7-C03C-4BAC-BA83-F6066307CC1F}" type="slidenum">
              <a:rPr lang="en-US" smtClean="0"/>
              <a:t>‹#›</a:t>
            </a:fld>
            <a:endParaRPr lang="en-US" dirty="0"/>
          </a:p>
        </p:txBody>
      </p:sp>
    </p:spTree>
    <p:extLst>
      <p:ext uri="{BB962C8B-B14F-4D97-AF65-F5344CB8AC3E}">
        <p14:creationId xmlns:p14="http://schemas.microsoft.com/office/powerpoint/2010/main" val="186855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C2DB9-FDF0-4FB4-A949-71F00C8B7503}" type="datetime1">
              <a:rPr lang="en-US" smtClean="0"/>
              <a:t>10/6/2021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DDAC7-C03C-4BAC-BA83-F6066307CC1F}" type="slidenum">
              <a:rPr lang="en-US" smtClean="0"/>
              <a:t>‹#›</a:t>
            </a:fld>
            <a:endParaRPr lang="en-US" dirty="0"/>
          </a:p>
        </p:txBody>
      </p:sp>
    </p:spTree>
    <p:extLst>
      <p:ext uri="{BB962C8B-B14F-4D97-AF65-F5344CB8AC3E}">
        <p14:creationId xmlns:p14="http://schemas.microsoft.com/office/powerpoint/2010/main" val="1773010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92AAE609-C327-4952-BB48-254E9015AD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93178" y="681628"/>
            <a:ext cx="1562267" cy="1172973"/>
            <a:chOff x="7493121" y="1000124"/>
            <a:chExt cx="1562267" cy="1172973"/>
          </a:xfrm>
        </p:grpSpPr>
        <p:sp>
          <p:nvSpPr>
            <p:cNvPr id="27" name="Freeform 5">
              <a:extLst>
                <a:ext uri="{FF2B5EF4-FFF2-40B4-BE49-F238E27FC236}">
                  <a16:creationId xmlns:a16="http://schemas.microsoft.com/office/drawing/2014/main" id="{94F06CAB-1C7B-4E12-B1B8-5F7067FDAD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8" name="Freeform 5">
              <a:extLst>
                <a:ext uri="{FF2B5EF4-FFF2-40B4-BE49-F238E27FC236}">
                  <a16:creationId xmlns:a16="http://schemas.microsoft.com/office/drawing/2014/main" id="{48448472-893D-4CE9-9024-B0F79813BF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39414" y="1270007"/>
            <a:ext cx="5845097" cy="4317987"/>
          </a:xfrm>
        </p:spPr>
        <p:txBody>
          <a:bodyPr anchor="ctr">
            <a:normAutofit/>
          </a:bodyPr>
          <a:lstStyle/>
          <a:p>
            <a:pPr algn="r"/>
            <a:r>
              <a:rPr lang="en-US" sz="7200">
                <a:solidFill>
                  <a:schemeClr val="bg1"/>
                </a:solidFill>
                <a:latin typeface="Times New Roman" panose="02020603050405020304" pitchFamily="18" charset="0"/>
                <a:cs typeface="Times New Roman" panose="02020603050405020304" pitchFamily="18" charset="0"/>
              </a:rPr>
              <a:t>Who is Greatest Among You?</a:t>
            </a:r>
          </a:p>
        </p:txBody>
      </p:sp>
      <p:sp>
        <p:nvSpPr>
          <p:cNvPr id="3" name="Subtitle 2"/>
          <p:cNvSpPr>
            <a:spLocks noGrp="1"/>
          </p:cNvSpPr>
          <p:nvPr>
            <p:ph type="subTitle" idx="1"/>
          </p:nvPr>
        </p:nvSpPr>
        <p:spPr>
          <a:xfrm>
            <a:off x="7539505" y="2035172"/>
            <a:ext cx="4561055" cy="4452450"/>
          </a:xfrm>
        </p:spPr>
        <p:txBody>
          <a:bodyPr anchor="ctr">
            <a:normAutofit/>
          </a:bodyPr>
          <a:lstStyle/>
          <a:p>
            <a:pPr algn="l"/>
            <a:r>
              <a:rPr lang="en-US" sz="3600" b="1" dirty="0">
                <a:latin typeface="Times New Roman" panose="02020603050405020304" pitchFamily="18" charset="0"/>
                <a:cs typeface="Times New Roman" panose="02020603050405020304" pitchFamily="18" charset="0"/>
              </a:rPr>
              <a:t>Mark 9:33-37</a:t>
            </a:r>
          </a:p>
          <a:p>
            <a:pPr algn="l"/>
            <a:r>
              <a:rPr lang="en-US" sz="3600" b="1" i="1" dirty="0">
                <a:latin typeface="Times New Roman" panose="02020603050405020304" pitchFamily="18" charset="0"/>
                <a:cs typeface="Times New Roman" panose="02020603050405020304" pitchFamily="18" charset="0"/>
              </a:rPr>
              <a:t>“And He sat down, called the twelve, and said to them, ‘If any one desires to be first, he shall be last of all and servant of all.’” </a:t>
            </a:r>
          </a:p>
          <a:p>
            <a:pPr algn="l"/>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D9FD31B-CF0F-492F-A169-EDC9D48121E8}"/>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5F0DDAC7-C03C-4BAC-BA83-F6066307CC1F}" type="slidenum">
              <a:rPr lang="en-US">
                <a:solidFill>
                  <a:schemeClr val="bg1"/>
                </a:solidFill>
              </a:rPr>
              <a:pPr algn="ctr">
                <a:spcAft>
                  <a:spcPts val="600"/>
                </a:spcAft>
              </a:pPr>
              <a:t>1</a:t>
            </a:fld>
            <a:endParaRPr lang="en-US">
              <a:solidFill>
                <a:schemeClr val="bg1"/>
              </a:solidFill>
            </a:endParaRPr>
          </a:p>
        </p:txBody>
      </p:sp>
    </p:spTree>
    <p:extLst>
      <p:ext uri="{BB962C8B-B14F-4D97-AF65-F5344CB8AC3E}">
        <p14:creationId xmlns:p14="http://schemas.microsoft.com/office/powerpoint/2010/main" val="394128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866685C-49C0-4F42-A97D-9A876B7B2814}"/>
              </a:ext>
            </a:extLst>
          </p:cNvPr>
          <p:cNvSpPr>
            <a:spLocks noGrp="1"/>
          </p:cNvSpPr>
          <p:nvPr>
            <p:ph type="title"/>
          </p:nvPr>
        </p:nvSpPr>
        <p:spPr>
          <a:xfrm>
            <a:off x="833002" y="523874"/>
            <a:ext cx="10520702" cy="1552576"/>
          </a:xfrm>
        </p:spPr>
        <p:txBody>
          <a:bodyPr>
            <a:normAutofit/>
          </a:bodyPr>
          <a:lstStyle/>
          <a:p>
            <a:r>
              <a:rPr lang="en-US" sz="5400" b="1" dirty="0">
                <a:solidFill>
                  <a:srgbClr val="FFFFFF"/>
                </a:solidFill>
                <a:latin typeface="Times New Roman" panose="02020603050405020304" pitchFamily="18" charset="0"/>
                <a:cs typeface="Times New Roman" panose="02020603050405020304" pitchFamily="18" charset="0"/>
              </a:rPr>
              <a:t>James 4:6-10</a:t>
            </a:r>
          </a:p>
        </p:txBody>
      </p:sp>
      <p:sp>
        <p:nvSpPr>
          <p:cNvPr id="3" name="Content Placeholder 2">
            <a:extLst>
              <a:ext uri="{FF2B5EF4-FFF2-40B4-BE49-F238E27FC236}">
                <a16:creationId xmlns:a16="http://schemas.microsoft.com/office/drawing/2014/main" id="{FD43F583-EAC4-4377-BA58-537BB4D97C9B}"/>
              </a:ext>
            </a:extLst>
          </p:cNvPr>
          <p:cNvSpPr>
            <a:spLocks noGrp="1"/>
          </p:cNvSpPr>
          <p:nvPr>
            <p:ph idx="1"/>
          </p:nvPr>
        </p:nvSpPr>
        <p:spPr>
          <a:xfrm>
            <a:off x="838201" y="2543175"/>
            <a:ext cx="10515598" cy="3949700"/>
          </a:xfrm>
        </p:spPr>
        <p:txBody>
          <a:bodyPr>
            <a:normAutofit/>
          </a:bodyPr>
          <a:lstStyle/>
          <a:p>
            <a:r>
              <a:rPr lang="en-US" sz="4800" b="1" i="1" dirty="0">
                <a:latin typeface="Times New Roman" panose="02020603050405020304" pitchFamily="18" charset="0"/>
                <a:cs typeface="Times New Roman" panose="02020603050405020304" pitchFamily="18" charset="0"/>
              </a:rPr>
              <a:t>“</a:t>
            </a:r>
            <a:r>
              <a:rPr lang="en-US" sz="4800" b="1" i="1" dirty="0">
                <a:effectLst/>
                <a:latin typeface="Times New Roman" panose="02020603050405020304" pitchFamily="18" charset="0"/>
                <a:cs typeface="Times New Roman" panose="02020603050405020304" pitchFamily="18" charset="0"/>
              </a:rPr>
              <a:t>But He gives more grace.  Therefore He says:</a:t>
            </a:r>
            <a:br>
              <a:rPr lang="en-US" sz="4800" b="1" i="1" dirty="0">
                <a:latin typeface="Times New Roman" panose="02020603050405020304" pitchFamily="18" charset="0"/>
                <a:cs typeface="Times New Roman" panose="02020603050405020304" pitchFamily="18" charset="0"/>
              </a:rPr>
            </a:br>
            <a:br>
              <a:rPr lang="en-US" sz="4800" b="1" i="1" dirty="0">
                <a:latin typeface="Times New Roman" panose="02020603050405020304" pitchFamily="18" charset="0"/>
                <a:cs typeface="Times New Roman" panose="02020603050405020304" pitchFamily="18" charset="0"/>
              </a:rPr>
            </a:br>
            <a:r>
              <a:rPr lang="en-US" sz="4800" b="1" i="1" dirty="0">
                <a:latin typeface="Times New Roman" panose="02020603050405020304" pitchFamily="18" charset="0"/>
                <a:cs typeface="Times New Roman" panose="02020603050405020304" pitchFamily="18" charset="0"/>
              </a:rPr>
              <a:t>‘</a:t>
            </a:r>
            <a:r>
              <a:rPr lang="en-US" sz="4800" b="1" i="1" dirty="0">
                <a:effectLst/>
                <a:latin typeface="Times New Roman" panose="02020603050405020304" pitchFamily="18" charset="0"/>
                <a:cs typeface="Times New Roman" panose="02020603050405020304" pitchFamily="18" charset="0"/>
              </a:rPr>
              <a:t>God resists the proud,</a:t>
            </a:r>
            <a:br>
              <a:rPr lang="en-US" sz="4800" b="1" i="1" dirty="0">
                <a:effectLst/>
                <a:latin typeface="Times New Roman" panose="02020603050405020304" pitchFamily="18" charset="0"/>
                <a:cs typeface="Times New Roman" panose="02020603050405020304" pitchFamily="18" charset="0"/>
              </a:rPr>
            </a:br>
            <a:r>
              <a:rPr lang="en-US" sz="4800" b="1" i="1" dirty="0">
                <a:effectLst/>
                <a:latin typeface="Times New Roman" panose="02020603050405020304" pitchFamily="18" charset="0"/>
                <a:cs typeface="Times New Roman" panose="02020603050405020304" pitchFamily="18" charset="0"/>
              </a:rPr>
              <a:t>But gives grace to the humble.’”</a:t>
            </a:r>
          </a:p>
          <a:p>
            <a:endParaRPr lang="en-US" sz="3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5B643D-B0D2-441C-83DA-B061A09F73DA}"/>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5F0DDAC7-C03C-4BAC-BA83-F6066307CC1F}" type="slidenum">
              <a:rPr lang="en-US">
                <a:solidFill>
                  <a:srgbClr val="FFFFFF">
                    <a:alpha val="80000"/>
                  </a:srgbClr>
                </a:solidFill>
              </a:rPr>
              <a:pPr>
                <a:spcAft>
                  <a:spcPts val="600"/>
                </a:spcAft>
              </a:pPr>
              <a:t>10</a:t>
            </a:fld>
            <a:endParaRPr lang="en-US">
              <a:solidFill>
                <a:srgbClr val="FFFFFF">
                  <a:alpha val="80000"/>
                </a:srgbClr>
              </a:solidFill>
            </a:endParaRPr>
          </a:p>
        </p:txBody>
      </p:sp>
    </p:spTree>
    <p:extLst>
      <p:ext uri="{BB962C8B-B14F-4D97-AF65-F5344CB8AC3E}">
        <p14:creationId xmlns:p14="http://schemas.microsoft.com/office/powerpoint/2010/main" val="5164778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FBF47-6EFA-4D24-95C2-3898B2DAA67A}"/>
              </a:ext>
            </a:extLst>
          </p:cNvPr>
          <p:cNvSpPr>
            <a:spLocks noGrp="1"/>
          </p:cNvSpPr>
          <p:nvPr>
            <p:ph type="title"/>
          </p:nvPr>
        </p:nvSpPr>
        <p:spPr>
          <a:xfrm>
            <a:off x="838200" y="365125"/>
            <a:ext cx="10515600" cy="1325563"/>
          </a:xfrm>
        </p:spPr>
        <p:txBody>
          <a:bodyPr>
            <a:normAutofit/>
          </a:bodyPr>
          <a:lstStyle/>
          <a:p>
            <a:r>
              <a:rPr lang="en-US" sz="4600" b="1" dirty="0">
                <a:solidFill>
                  <a:srgbClr val="FFFFFF"/>
                </a:solidFill>
                <a:latin typeface="Times New Roman" panose="02020603050405020304" pitchFamily="18" charset="0"/>
                <a:cs typeface="Times New Roman" panose="02020603050405020304" pitchFamily="18" charset="0"/>
              </a:rPr>
              <a:t>Bible Program for Humility:</a:t>
            </a:r>
          </a:p>
        </p:txBody>
      </p:sp>
      <p:sp>
        <p:nvSpPr>
          <p:cNvPr id="3" name="Content Placeholder 2">
            <a:extLst>
              <a:ext uri="{FF2B5EF4-FFF2-40B4-BE49-F238E27FC236}">
                <a16:creationId xmlns:a16="http://schemas.microsoft.com/office/drawing/2014/main" id="{D50443C9-F202-47F2-A555-C440517C5204}"/>
              </a:ext>
            </a:extLst>
          </p:cNvPr>
          <p:cNvSpPr>
            <a:spLocks noGrp="1"/>
          </p:cNvSpPr>
          <p:nvPr>
            <p:ph idx="1"/>
          </p:nvPr>
        </p:nvSpPr>
        <p:spPr>
          <a:xfrm>
            <a:off x="575353" y="2055813"/>
            <a:ext cx="11096090" cy="4665662"/>
          </a:xfrm>
        </p:spPr>
        <p:txBody>
          <a:bodyPr>
            <a:normAutofit lnSpcReduction="10000"/>
          </a:bodyPr>
          <a:lstStyle/>
          <a:p>
            <a:r>
              <a:rPr lang="en-US" sz="3600" b="1" i="1" dirty="0">
                <a:effectLst/>
                <a:latin typeface="Times New Roman" panose="02020603050405020304" pitchFamily="18" charset="0"/>
                <a:cs typeface="Times New Roman" panose="02020603050405020304" pitchFamily="18" charset="0"/>
              </a:rPr>
              <a:t>“Therefore submit to God. Resist the devil and he will flee from you.”</a:t>
            </a:r>
          </a:p>
          <a:p>
            <a:r>
              <a:rPr lang="en-US" sz="3600" b="1" i="1" dirty="0">
                <a:effectLst/>
                <a:latin typeface="Times New Roman" panose="02020603050405020304" pitchFamily="18" charset="0"/>
                <a:cs typeface="Times New Roman" panose="02020603050405020304" pitchFamily="18" charset="0"/>
              </a:rPr>
              <a:t>“Draw near to God and He will draw near to you. Cleanse your hands, you sinners; and purify your hearts, you double-minded</a:t>
            </a:r>
            <a:r>
              <a:rPr lang="en-US" sz="3600" b="0" i="0" dirty="0">
                <a:effectLst/>
                <a:latin typeface="Times New Roman" panose="02020603050405020304" pitchFamily="18" charset="0"/>
                <a:cs typeface="Times New Roman" panose="02020603050405020304" pitchFamily="18" charset="0"/>
              </a:rPr>
              <a:t>.”</a:t>
            </a:r>
          </a:p>
          <a:p>
            <a:r>
              <a:rPr lang="en-US" sz="3600" b="1" i="1" dirty="0">
                <a:latin typeface="Times New Roman" panose="02020603050405020304" pitchFamily="18" charset="0"/>
                <a:cs typeface="Times New Roman" panose="02020603050405020304" pitchFamily="18" charset="0"/>
              </a:rPr>
              <a:t>“</a:t>
            </a:r>
            <a:r>
              <a:rPr lang="en-US" sz="3600" b="1" i="1" dirty="0">
                <a:effectLst/>
                <a:latin typeface="Times New Roman" panose="02020603050405020304" pitchFamily="18" charset="0"/>
                <a:cs typeface="Times New Roman" panose="02020603050405020304" pitchFamily="18" charset="0"/>
              </a:rPr>
              <a:t>Lament and mourn and weep! Let your laughter be turned to mourning and your joy to gloom.”</a:t>
            </a:r>
          </a:p>
          <a:p>
            <a:r>
              <a:rPr lang="en-US" sz="3600" b="1" i="1" dirty="0">
                <a:effectLst/>
                <a:latin typeface="Times New Roman" panose="02020603050405020304" pitchFamily="18" charset="0"/>
                <a:cs typeface="Times New Roman" panose="02020603050405020304" pitchFamily="18" charset="0"/>
              </a:rPr>
              <a:t>“Humble yourselves in the sight of the Lord, and He will lift you up.”</a:t>
            </a:r>
          </a:p>
          <a:p>
            <a:endParaRPr lang="en-US" sz="2600" b="0" i="0" dirty="0">
              <a:effectLst/>
              <a:latin typeface="Times New Roman" panose="02020603050405020304" pitchFamily="18" charset="0"/>
              <a:cs typeface="Times New Roman" panose="02020603050405020304" pitchFamily="18" charset="0"/>
            </a:endParaRPr>
          </a:p>
          <a:p>
            <a:endParaRPr lang="en-US" sz="2600" b="1" i="1" dirty="0">
              <a:effectLst/>
              <a:latin typeface="Times New Roman" panose="02020603050405020304" pitchFamily="18" charset="0"/>
              <a:cs typeface="Times New Roman" panose="02020603050405020304" pitchFamily="18" charset="0"/>
            </a:endParaRPr>
          </a:p>
          <a:p>
            <a:endParaRPr lang="en-US" sz="2600" dirty="0"/>
          </a:p>
        </p:txBody>
      </p:sp>
      <p:sp>
        <p:nvSpPr>
          <p:cNvPr id="4" name="Slide Number Placeholder 3">
            <a:extLst>
              <a:ext uri="{FF2B5EF4-FFF2-40B4-BE49-F238E27FC236}">
                <a16:creationId xmlns:a16="http://schemas.microsoft.com/office/drawing/2014/main" id="{E3A20AAF-936A-428A-8D8E-06657340930D}"/>
              </a:ext>
            </a:extLst>
          </p:cNvPr>
          <p:cNvSpPr>
            <a:spLocks noGrp="1"/>
          </p:cNvSpPr>
          <p:nvPr>
            <p:ph type="sldNum" sz="quarter" idx="12"/>
          </p:nvPr>
        </p:nvSpPr>
        <p:spPr>
          <a:xfrm>
            <a:off x="8610600" y="6356350"/>
            <a:ext cx="2743200" cy="365125"/>
          </a:xfrm>
        </p:spPr>
        <p:txBody>
          <a:bodyPr>
            <a:normAutofit/>
          </a:bodyPr>
          <a:lstStyle/>
          <a:p>
            <a:pPr>
              <a:spcAft>
                <a:spcPts val="600"/>
              </a:spcAft>
            </a:pPr>
            <a:fld id="{5F0DDAC7-C03C-4BAC-BA83-F6066307CC1F}" type="slidenum">
              <a:rPr lang="en-US" smtClean="0"/>
              <a:pPr>
                <a:spcAft>
                  <a:spcPts val="600"/>
                </a:spcAft>
              </a:pPr>
              <a:t>11</a:t>
            </a:fld>
            <a:endParaRPr lang="en-US"/>
          </a:p>
        </p:txBody>
      </p:sp>
    </p:spTree>
    <p:extLst>
      <p:ext uri="{BB962C8B-B14F-4D97-AF65-F5344CB8AC3E}">
        <p14:creationId xmlns:p14="http://schemas.microsoft.com/office/powerpoint/2010/main" val="333921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02377" y="476250"/>
            <a:ext cx="3688598" cy="5553075"/>
          </a:xfrm>
        </p:spPr>
        <p:txBody>
          <a:bodyPr>
            <a:normAutofit/>
          </a:bodyPr>
          <a:lstStyle/>
          <a:p>
            <a:r>
              <a:rPr lang="en-US" sz="4800" dirty="0">
                <a:latin typeface="Times New Roman" panose="02020603050405020304" pitchFamily="18" charset="0"/>
                <a:cs typeface="Times New Roman" panose="02020603050405020304" pitchFamily="18" charset="0"/>
              </a:rPr>
              <a:t>Who Among us is the “Unprofitable Servant”?</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279911" y="413134"/>
            <a:ext cx="7419975" cy="6125778"/>
          </a:xfrm>
        </p:spPr>
        <p:txBody>
          <a:bodyPr anchor="ctr">
            <a:normAutofit lnSpcReduction="10000"/>
          </a:bodyPr>
          <a:lstStyle/>
          <a:p>
            <a:pPr marL="0"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Attitudes to be maintained in Christian Hearts Romans 12:16</a:t>
            </a:r>
          </a:p>
          <a:p>
            <a:pPr marL="0" indent="0">
              <a:buNone/>
            </a:pPr>
            <a:endParaRPr lang="en-US" sz="12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“Unprofitable servant – we only did what was our duty to do.”  Luke 17:5-10</a:t>
            </a:r>
          </a:p>
          <a:p>
            <a:pPr marL="0" indent="0">
              <a:buNone/>
            </a:pPr>
            <a:endParaRPr lang="en-US" sz="1100" b="1" i="1" dirty="0">
              <a:latin typeface="Times New Roman" panose="02020603050405020304" pitchFamily="18" charset="0"/>
              <a:cs typeface="Times New Roman" panose="02020603050405020304" pitchFamily="18" charset="0"/>
            </a:endParaRPr>
          </a:p>
          <a:p>
            <a:pPr marL="0" indent="0">
              <a:buNone/>
            </a:pPr>
            <a:r>
              <a:rPr lang="en-US" sz="3900" b="1" i="1" dirty="0">
                <a:latin typeface="Times New Roman" panose="02020603050405020304" pitchFamily="18" charset="0"/>
                <a:cs typeface="Times New Roman" panose="02020603050405020304" pitchFamily="18" charset="0"/>
              </a:rPr>
              <a:t>“So likewise you, when you have done all those things which you are commanded, say, ‘We are unprofitable servants. We have done what was our duty to do.’ ”</a:t>
            </a:r>
            <a:r>
              <a:rPr lang="en-US" sz="3900" dirty="0">
                <a:latin typeface="Times New Roman" panose="02020603050405020304" pitchFamily="18" charset="0"/>
                <a:cs typeface="Times New Roman" panose="02020603050405020304" pitchFamily="18" charset="0"/>
              </a:rPr>
              <a:t> </a:t>
            </a:r>
          </a:p>
          <a:p>
            <a:pPr marL="0" indent="0">
              <a:buNone/>
            </a:pPr>
            <a:endParaRPr lang="en-US" sz="4400"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04E0168-A105-4AB2-B386-8AB2AE32E9A2}"/>
              </a:ext>
            </a:extLst>
          </p:cNvPr>
          <p:cNvSpPr>
            <a:spLocks noGrp="1"/>
          </p:cNvSpPr>
          <p:nvPr>
            <p:ph type="sldNum" sz="quarter" idx="12"/>
          </p:nvPr>
        </p:nvSpPr>
        <p:spPr>
          <a:xfrm>
            <a:off x="9541564" y="6356350"/>
            <a:ext cx="1812235" cy="365125"/>
          </a:xfrm>
        </p:spPr>
        <p:txBody>
          <a:bodyPr>
            <a:normAutofit/>
          </a:bodyPr>
          <a:lstStyle/>
          <a:p>
            <a:pPr>
              <a:spcAft>
                <a:spcPts val="600"/>
              </a:spcAft>
            </a:pPr>
            <a:fld id="{5F0DDAC7-C03C-4BAC-BA83-F6066307CC1F}" type="slidenum">
              <a:rPr lang="en-US" smtClean="0"/>
              <a:pPr>
                <a:spcAft>
                  <a:spcPts val="600"/>
                </a:spcAft>
              </a:pPr>
              <a:t>2</a:t>
            </a:fld>
            <a:endParaRPr lang="en-US" dirty="0"/>
          </a:p>
        </p:txBody>
      </p:sp>
    </p:spTree>
    <p:extLst>
      <p:ext uri="{BB962C8B-B14F-4D97-AF65-F5344CB8AC3E}">
        <p14:creationId xmlns:p14="http://schemas.microsoft.com/office/powerpoint/2010/main" val="56527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71074" y="1396686"/>
            <a:ext cx="3240506" cy="4064628"/>
          </a:xfrm>
        </p:spPr>
        <p:txBody>
          <a:bodyPr>
            <a:normAutofit/>
          </a:bodyPr>
          <a:lstStyle/>
          <a:p>
            <a:r>
              <a:rPr lang="en-US" dirty="0">
                <a:solidFill>
                  <a:srgbClr val="FFFFFF"/>
                </a:solidFill>
                <a:latin typeface="Times New Roman" panose="02020603050405020304" pitchFamily="18" charset="0"/>
                <a:cs typeface="Times New Roman" panose="02020603050405020304" pitchFamily="18" charset="0"/>
              </a:rPr>
              <a:t>Our Bible Text tonight is found in John 13:3-17</a:t>
            </a: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370153" y="1396686"/>
            <a:ext cx="5536397" cy="5324789"/>
          </a:xfrm>
        </p:spPr>
        <p:txBody>
          <a:bodyPr>
            <a:normAutofit fontScale="92500"/>
          </a:bodyPr>
          <a:lstStyle/>
          <a:p>
            <a:r>
              <a:rPr lang="en-US" sz="3900" b="1" i="1" dirty="0">
                <a:latin typeface="Times New Roman" panose="02020603050405020304" pitchFamily="18" charset="0"/>
                <a:cs typeface="Times New Roman" panose="02020603050405020304" pitchFamily="18" charset="0"/>
              </a:rPr>
              <a:t>“If you know these things, blessed are you if you do them.”</a:t>
            </a:r>
          </a:p>
          <a:p>
            <a:r>
              <a:rPr lang="en-US" sz="3900" dirty="0">
                <a:latin typeface="Times New Roman" panose="02020603050405020304" pitchFamily="18" charset="0"/>
                <a:cs typeface="Times New Roman" panose="02020603050405020304" pitchFamily="18" charset="0"/>
              </a:rPr>
              <a:t>Servants or Slaves for Christ – Matthew 20:20-28</a:t>
            </a:r>
          </a:p>
          <a:p>
            <a:pPr marL="0" indent="0">
              <a:buNone/>
            </a:pPr>
            <a:r>
              <a:rPr lang="en-US" sz="3900" b="1" i="1" dirty="0">
                <a:latin typeface="Times New Roman" panose="02020603050405020304" pitchFamily="18" charset="0"/>
                <a:cs typeface="Times New Roman" panose="02020603050405020304" pitchFamily="18" charset="0"/>
              </a:rPr>
              <a:t>“Yet it shall not be so among you; but whoever desires to become great among you, let him be your servant.”</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50A63B5-9EF9-4604-8C71-672D70A6D866}"/>
              </a:ext>
            </a:extLst>
          </p:cNvPr>
          <p:cNvSpPr>
            <a:spLocks noGrp="1"/>
          </p:cNvSpPr>
          <p:nvPr>
            <p:ph type="sldNum" sz="quarter" idx="12"/>
          </p:nvPr>
        </p:nvSpPr>
        <p:spPr>
          <a:xfrm>
            <a:off x="8610600" y="6356350"/>
            <a:ext cx="2743200" cy="365125"/>
          </a:xfrm>
        </p:spPr>
        <p:txBody>
          <a:bodyPr>
            <a:normAutofit/>
          </a:bodyPr>
          <a:lstStyle/>
          <a:p>
            <a:pPr>
              <a:spcAft>
                <a:spcPts val="600"/>
              </a:spcAft>
            </a:pPr>
            <a:fld id="{5F0DDAC7-C03C-4BAC-BA83-F6066307CC1F}" type="slidenum">
              <a:rPr lang="en-US" smtClean="0"/>
              <a:pPr>
                <a:spcAft>
                  <a:spcPts val="600"/>
                </a:spcAft>
              </a:pPr>
              <a:t>3</a:t>
            </a:fld>
            <a:endParaRPr lang="en-US" dirty="0"/>
          </a:p>
        </p:txBody>
      </p:sp>
    </p:spTree>
    <p:extLst>
      <p:ext uri="{BB962C8B-B14F-4D97-AF65-F5344CB8AC3E}">
        <p14:creationId xmlns:p14="http://schemas.microsoft.com/office/powerpoint/2010/main" val="94546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958506" y="800391"/>
            <a:ext cx="10264697" cy="1365141"/>
          </a:xfrm>
        </p:spPr>
        <p:txBody>
          <a:bodyPr>
            <a:normAutofit/>
          </a:bodyPr>
          <a:lstStyle/>
          <a:p>
            <a:pPr lvl="0"/>
            <a:r>
              <a:rPr lang="en-US" sz="3200" b="1" dirty="0">
                <a:solidFill>
                  <a:srgbClr val="FFFFFF"/>
                </a:solidFill>
                <a:latin typeface="Times New Roman" panose="02020603050405020304" pitchFamily="18" charset="0"/>
                <a:cs typeface="Times New Roman" panose="02020603050405020304" pitchFamily="18" charset="0"/>
              </a:rPr>
              <a:t>Matthew 23:1-11, </a:t>
            </a:r>
            <a:r>
              <a:rPr lang="en-US" sz="3200" b="1" i="1" dirty="0">
                <a:solidFill>
                  <a:srgbClr val="FFFFFF"/>
                </a:solidFill>
                <a:latin typeface="Times New Roman" panose="02020603050405020304" pitchFamily="18" charset="0"/>
                <a:cs typeface="Times New Roman" panose="02020603050405020304" pitchFamily="18" charset="0"/>
              </a:rPr>
              <a:t>“But he who is greatest among you shall be your servant.”</a:t>
            </a:r>
            <a:br>
              <a:rPr lang="en-US" sz="2500" b="1" i="1" dirty="0">
                <a:solidFill>
                  <a:srgbClr val="FFFFFF"/>
                </a:solidFill>
                <a:latin typeface="Times New Roman" panose="02020603050405020304" pitchFamily="18" charset="0"/>
                <a:cs typeface="Times New Roman" panose="02020603050405020304" pitchFamily="18" charset="0"/>
              </a:rPr>
            </a:br>
            <a:endParaRPr lang="en-US" sz="2500" b="1" i="1"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7280" y="2165532"/>
            <a:ext cx="10220795" cy="4692467"/>
          </a:xfrm>
        </p:spPr>
        <p:txBody>
          <a:bodyPr anchor="ctr">
            <a:normAutofit/>
          </a:bodyPr>
          <a:lstStyle/>
          <a:p>
            <a:pPr lvl="0"/>
            <a:r>
              <a:rPr lang="en-US" sz="3200" dirty="0">
                <a:latin typeface="Times New Roman" panose="02020603050405020304" pitchFamily="18" charset="0"/>
                <a:cs typeface="Times New Roman" panose="02020603050405020304" pitchFamily="18" charset="0"/>
              </a:rPr>
              <a:t>John 15:11-21</a:t>
            </a:r>
            <a:r>
              <a:rPr lang="en-US" sz="3200" dirty="0"/>
              <a:t>, </a:t>
            </a:r>
            <a:r>
              <a:rPr lang="en-US" sz="3200" b="1" i="1" dirty="0">
                <a:latin typeface="Times New Roman" panose="02020603050405020304" pitchFamily="18" charset="0"/>
                <a:cs typeface="Times New Roman" panose="02020603050405020304" pitchFamily="18" charset="0"/>
              </a:rPr>
              <a:t>“Remember the word that I said to you, ‘A servant is not greater than his master.' If they persecuted Me, they will also persecute you. If they kept My word, they will keep yours also.”</a:t>
            </a:r>
            <a:r>
              <a:rPr lang="en-US" sz="3200" dirty="0"/>
              <a:t>       </a:t>
            </a:r>
            <a:r>
              <a:rPr lang="en-US" b="1" dirty="0">
                <a:latin typeface="Kokila" panose="020B0502040204020203" pitchFamily="34" charset="0"/>
                <a:cs typeface="Kokila" panose="020B0502040204020203" pitchFamily="34" charset="0"/>
              </a:rPr>
              <a:t>Spoken to the Apostles of Jesus!</a:t>
            </a:r>
          </a:p>
          <a:p>
            <a:pPr lvl="0"/>
            <a:r>
              <a:rPr lang="en-US" sz="3200" dirty="0">
                <a:latin typeface="Times New Roman" panose="02020603050405020304" pitchFamily="18" charset="0"/>
                <a:cs typeface="Times New Roman" panose="02020603050405020304" pitchFamily="18" charset="0"/>
              </a:rPr>
              <a:t>1 Corinthian 9:19-23, </a:t>
            </a:r>
            <a:r>
              <a:rPr lang="en-US" sz="3200" b="1" i="1" dirty="0">
                <a:latin typeface="Times New Roman" panose="02020603050405020304" pitchFamily="18" charset="0"/>
                <a:cs typeface="Times New Roman" panose="02020603050405020304" pitchFamily="18" charset="0"/>
              </a:rPr>
              <a:t>“For though I am free from all men, I have made myself a servant to all, that I might win the more; and to the Jews I became as a Jew, that I might win Jews; to those who are under the law, as under the law, that I might win those who are under the law;”</a:t>
            </a:r>
          </a:p>
          <a:p>
            <a:endParaRPr lang="en-US" sz="2400" dirty="0"/>
          </a:p>
        </p:txBody>
      </p:sp>
      <p:sp>
        <p:nvSpPr>
          <p:cNvPr id="4" name="Slide Number Placeholder 3">
            <a:extLst>
              <a:ext uri="{FF2B5EF4-FFF2-40B4-BE49-F238E27FC236}">
                <a16:creationId xmlns:a16="http://schemas.microsoft.com/office/drawing/2014/main" id="{11732A61-2B4E-4639-AA21-FE49FE794C72}"/>
              </a:ext>
            </a:extLst>
          </p:cNvPr>
          <p:cNvSpPr>
            <a:spLocks noGrp="1"/>
          </p:cNvSpPr>
          <p:nvPr>
            <p:ph type="sldNum" sz="quarter" idx="12"/>
          </p:nvPr>
        </p:nvSpPr>
        <p:spPr>
          <a:xfrm>
            <a:off x="10707624" y="6382512"/>
            <a:ext cx="685800" cy="320040"/>
          </a:xfrm>
        </p:spPr>
        <p:txBody>
          <a:bodyPr>
            <a:normAutofit/>
          </a:bodyPr>
          <a:lstStyle/>
          <a:p>
            <a:pPr>
              <a:spcAft>
                <a:spcPts val="600"/>
              </a:spcAft>
            </a:pPr>
            <a:fld id="{5F0DDAC7-C03C-4BAC-BA83-F6066307CC1F}" type="slidenum">
              <a:rPr lang="en-US" sz="1000"/>
              <a:pPr>
                <a:spcAft>
                  <a:spcPts val="600"/>
                </a:spcAft>
              </a:pPr>
              <a:t>4</a:t>
            </a:fld>
            <a:endParaRPr lang="en-US" sz="1000" dirty="0"/>
          </a:p>
        </p:txBody>
      </p:sp>
    </p:spTree>
    <p:extLst>
      <p:ext uri="{BB962C8B-B14F-4D97-AF65-F5344CB8AC3E}">
        <p14:creationId xmlns:p14="http://schemas.microsoft.com/office/powerpoint/2010/main" val="37041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1098468" y="885651"/>
            <a:ext cx="3229803" cy="4624603"/>
          </a:xfrm>
        </p:spPr>
        <p:txBody>
          <a:bodyPr>
            <a:normAutofit/>
          </a:bodyPr>
          <a:lstStyle/>
          <a:p>
            <a:r>
              <a:rPr lang="en-US" b="1" i="1" dirty="0">
                <a:solidFill>
                  <a:srgbClr val="FFFFFF"/>
                </a:solidFill>
                <a:latin typeface="Times New Roman" panose="02020603050405020304" pitchFamily="18" charset="0"/>
                <a:cs typeface="Times New Roman" panose="02020603050405020304" pitchFamily="18" charset="0"/>
              </a:rPr>
              <a:t>“But he who is greatest among you shall be your servant.” </a:t>
            </a:r>
            <a:r>
              <a:rPr lang="en-US" dirty="0">
                <a:solidFill>
                  <a:srgbClr val="FFFFFF"/>
                </a:solidFill>
                <a:latin typeface="Times New Roman" panose="02020603050405020304" pitchFamily="18" charset="0"/>
                <a:cs typeface="Times New Roman" panose="02020603050405020304" pitchFamily="18" charset="0"/>
              </a:rPr>
              <a:t>Mark 10:43</a:t>
            </a:r>
          </a:p>
        </p:txBody>
      </p:sp>
      <p:sp>
        <p:nvSpPr>
          <p:cNvPr id="3" name="Content Placeholder 2"/>
          <p:cNvSpPr>
            <a:spLocks noGrp="1"/>
          </p:cNvSpPr>
          <p:nvPr>
            <p:ph idx="1"/>
          </p:nvPr>
        </p:nvSpPr>
        <p:spPr>
          <a:xfrm>
            <a:off x="5016808" y="411692"/>
            <a:ext cx="6525220" cy="6290860"/>
          </a:xfrm>
        </p:spPr>
        <p:txBody>
          <a:bodyPr anchor="ctr">
            <a:normAutofit/>
          </a:bodyPr>
          <a:lstStyle/>
          <a:p>
            <a:pPr marL="0" indent="0">
              <a:buNone/>
            </a:pPr>
            <a:r>
              <a:rPr lang="en-US" dirty="0">
                <a:latin typeface="Times New Roman" panose="02020603050405020304" pitchFamily="18" charset="0"/>
                <a:cs typeface="Times New Roman" panose="02020603050405020304" pitchFamily="18" charset="0"/>
              </a:rPr>
              <a:t>THIS IS AN ATTITUDE OF HEART ONE MUST CONTINUE TO WORK ON SO AS TO GROW UP IN THE LORD.</a:t>
            </a:r>
          </a:p>
          <a:p>
            <a:pPr marL="0" indent="0">
              <a:buNone/>
            </a:pPr>
            <a:r>
              <a:rPr lang="en-US" sz="3200" dirty="0">
                <a:latin typeface="Times New Roman" panose="02020603050405020304" pitchFamily="18" charset="0"/>
                <a:cs typeface="Times New Roman" panose="02020603050405020304" pitchFamily="18" charset="0"/>
              </a:rPr>
              <a:t>2 Peter 3:17-19, </a:t>
            </a:r>
            <a:r>
              <a:rPr lang="en-US" sz="3200" b="1" i="1" dirty="0">
                <a:latin typeface="Times New Roman" panose="02020603050405020304" pitchFamily="18" charset="0"/>
                <a:cs typeface="Times New Roman" panose="02020603050405020304" pitchFamily="18" charset="0"/>
              </a:rPr>
              <a:t>“You therefore, beloved, since you know this beforehand, beware lest you also fall from your own steadfastness, being led away with the error of the wicked; but grow in the grace and knowledge of our Lord and Savior Jesus Christ. To Him be the glory both now and forever. Amen. </a:t>
            </a:r>
            <a:r>
              <a:rPr lang="en-US" b="1" dirty="0">
                <a:latin typeface="Times New Roman" panose="02020603050405020304" pitchFamily="18" charset="0"/>
                <a:cs typeface="Times New Roman" panose="02020603050405020304" pitchFamily="18" charset="0"/>
              </a:rPr>
              <a:t>Romans</a:t>
            </a:r>
            <a:r>
              <a:rPr lang="en-US" b="1"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12:3,9-13, 16</a:t>
            </a:r>
          </a:p>
        </p:txBody>
      </p:sp>
      <p:sp>
        <p:nvSpPr>
          <p:cNvPr id="4" name="Slide Number Placeholder 3">
            <a:extLst>
              <a:ext uri="{FF2B5EF4-FFF2-40B4-BE49-F238E27FC236}">
                <a16:creationId xmlns:a16="http://schemas.microsoft.com/office/drawing/2014/main" id="{588E542C-8961-4CDF-B5C5-909AC26B5A08}"/>
              </a:ext>
            </a:extLst>
          </p:cNvPr>
          <p:cNvSpPr>
            <a:spLocks noGrp="1"/>
          </p:cNvSpPr>
          <p:nvPr>
            <p:ph type="sldNum" sz="quarter" idx="12"/>
          </p:nvPr>
        </p:nvSpPr>
        <p:spPr>
          <a:xfrm>
            <a:off x="10707624" y="6382512"/>
            <a:ext cx="685800" cy="320040"/>
          </a:xfrm>
        </p:spPr>
        <p:txBody>
          <a:bodyPr>
            <a:normAutofit/>
          </a:bodyPr>
          <a:lstStyle/>
          <a:p>
            <a:pPr>
              <a:spcAft>
                <a:spcPts val="600"/>
              </a:spcAft>
            </a:pPr>
            <a:fld id="{5F0DDAC7-C03C-4BAC-BA83-F6066307CC1F}" type="slidenum">
              <a:rPr lang="en-US" sz="1000"/>
              <a:pPr>
                <a:spcAft>
                  <a:spcPts val="600"/>
                </a:spcAft>
              </a:pPr>
              <a:t>5</a:t>
            </a:fld>
            <a:endParaRPr lang="en-US" sz="1000" dirty="0"/>
          </a:p>
        </p:txBody>
      </p:sp>
    </p:spTree>
    <p:extLst>
      <p:ext uri="{BB962C8B-B14F-4D97-AF65-F5344CB8AC3E}">
        <p14:creationId xmlns:p14="http://schemas.microsoft.com/office/powerpoint/2010/main" val="10844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Shape 14">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934872" y="982272"/>
            <a:ext cx="3388419" cy="4560970"/>
          </a:xfrm>
        </p:spPr>
        <p:txBody>
          <a:bodyPr>
            <a:normAutofit/>
          </a:bodyPr>
          <a:lstStyle/>
          <a:p>
            <a:r>
              <a:rPr lang="en-US" sz="4800" dirty="0">
                <a:solidFill>
                  <a:srgbClr val="FFFFFF"/>
                </a:solidFill>
                <a:latin typeface="Times New Roman" panose="02020603050405020304" pitchFamily="18" charset="0"/>
                <a:cs typeface="Times New Roman" panose="02020603050405020304" pitchFamily="18" charset="0"/>
              </a:rPr>
              <a:t>Who is really Greatest among you?</a:t>
            </a:r>
          </a:p>
        </p:txBody>
      </p:sp>
      <p:sp>
        <p:nvSpPr>
          <p:cNvPr id="17"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 name="Content Placeholder 2"/>
          <p:cNvSpPr>
            <a:spLocks noGrp="1"/>
          </p:cNvSpPr>
          <p:nvPr>
            <p:ph idx="1"/>
          </p:nvPr>
        </p:nvSpPr>
        <p:spPr>
          <a:xfrm>
            <a:off x="4934934" y="1447800"/>
            <a:ext cx="6458490" cy="5047428"/>
          </a:xfrm>
        </p:spPr>
        <p:txBody>
          <a:bodyPr anchor="ctr">
            <a:normAutofit/>
          </a:bodyPr>
          <a:lstStyle/>
          <a:p>
            <a:r>
              <a:rPr lang="en-US" sz="3500" dirty="0">
                <a:latin typeface="Times New Roman" panose="02020603050405020304" pitchFamily="18" charset="0"/>
                <a:cs typeface="Times New Roman" panose="02020603050405020304" pitchFamily="18" charset="0"/>
              </a:rPr>
              <a:t>Mature Christians understand these things.  </a:t>
            </a:r>
            <a:r>
              <a:rPr lang="en-US" sz="3200" dirty="0">
                <a:latin typeface="Times New Roman" panose="02020603050405020304" pitchFamily="18" charset="0"/>
                <a:cs typeface="Times New Roman" panose="02020603050405020304" pitchFamily="18" charset="0"/>
              </a:rPr>
              <a:t>Hebrews 5:12-14 </a:t>
            </a:r>
          </a:p>
          <a:p>
            <a:r>
              <a:rPr lang="en-US" sz="3500" dirty="0">
                <a:latin typeface="Times New Roman" panose="02020603050405020304" pitchFamily="18" charset="0"/>
                <a:cs typeface="Times New Roman" panose="02020603050405020304" pitchFamily="18" charset="0"/>
              </a:rPr>
              <a:t>Why would you attempt to teach the lost, if you have such an attitude of heart that makes you feel you are somehow better than others. </a:t>
            </a:r>
          </a:p>
          <a:p>
            <a:r>
              <a:rPr lang="en-US" sz="3500" dirty="0">
                <a:latin typeface="Times New Roman" panose="02020603050405020304" pitchFamily="18" charset="0"/>
                <a:cs typeface="Times New Roman" panose="02020603050405020304" pitchFamily="18" charset="0"/>
              </a:rPr>
              <a:t>Do you serve or are you the one waiting for others to serve you? </a:t>
            </a:r>
          </a:p>
          <a:p>
            <a:pPr marL="0" indent="0">
              <a:buNone/>
            </a:pPr>
            <a:endParaRPr lang="en-US" sz="2400" dirty="0">
              <a:solidFill>
                <a:srgbClr val="FEFFFF"/>
              </a:solidFill>
            </a:endParaRPr>
          </a:p>
        </p:txBody>
      </p:sp>
      <p:sp>
        <p:nvSpPr>
          <p:cNvPr id="4" name="Slide Number Placeholder 3">
            <a:extLst>
              <a:ext uri="{FF2B5EF4-FFF2-40B4-BE49-F238E27FC236}">
                <a16:creationId xmlns:a16="http://schemas.microsoft.com/office/drawing/2014/main" id="{D7A6A9FD-B733-4A98-A79D-B5CDB433D603}"/>
              </a:ext>
            </a:extLst>
          </p:cNvPr>
          <p:cNvSpPr>
            <a:spLocks noGrp="1"/>
          </p:cNvSpPr>
          <p:nvPr>
            <p:ph type="sldNum" sz="quarter" idx="12"/>
          </p:nvPr>
        </p:nvSpPr>
        <p:spPr>
          <a:xfrm>
            <a:off x="10707624" y="6175188"/>
            <a:ext cx="685800" cy="320040"/>
          </a:xfrm>
        </p:spPr>
        <p:txBody>
          <a:bodyPr>
            <a:normAutofit/>
          </a:bodyPr>
          <a:lstStyle/>
          <a:p>
            <a:pPr>
              <a:spcAft>
                <a:spcPts val="600"/>
              </a:spcAft>
            </a:pPr>
            <a:fld id="{5F0DDAC7-C03C-4BAC-BA83-F6066307CC1F}" type="slidenum">
              <a:rPr lang="en-US" sz="1000">
                <a:solidFill>
                  <a:srgbClr val="FFFFFF"/>
                </a:solidFill>
              </a:rPr>
              <a:pPr>
                <a:spcAft>
                  <a:spcPts val="600"/>
                </a:spcAft>
              </a:pPr>
              <a:t>6</a:t>
            </a:fld>
            <a:endParaRPr lang="en-US" sz="1000" dirty="0">
              <a:solidFill>
                <a:srgbClr val="FFFFFF"/>
              </a:solidFill>
            </a:endParaRPr>
          </a:p>
        </p:txBody>
      </p:sp>
    </p:spTree>
    <p:extLst>
      <p:ext uri="{BB962C8B-B14F-4D97-AF65-F5344CB8AC3E}">
        <p14:creationId xmlns:p14="http://schemas.microsoft.com/office/powerpoint/2010/main" val="99217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CB0B94-A912-48B3-963B-520782F09307}"/>
              </a:ext>
            </a:extLst>
          </p:cNvPr>
          <p:cNvSpPr>
            <a:spLocks noGrp="1"/>
          </p:cNvSpPr>
          <p:nvPr>
            <p:ph type="title"/>
          </p:nvPr>
        </p:nvSpPr>
        <p:spPr>
          <a:xfrm>
            <a:off x="804672" y="640080"/>
            <a:ext cx="3282696" cy="5257800"/>
          </a:xfrm>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Mark 10:45</a:t>
            </a:r>
          </a:p>
        </p:txBody>
      </p:sp>
      <p:sp>
        <p:nvSpPr>
          <p:cNvPr id="3" name="Content Placeholder 2">
            <a:extLst>
              <a:ext uri="{FF2B5EF4-FFF2-40B4-BE49-F238E27FC236}">
                <a16:creationId xmlns:a16="http://schemas.microsoft.com/office/drawing/2014/main" id="{E782852C-8F47-4836-97D3-D183F3AD09BF}"/>
              </a:ext>
            </a:extLst>
          </p:cNvPr>
          <p:cNvSpPr>
            <a:spLocks noGrp="1"/>
          </p:cNvSpPr>
          <p:nvPr>
            <p:ph idx="1"/>
          </p:nvPr>
        </p:nvSpPr>
        <p:spPr>
          <a:xfrm>
            <a:off x="5358384" y="640081"/>
            <a:ext cx="6024654" cy="5257800"/>
          </a:xfrm>
        </p:spPr>
        <p:txBody>
          <a:bodyPr anchor="ctr">
            <a:normAutofit/>
          </a:bodyPr>
          <a:lstStyle/>
          <a:p>
            <a:pPr marL="0" indent="0">
              <a:buNone/>
            </a:pPr>
            <a:r>
              <a:rPr lang="en-US" sz="4800" b="1" i="1" dirty="0">
                <a:effectLst/>
                <a:latin typeface="Times New Roman" panose="02020603050405020304" pitchFamily="18" charset="0"/>
                <a:cs typeface="Times New Roman" panose="02020603050405020304" pitchFamily="18" charset="0"/>
              </a:rPr>
              <a:t>“For even the Son of Man did not come to be served, but to serve, and to give His life a ransom for many.”</a:t>
            </a:r>
            <a:endParaRPr lang="en-US" sz="48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CBF407-F0D3-4229-A04D-573B7626F27B}"/>
              </a:ext>
            </a:extLst>
          </p:cNvPr>
          <p:cNvSpPr>
            <a:spLocks noGrp="1"/>
          </p:cNvSpPr>
          <p:nvPr>
            <p:ph type="sldNum" sz="quarter" idx="12"/>
          </p:nvPr>
        </p:nvSpPr>
        <p:spPr>
          <a:xfrm>
            <a:off x="8610600" y="6356350"/>
            <a:ext cx="2743200" cy="365125"/>
          </a:xfrm>
        </p:spPr>
        <p:txBody>
          <a:bodyPr>
            <a:normAutofit/>
          </a:bodyPr>
          <a:lstStyle/>
          <a:p>
            <a:pPr>
              <a:spcAft>
                <a:spcPts val="600"/>
              </a:spcAft>
            </a:pPr>
            <a:fld id="{5F0DDAC7-C03C-4BAC-BA83-F6066307CC1F}" type="slidenum">
              <a:rPr lang="en-US" smtClean="0"/>
              <a:pPr>
                <a:spcAft>
                  <a:spcPts val="600"/>
                </a:spcAft>
              </a:pPr>
              <a:t>7</a:t>
            </a:fld>
            <a:endParaRPr lang="en-US" dirty="0"/>
          </a:p>
        </p:txBody>
      </p:sp>
    </p:spTree>
    <p:extLst>
      <p:ext uri="{BB962C8B-B14F-4D97-AF65-F5344CB8AC3E}">
        <p14:creationId xmlns:p14="http://schemas.microsoft.com/office/powerpoint/2010/main" val="300229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BFA9901-35CB-4697-B2E1-531EEB4E76D3}"/>
              </a:ext>
            </a:extLst>
          </p:cNvPr>
          <p:cNvSpPr>
            <a:spLocks noGrp="1"/>
          </p:cNvSpPr>
          <p:nvPr>
            <p:ph type="title"/>
          </p:nvPr>
        </p:nvSpPr>
        <p:spPr>
          <a:xfrm>
            <a:off x="838200" y="704088"/>
            <a:ext cx="3529953" cy="2980944"/>
          </a:xfrm>
        </p:spPr>
        <p:txBody>
          <a:bodyPr>
            <a:normAutofit/>
          </a:bodyPr>
          <a:lstStyle/>
          <a:p>
            <a:r>
              <a:rPr lang="en-US" b="1" dirty="0">
                <a:solidFill>
                  <a:schemeClr val="bg1"/>
                </a:solidFill>
                <a:latin typeface="Times New Roman" panose="02020603050405020304" pitchFamily="18" charset="0"/>
                <a:cs typeface="Times New Roman" panose="02020603050405020304" pitchFamily="18" charset="0"/>
              </a:rPr>
              <a:t>Hebrews 12:28-29</a:t>
            </a:r>
            <a:r>
              <a:rPr lang="en-US" dirty="0">
                <a:solidFill>
                  <a:schemeClr val="bg1"/>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63CC8981-1186-4B36-9C13-E0D00225605D}"/>
              </a:ext>
            </a:extLst>
          </p:cNvPr>
          <p:cNvSpPr>
            <a:spLocks noGrp="1"/>
          </p:cNvSpPr>
          <p:nvPr>
            <p:ph idx="1"/>
          </p:nvPr>
        </p:nvSpPr>
        <p:spPr>
          <a:xfrm>
            <a:off x="5979591" y="704088"/>
            <a:ext cx="5704409" cy="5798312"/>
          </a:xfrm>
        </p:spPr>
        <p:txBody>
          <a:bodyPr anchor="ctr">
            <a:normAutofit fontScale="85000" lnSpcReduction="10000"/>
          </a:bodyPr>
          <a:lstStyle/>
          <a:p>
            <a:pPr marL="0" indent="0">
              <a:buNone/>
            </a:pPr>
            <a:r>
              <a:rPr lang="en-US" sz="4800" b="1" i="1" dirty="0">
                <a:effectLst/>
                <a:latin typeface="Times New Roman" panose="02020603050405020304" pitchFamily="18" charset="0"/>
                <a:cs typeface="Times New Roman" panose="02020603050405020304" pitchFamily="18" charset="0"/>
              </a:rPr>
              <a:t>“Therefore, since we are receiving a kingdom which cannot be shaken, let us have grace, by which we may serve God acceptably with reverence and godly fear.”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5200" b="0" i="0" dirty="0">
                <a:effectLst/>
                <a:highlight>
                  <a:srgbClr val="FFFF00"/>
                </a:highlight>
                <a:latin typeface="Times New Roman" panose="02020603050405020304" pitchFamily="18" charset="0"/>
                <a:cs typeface="Times New Roman" panose="02020603050405020304" pitchFamily="18" charset="0"/>
              </a:rPr>
              <a:t>For our God </a:t>
            </a:r>
            <a:r>
              <a:rPr lang="en-US" sz="5200" b="0" i="1" dirty="0">
                <a:effectLst/>
                <a:highlight>
                  <a:srgbClr val="FFFF00"/>
                </a:highlight>
                <a:latin typeface="Times New Roman" panose="02020603050405020304" pitchFamily="18" charset="0"/>
                <a:cs typeface="Times New Roman" panose="02020603050405020304" pitchFamily="18" charset="0"/>
              </a:rPr>
              <a:t>is</a:t>
            </a:r>
            <a:r>
              <a:rPr lang="en-US" sz="5200" b="0" i="0" dirty="0">
                <a:effectLst/>
                <a:highlight>
                  <a:srgbClr val="FFFF00"/>
                </a:highlight>
                <a:latin typeface="Times New Roman" panose="02020603050405020304" pitchFamily="18" charset="0"/>
                <a:cs typeface="Times New Roman" panose="02020603050405020304" pitchFamily="18" charset="0"/>
              </a:rPr>
              <a:t> a consuming fire.</a:t>
            </a:r>
            <a:endParaRPr lang="en-US" sz="5200" dirty="0">
              <a:highlight>
                <a:srgbClr val="FFFF00"/>
              </a:highligh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E00FAA-BF35-4CB2-A763-DC5808FACAEC}"/>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5F0DDAC7-C03C-4BAC-BA83-F6066307CC1F}" type="slidenum">
              <a:rPr lang="en-US" smtClean="0"/>
              <a:pPr>
                <a:spcAft>
                  <a:spcPts val="600"/>
                </a:spcAft>
              </a:pPr>
              <a:t>8</a:t>
            </a:fld>
            <a:endParaRPr lang="en-US" dirty="0"/>
          </a:p>
        </p:txBody>
      </p:sp>
    </p:spTree>
    <p:extLst>
      <p:ext uri="{BB962C8B-B14F-4D97-AF65-F5344CB8AC3E}">
        <p14:creationId xmlns:p14="http://schemas.microsoft.com/office/powerpoint/2010/main" val="78120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A6CE3B-C4E4-4658-865D-1E3C5E130BF4}"/>
              </a:ext>
            </a:extLst>
          </p:cNvPr>
          <p:cNvSpPr>
            <a:spLocks noGrp="1"/>
          </p:cNvSpPr>
          <p:nvPr>
            <p:ph type="title"/>
          </p:nvPr>
        </p:nvSpPr>
        <p:spPr>
          <a:xfrm>
            <a:off x="838200" y="621792"/>
            <a:ext cx="4795157" cy="5413248"/>
          </a:xfrm>
        </p:spPr>
        <p:txBody>
          <a:bodyPr>
            <a:normAutofit/>
          </a:bodyPr>
          <a:lstStyle/>
          <a:p>
            <a:r>
              <a:rPr lang="en-US" sz="6600" dirty="0">
                <a:solidFill>
                  <a:schemeClr val="bg1"/>
                </a:solidFill>
                <a:latin typeface="Times New Roman" panose="02020603050405020304" pitchFamily="18" charset="0"/>
                <a:cs typeface="Times New Roman" panose="02020603050405020304" pitchFamily="18" charset="0"/>
              </a:rPr>
              <a:t>Romans 12:3</a:t>
            </a:r>
          </a:p>
        </p:txBody>
      </p:sp>
      <p:sp>
        <p:nvSpPr>
          <p:cNvPr id="3" name="Content Placeholder 2">
            <a:extLst>
              <a:ext uri="{FF2B5EF4-FFF2-40B4-BE49-F238E27FC236}">
                <a16:creationId xmlns:a16="http://schemas.microsoft.com/office/drawing/2014/main" id="{6360ECBF-DE34-4041-B863-241BC9859806}"/>
              </a:ext>
            </a:extLst>
          </p:cNvPr>
          <p:cNvSpPr>
            <a:spLocks noGrp="1"/>
          </p:cNvSpPr>
          <p:nvPr>
            <p:ph idx="1"/>
          </p:nvPr>
        </p:nvSpPr>
        <p:spPr>
          <a:xfrm>
            <a:off x="6334126" y="621791"/>
            <a:ext cx="5372100" cy="5921883"/>
          </a:xfrm>
        </p:spPr>
        <p:txBody>
          <a:bodyPr anchor="ctr">
            <a:noAutofit/>
          </a:bodyPr>
          <a:lstStyle/>
          <a:p>
            <a:pPr marL="0" indent="0">
              <a:buNone/>
            </a:pPr>
            <a:r>
              <a:rPr lang="en-US" sz="4000" b="1" i="1" dirty="0">
                <a:solidFill>
                  <a:srgbClr val="01103A"/>
                </a:solidFill>
                <a:effectLst/>
                <a:latin typeface="Times New Roman" panose="02020603050405020304" pitchFamily="18" charset="0"/>
                <a:cs typeface="Times New Roman" panose="02020603050405020304" pitchFamily="18" charset="0"/>
              </a:rPr>
              <a:t>“For I say, through the grace given to me, to everyone who is among you, not to think of himself more highly than he ought to think, but to think soberly, as God has dealt to each one a measure of faith.”</a:t>
            </a:r>
            <a:endParaRPr lang="en-US" sz="4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F93239-80CA-4609-AC26-2C518C284111}"/>
              </a:ext>
            </a:extLst>
          </p:cNvPr>
          <p:cNvSpPr>
            <a:spLocks noGrp="1"/>
          </p:cNvSpPr>
          <p:nvPr>
            <p:ph type="sldNum" sz="quarter" idx="12"/>
          </p:nvPr>
        </p:nvSpPr>
        <p:spPr>
          <a:xfrm>
            <a:off x="10579100" y="6356350"/>
            <a:ext cx="774700" cy="365125"/>
          </a:xfrm>
        </p:spPr>
        <p:txBody>
          <a:bodyPr>
            <a:normAutofit/>
          </a:bodyPr>
          <a:lstStyle/>
          <a:p>
            <a:pPr>
              <a:spcAft>
                <a:spcPts val="600"/>
              </a:spcAft>
            </a:pPr>
            <a:fld id="{5F0DDAC7-C03C-4BAC-BA83-F6066307CC1F}" type="slidenum">
              <a:rPr lang="en-US" smtClean="0"/>
              <a:pPr>
                <a:spcAft>
                  <a:spcPts val="600"/>
                </a:spcAft>
              </a:pPr>
              <a:t>9</a:t>
            </a:fld>
            <a:endParaRPr lang="en-US"/>
          </a:p>
        </p:txBody>
      </p:sp>
    </p:spTree>
    <p:extLst>
      <p:ext uri="{BB962C8B-B14F-4D97-AF65-F5344CB8AC3E}">
        <p14:creationId xmlns:p14="http://schemas.microsoft.com/office/powerpoint/2010/main" val="74557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722</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Kokila</vt:lpstr>
      <vt:lpstr>Times New Roman</vt:lpstr>
      <vt:lpstr>Office Theme</vt:lpstr>
      <vt:lpstr>Who is Greatest Among You?</vt:lpstr>
      <vt:lpstr>Who Among us is the “Unprofitable Servant”?</vt:lpstr>
      <vt:lpstr>Our Bible Text tonight is found in John 13:3-17</vt:lpstr>
      <vt:lpstr>Matthew 23:1-11, “But he who is greatest among you shall be your servant.” </vt:lpstr>
      <vt:lpstr>“But he who is greatest among you shall be your servant.” Mark 10:43</vt:lpstr>
      <vt:lpstr>Who is really Greatest among you?</vt:lpstr>
      <vt:lpstr>Mark 10:45</vt:lpstr>
      <vt:lpstr>Hebrews 12:28-29  </vt:lpstr>
      <vt:lpstr>Romans 12:3</vt:lpstr>
      <vt:lpstr>James 4:6-10</vt:lpstr>
      <vt:lpstr>Bible Program for Humility:</vt:lpstr>
    </vt:vector>
  </TitlesOfParts>
  <Company>Valued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Greatest Among You?</dc:title>
  <dc:creator>Dennis L. Scroggins</dc:creator>
  <cp:lastModifiedBy>Dennis Scroggins</cp:lastModifiedBy>
  <cp:revision>13</cp:revision>
  <dcterms:created xsi:type="dcterms:W3CDTF">2018-06-17T22:54:56Z</dcterms:created>
  <dcterms:modified xsi:type="dcterms:W3CDTF">2021-10-06T18:32:31Z</dcterms:modified>
</cp:coreProperties>
</file>